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39" r:id="rId1"/>
  </p:sldMasterIdLst>
  <p:notesMasterIdLst>
    <p:notesMasterId r:id="rId24"/>
  </p:notesMasterIdLst>
  <p:handoutMasterIdLst>
    <p:handoutMasterId r:id="rId25"/>
  </p:handoutMasterIdLst>
  <p:sldIdLst>
    <p:sldId id="256" r:id="rId2"/>
    <p:sldId id="260" r:id="rId3"/>
    <p:sldId id="261" r:id="rId4"/>
    <p:sldId id="259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2" r:id="rId15"/>
    <p:sldId id="271" r:id="rId16"/>
    <p:sldId id="273" r:id="rId17"/>
    <p:sldId id="274" r:id="rId18"/>
    <p:sldId id="275" r:id="rId19"/>
    <p:sldId id="276" r:id="rId20"/>
    <p:sldId id="277" r:id="rId21"/>
    <p:sldId id="278" r:id="rId22"/>
    <p:sldId id="279" r:id="rId2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3300"/>
    <a:srgbClr val="FF99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7" autoAdjust="0"/>
    <p:restoredTop sz="94660"/>
  </p:normalViewPr>
  <p:slideViewPr>
    <p:cSldViewPr>
      <p:cViewPr varScale="1">
        <p:scale>
          <a:sx n="59" d="100"/>
          <a:sy n="59" d="100"/>
        </p:scale>
        <p:origin x="1428" y="2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97AA689-A12C-42A8-A3E2-7B68CB5DFF09}" type="doc">
      <dgm:prSet loTypeId="urn:microsoft.com/office/officeart/2005/8/layout/vProcess5" loCatId="process" qsTypeId="urn:microsoft.com/office/officeart/2005/8/quickstyle/simple2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EB1AA896-D1B4-4906-9D11-F6F084442FCD}">
      <dgm:prSet/>
      <dgm:spPr/>
      <dgm:t>
        <a:bodyPr/>
        <a:lstStyle/>
        <a:p>
          <a:r>
            <a:rPr lang="en-US" b="1" dirty="0">
              <a:solidFill>
                <a:srgbClr val="663300"/>
              </a:solidFill>
            </a:rPr>
            <a:t>What is the location of the document? </a:t>
          </a:r>
        </a:p>
      </dgm:t>
    </dgm:pt>
    <dgm:pt modelId="{3ACD77BF-BBAC-4A7C-ABB7-3BC0E9A2D06E}" type="parTrans" cxnId="{8E9939FC-E874-46C0-B8A4-A464735F9C48}">
      <dgm:prSet/>
      <dgm:spPr/>
      <dgm:t>
        <a:bodyPr/>
        <a:lstStyle/>
        <a:p>
          <a:endParaRPr lang="en-US"/>
        </a:p>
      </dgm:t>
    </dgm:pt>
    <dgm:pt modelId="{447C69FC-1AFC-4703-B4D2-E9C01E8034BB}" type="sibTrans" cxnId="{8E9939FC-E874-46C0-B8A4-A464735F9C48}">
      <dgm:prSet/>
      <dgm:spPr/>
      <dgm:t>
        <a:bodyPr/>
        <a:lstStyle/>
        <a:p>
          <a:endParaRPr lang="en-US"/>
        </a:p>
      </dgm:t>
    </dgm:pt>
    <dgm:pt modelId="{B803062A-86D8-43AB-AD1C-704A479D71BA}">
      <dgm:prSet/>
      <dgm:spPr/>
      <dgm:t>
        <a:bodyPr/>
        <a:lstStyle/>
        <a:p>
          <a:r>
            <a:rPr lang="en-US" b="1" dirty="0">
              <a:solidFill>
                <a:srgbClr val="663300"/>
              </a:solidFill>
            </a:rPr>
            <a:t>Where did it take place?</a:t>
          </a:r>
        </a:p>
      </dgm:t>
    </dgm:pt>
    <dgm:pt modelId="{0A36C652-C318-4F4D-9804-CB1C346EBD39}" type="parTrans" cxnId="{02C03B48-09A5-4289-8801-A6C81F6A0EBB}">
      <dgm:prSet/>
      <dgm:spPr/>
      <dgm:t>
        <a:bodyPr/>
        <a:lstStyle/>
        <a:p>
          <a:endParaRPr lang="en-US"/>
        </a:p>
      </dgm:t>
    </dgm:pt>
    <dgm:pt modelId="{5BF72D70-3769-426C-9065-9E04809CC6FD}" type="sibTrans" cxnId="{02C03B48-09A5-4289-8801-A6C81F6A0EBB}">
      <dgm:prSet/>
      <dgm:spPr/>
      <dgm:t>
        <a:bodyPr/>
        <a:lstStyle/>
        <a:p>
          <a:endParaRPr lang="en-US"/>
        </a:p>
      </dgm:t>
    </dgm:pt>
    <dgm:pt modelId="{638D6A7E-DCB7-4052-937C-72BB0A0ECD00}">
      <dgm:prSet/>
      <dgm:spPr/>
      <dgm:t>
        <a:bodyPr/>
        <a:lstStyle/>
        <a:p>
          <a:r>
            <a:rPr lang="en-US" b="1" dirty="0">
              <a:solidFill>
                <a:srgbClr val="663300"/>
              </a:solidFill>
            </a:rPr>
            <a:t>What is the relationship of the document to the historical event?</a:t>
          </a:r>
        </a:p>
      </dgm:t>
    </dgm:pt>
    <dgm:pt modelId="{D2DE02C4-E953-48B2-943A-11BF1395782F}" type="parTrans" cxnId="{EA65C730-B5D3-4DDC-A723-2796A88A3692}">
      <dgm:prSet/>
      <dgm:spPr/>
      <dgm:t>
        <a:bodyPr/>
        <a:lstStyle/>
        <a:p>
          <a:endParaRPr lang="en-US"/>
        </a:p>
      </dgm:t>
    </dgm:pt>
    <dgm:pt modelId="{FE8E11D7-4D29-4D71-BFEA-515091D9827B}" type="sibTrans" cxnId="{EA65C730-B5D3-4DDC-A723-2796A88A3692}">
      <dgm:prSet/>
      <dgm:spPr/>
      <dgm:t>
        <a:bodyPr/>
        <a:lstStyle/>
        <a:p>
          <a:endParaRPr lang="en-US"/>
        </a:p>
      </dgm:t>
    </dgm:pt>
    <dgm:pt modelId="{3E052B4B-8032-489A-A977-F70E2ECBE76C}" type="pres">
      <dgm:prSet presAssocID="{497AA689-A12C-42A8-A3E2-7B68CB5DFF09}" presName="outerComposite" presStyleCnt="0">
        <dgm:presLayoutVars>
          <dgm:chMax val="5"/>
          <dgm:dir/>
          <dgm:resizeHandles val="exact"/>
        </dgm:presLayoutVars>
      </dgm:prSet>
      <dgm:spPr/>
    </dgm:pt>
    <dgm:pt modelId="{F61D68F2-396B-4724-9457-8B63EA1D385A}" type="pres">
      <dgm:prSet presAssocID="{497AA689-A12C-42A8-A3E2-7B68CB5DFF09}" presName="dummyMaxCanvas" presStyleCnt="0">
        <dgm:presLayoutVars/>
      </dgm:prSet>
      <dgm:spPr/>
    </dgm:pt>
    <dgm:pt modelId="{0F943FF8-5595-4A01-B3A8-ADFB1012286E}" type="pres">
      <dgm:prSet presAssocID="{497AA689-A12C-42A8-A3E2-7B68CB5DFF09}" presName="ThreeNodes_1" presStyleLbl="node1" presStyleIdx="0" presStyleCnt="3">
        <dgm:presLayoutVars>
          <dgm:bulletEnabled val="1"/>
        </dgm:presLayoutVars>
      </dgm:prSet>
      <dgm:spPr/>
    </dgm:pt>
    <dgm:pt modelId="{3DDD3CEA-D1CF-4246-968D-9BF02D88AD38}" type="pres">
      <dgm:prSet presAssocID="{497AA689-A12C-42A8-A3E2-7B68CB5DFF09}" presName="ThreeNodes_2" presStyleLbl="node1" presStyleIdx="1" presStyleCnt="3" custLinFactNeighborX="-702" custLinFactNeighborY="-3198">
        <dgm:presLayoutVars>
          <dgm:bulletEnabled val="1"/>
        </dgm:presLayoutVars>
      </dgm:prSet>
      <dgm:spPr/>
    </dgm:pt>
    <dgm:pt modelId="{63D30702-6A17-49EA-8089-27B0BB9DC10A}" type="pres">
      <dgm:prSet presAssocID="{497AA689-A12C-42A8-A3E2-7B68CB5DFF09}" presName="ThreeNodes_3" presStyleLbl="node1" presStyleIdx="2" presStyleCnt="3">
        <dgm:presLayoutVars>
          <dgm:bulletEnabled val="1"/>
        </dgm:presLayoutVars>
      </dgm:prSet>
      <dgm:spPr/>
    </dgm:pt>
    <dgm:pt modelId="{36BB4772-DCB8-4819-8624-2E935E748E4F}" type="pres">
      <dgm:prSet presAssocID="{497AA689-A12C-42A8-A3E2-7B68CB5DFF09}" presName="ThreeConn_1-2" presStyleLbl="fgAccFollowNode1" presStyleIdx="0" presStyleCnt="2">
        <dgm:presLayoutVars>
          <dgm:bulletEnabled val="1"/>
        </dgm:presLayoutVars>
      </dgm:prSet>
      <dgm:spPr/>
    </dgm:pt>
    <dgm:pt modelId="{61774A26-DC0D-4C32-BCB7-D95691004227}" type="pres">
      <dgm:prSet presAssocID="{497AA689-A12C-42A8-A3E2-7B68CB5DFF09}" presName="ThreeConn_2-3" presStyleLbl="fgAccFollowNode1" presStyleIdx="1" presStyleCnt="2">
        <dgm:presLayoutVars>
          <dgm:bulletEnabled val="1"/>
        </dgm:presLayoutVars>
      </dgm:prSet>
      <dgm:spPr/>
    </dgm:pt>
    <dgm:pt modelId="{53457171-C4FE-45C0-A172-58562458655A}" type="pres">
      <dgm:prSet presAssocID="{497AA689-A12C-42A8-A3E2-7B68CB5DFF09}" presName="ThreeNodes_1_text" presStyleLbl="node1" presStyleIdx="2" presStyleCnt="3">
        <dgm:presLayoutVars>
          <dgm:bulletEnabled val="1"/>
        </dgm:presLayoutVars>
      </dgm:prSet>
      <dgm:spPr/>
    </dgm:pt>
    <dgm:pt modelId="{0A9706AC-5157-4C6B-AB33-22B71CCA7798}" type="pres">
      <dgm:prSet presAssocID="{497AA689-A12C-42A8-A3E2-7B68CB5DFF09}" presName="ThreeNodes_2_text" presStyleLbl="node1" presStyleIdx="2" presStyleCnt="3">
        <dgm:presLayoutVars>
          <dgm:bulletEnabled val="1"/>
        </dgm:presLayoutVars>
      </dgm:prSet>
      <dgm:spPr/>
    </dgm:pt>
    <dgm:pt modelId="{9EC11AFE-A055-43AF-8E65-E7E6C0EE8445}" type="pres">
      <dgm:prSet presAssocID="{497AA689-A12C-42A8-A3E2-7B68CB5DFF09}" presName="ThreeNodes_3_text" presStyleLbl="node1" presStyleIdx="2" presStyleCnt="3">
        <dgm:presLayoutVars>
          <dgm:bulletEnabled val="1"/>
        </dgm:presLayoutVars>
      </dgm:prSet>
      <dgm:spPr/>
    </dgm:pt>
  </dgm:ptLst>
  <dgm:cxnLst>
    <dgm:cxn modelId="{BE80DD0E-65EA-4456-8FE2-E55BA44308C0}" type="presOf" srcId="{497AA689-A12C-42A8-A3E2-7B68CB5DFF09}" destId="{3E052B4B-8032-489A-A977-F70E2ECBE76C}" srcOrd="0" destOrd="0" presId="urn:microsoft.com/office/officeart/2005/8/layout/vProcess5"/>
    <dgm:cxn modelId="{CAA2252A-614A-4DCA-8666-565CD6E7503A}" type="presOf" srcId="{B803062A-86D8-43AB-AD1C-704A479D71BA}" destId="{0A9706AC-5157-4C6B-AB33-22B71CCA7798}" srcOrd="1" destOrd="0" presId="urn:microsoft.com/office/officeart/2005/8/layout/vProcess5"/>
    <dgm:cxn modelId="{EA65C730-B5D3-4DDC-A723-2796A88A3692}" srcId="{497AA689-A12C-42A8-A3E2-7B68CB5DFF09}" destId="{638D6A7E-DCB7-4052-937C-72BB0A0ECD00}" srcOrd="2" destOrd="0" parTransId="{D2DE02C4-E953-48B2-943A-11BF1395782F}" sibTransId="{FE8E11D7-4D29-4D71-BFEA-515091D9827B}"/>
    <dgm:cxn modelId="{02C03B48-09A5-4289-8801-A6C81F6A0EBB}" srcId="{497AA689-A12C-42A8-A3E2-7B68CB5DFF09}" destId="{B803062A-86D8-43AB-AD1C-704A479D71BA}" srcOrd="1" destOrd="0" parTransId="{0A36C652-C318-4F4D-9804-CB1C346EBD39}" sibTransId="{5BF72D70-3769-426C-9065-9E04809CC6FD}"/>
    <dgm:cxn modelId="{A4AD8473-195C-4003-BA35-FCDCD5B5727A}" type="presOf" srcId="{638D6A7E-DCB7-4052-937C-72BB0A0ECD00}" destId="{9EC11AFE-A055-43AF-8E65-E7E6C0EE8445}" srcOrd="1" destOrd="0" presId="urn:microsoft.com/office/officeart/2005/8/layout/vProcess5"/>
    <dgm:cxn modelId="{C5B47774-99D8-4EE1-A15C-A2EF345BF1A9}" type="presOf" srcId="{EB1AA896-D1B4-4906-9D11-F6F084442FCD}" destId="{0F943FF8-5595-4A01-B3A8-ADFB1012286E}" srcOrd="0" destOrd="0" presId="urn:microsoft.com/office/officeart/2005/8/layout/vProcess5"/>
    <dgm:cxn modelId="{D7859C7B-CEA5-47CD-AA9C-FB5CF32F6D17}" type="presOf" srcId="{447C69FC-1AFC-4703-B4D2-E9C01E8034BB}" destId="{36BB4772-DCB8-4819-8624-2E935E748E4F}" srcOrd="0" destOrd="0" presId="urn:microsoft.com/office/officeart/2005/8/layout/vProcess5"/>
    <dgm:cxn modelId="{1AB01E9D-3A3B-436E-8D1A-0A48C80514CF}" type="presOf" srcId="{5BF72D70-3769-426C-9065-9E04809CC6FD}" destId="{61774A26-DC0D-4C32-BCB7-D95691004227}" srcOrd="0" destOrd="0" presId="urn:microsoft.com/office/officeart/2005/8/layout/vProcess5"/>
    <dgm:cxn modelId="{2C8117E3-03BC-4E60-A077-D64549175699}" type="presOf" srcId="{638D6A7E-DCB7-4052-937C-72BB0A0ECD00}" destId="{63D30702-6A17-49EA-8089-27B0BB9DC10A}" srcOrd="0" destOrd="0" presId="urn:microsoft.com/office/officeart/2005/8/layout/vProcess5"/>
    <dgm:cxn modelId="{8FB59CF7-E8D1-48B6-9208-DEAE7D081A68}" type="presOf" srcId="{B803062A-86D8-43AB-AD1C-704A479D71BA}" destId="{3DDD3CEA-D1CF-4246-968D-9BF02D88AD38}" srcOrd="0" destOrd="0" presId="urn:microsoft.com/office/officeart/2005/8/layout/vProcess5"/>
    <dgm:cxn modelId="{69FC0BF8-E43B-451A-843A-B98628588F4D}" type="presOf" srcId="{EB1AA896-D1B4-4906-9D11-F6F084442FCD}" destId="{53457171-C4FE-45C0-A172-58562458655A}" srcOrd="1" destOrd="0" presId="urn:microsoft.com/office/officeart/2005/8/layout/vProcess5"/>
    <dgm:cxn modelId="{8E9939FC-E874-46C0-B8A4-A464735F9C48}" srcId="{497AA689-A12C-42A8-A3E2-7B68CB5DFF09}" destId="{EB1AA896-D1B4-4906-9D11-F6F084442FCD}" srcOrd="0" destOrd="0" parTransId="{3ACD77BF-BBAC-4A7C-ABB7-3BC0E9A2D06E}" sibTransId="{447C69FC-1AFC-4703-B4D2-E9C01E8034BB}"/>
    <dgm:cxn modelId="{D10E325C-78D5-473B-A3FC-7233C6517F7B}" type="presParOf" srcId="{3E052B4B-8032-489A-A977-F70E2ECBE76C}" destId="{F61D68F2-396B-4724-9457-8B63EA1D385A}" srcOrd="0" destOrd="0" presId="urn:microsoft.com/office/officeart/2005/8/layout/vProcess5"/>
    <dgm:cxn modelId="{477C7837-D03F-4123-8A44-D4A1F458E185}" type="presParOf" srcId="{3E052B4B-8032-489A-A977-F70E2ECBE76C}" destId="{0F943FF8-5595-4A01-B3A8-ADFB1012286E}" srcOrd="1" destOrd="0" presId="urn:microsoft.com/office/officeart/2005/8/layout/vProcess5"/>
    <dgm:cxn modelId="{39C4F4C1-C595-4081-9E26-D3C9E4209258}" type="presParOf" srcId="{3E052B4B-8032-489A-A977-F70E2ECBE76C}" destId="{3DDD3CEA-D1CF-4246-968D-9BF02D88AD38}" srcOrd="2" destOrd="0" presId="urn:microsoft.com/office/officeart/2005/8/layout/vProcess5"/>
    <dgm:cxn modelId="{228560E9-A449-4949-8C58-BDB3AA13683D}" type="presParOf" srcId="{3E052B4B-8032-489A-A977-F70E2ECBE76C}" destId="{63D30702-6A17-49EA-8089-27B0BB9DC10A}" srcOrd="3" destOrd="0" presId="urn:microsoft.com/office/officeart/2005/8/layout/vProcess5"/>
    <dgm:cxn modelId="{F7211F43-8D1B-4A8B-ABCA-CDC762FA3115}" type="presParOf" srcId="{3E052B4B-8032-489A-A977-F70E2ECBE76C}" destId="{36BB4772-DCB8-4819-8624-2E935E748E4F}" srcOrd="4" destOrd="0" presId="urn:microsoft.com/office/officeart/2005/8/layout/vProcess5"/>
    <dgm:cxn modelId="{CE3C923F-0283-4519-9B6A-66E78B51B0E3}" type="presParOf" srcId="{3E052B4B-8032-489A-A977-F70E2ECBE76C}" destId="{61774A26-DC0D-4C32-BCB7-D95691004227}" srcOrd="5" destOrd="0" presId="urn:microsoft.com/office/officeart/2005/8/layout/vProcess5"/>
    <dgm:cxn modelId="{28280F50-EC75-4B91-86D0-530D60F4C988}" type="presParOf" srcId="{3E052B4B-8032-489A-A977-F70E2ECBE76C}" destId="{53457171-C4FE-45C0-A172-58562458655A}" srcOrd="6" destOrd="0" presId="urn:microsoft.com/office/officeart/2005/8/layout/vProcess5"/>
    <dgm:cxn modelId="{7CEB2945-F222-4AC9-91A7-B79B1DA1F5C7}" type="presParOf" srcId="{3E052B4B-8032-489A-A977-F70E2ECBE76C}" destId="{0A9706AC-5157-4C6B-AB33-22B71CCA7798}" srcOrd="7" destOrd="0" presId="urn:microsoft.com/office/officeart/2005/8/layout/vProcess5"/>
    <dgm:cxn modelId="{3B7BBFC9-BCE4-4D21-9C43-9E46C9BAA35B}" type="presParOf" srcId="{3E052B4B-8032-489A-A977-F70E2ECBE76C}" destId="{9EC11AFE-A055-43AF-8E65-E7E6C0EE8445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943FF8-5595-4A01-B3A8-ADFB1012286E}">
      <dsp:nvSpPr>
        <dsp:cNvPr id="0" name=""/>
        <dsp:cNvSpPr/>
      </dsp:nvSpPr>
      <dsp:spPr>
        <a:xfrm>
          <a:off x="0" y="0"/>
          <a:ext cx="6763067" cy="1221105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>
              <a:solidFill>
                <a:srgbClr val="663300"/>
              </a:solidFill>
            </a:rPr>
            <a:t>What is the location of the document? </a:t>
          </a:r>
        </a:p>
      </dsp:txBody>
      <dsp:txXfrm>
        <a:off x="35765" y="35765"/>
        <a:ext cx="5445399" cy="1149575"/>
      </dsp:txXfrm>
    </dsp:sp>
    <dsp:sp modelId="{3DDD3CEA-D1CF-4246-968D-9BF02D88AD38}">
      <dsp:nvSpPr>
        <dsp:cNvPr id="0" name=""/>
        <dsp:cNvSpPr/>
      </dsp:nvSpPr>
      <dsp:spPr>
        <a:xfrm>
          <a:off x="549264" y="1385571"/>
          <a:ext cx="6763067" cy="1221105"/>
        </a:xfrm>
        <a:prstGeom prst="roundRect">
          <a:avLst>
            <a:gd name="adj" fmla="val 10000"/>
          </a:avLst>
        </a:prstGeom>
        <a:solidFill>
          <a:schemeClr val="accent2">
            <a:hueOff val="574745"/>
            <a:satOff val="-9386"/>
            <a:lumOff val="588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>
              <a:solidFill>
                <a:srgbClr val="663300"/>
              </a:solidFill>
            </a:rPr>
            <a:t>Where did it take place?</a:t>
          </a:r>
        </a:p>
      </dsp:txBody>
      <dsp:txXfrm>
        <a:off x="585029" y="1421336"/>
        <a:ext cx="5301078" cy="1149575"/>
      </dsp:txXfrm>
    </dsp:sp>
    <dsp:sp modelId="{63D30702-6A17-49EA-8089-27B0BB9DC10A}">
      <dsp:nvSpPr>
        <dsp:cNvPr id="0" name=""/>
        <dsp:cNvSpPr/>
      </dsp:nvSpPr>
      <dsp:spPr>
        <a:xfrm>
          <a:off x="1193482" y="2849245"/>
          <a:ext cx="6763067" cy="1221105"/>
        </a:xfrm>
        <a:prstGeom prst="roundRect">
          <a:avLst>
            <a:gd name="adj" fmla="val 10000"/>
          </a:avLst>
        </a:prstGeom>
        <a:solidFill>
          <a:schemeClr val="accent2">
            <a:hueOff val="1149490"/>
            <a:satOff val="-18772"/>
            <a:lumOff val="1176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>
              <a:solidFill>
                <a:srgbClr val="663300"/>
              </a:solidFill>
            </a:rPr>
            <a:t>What is the relationship of the document to the historical event?</a:t>
          </a:r>
        </a:p>
      </dsp:txBody>
      <dsp:txXfrm>
        <a:off x="1229247" y="2885010"/>
        <a:ext cx="5301078" cy="1149575"/>
      </dsp:txXfrm>
    </dsp:sp>
    <dsp:sp modelId="{36BB4772-DCB8-4819-8624-2E935E748E4F}">
      <dsp:nvSpPr>
        <dsp:cNvPr id="0" name=""/>
        <dsp:cNvSpPr/>
      </dsp:nvSpPr>
      <dsp:spPr>
        <a:xfrm>
          <a:off x="5969349" y="926004"/>
          <a:ext cx="793718" cy="793718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600" kern="1200"/>
        </a:p>
      </dsp:txBody>
      <dsp:txXfrm>
        <a:off x="6147936" y="926004"/>
        <a:ext cx="436544" cy="597273"/>
      </dsp:txXfrm>
    </dsp:sp>
    <dsp:sp modelId="{61774A26-DC0D-4C32-BCB7-D95691004227}">
      <dsp:nvSpPr>
        <dsp:cNvPr id="0" name=""/>
        <dsp:cNvSpPr/>
      </dsp:nvSpPr>
      <dsp:spPr>
        <a:xfrm>
          <a:off x="6566090" y="2342486"/>
          <a:ext cx="793718" cy="793718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tint val="40000"/>
            <a:alpha val="90000"/>
            <a:hueOff val="1492659"/>
            <a:satOff val="-27750"/>
            <a:lumOff val="-1290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1492659"/>
              <a:satOff val="-27750"/>
              <a:lumOff val="-129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600" kern="1200"/>
        </a:p>
      </dsp:txBody>
      <dsp:txXfrm>
        <a:off x="6744677" y="2342486"/>
        <a:ext cx="436544" cy="59727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BCA522-B236-0546-BACF-422700730902}" type="datetimeFigureOut">
              <a:rPr lang="en-US" smtClean="0"/>
              <a:t>7/17/2025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2FD7A0-F398-2D49-9805-B4CD154C84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092833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69112C-7CD0-2E44-A927-EB983294F6FB}" type="datetimeFigureOut">
              <a:rPr lang="en-US" smtClean="0"/>
              <a:t>7/17/2025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5657DF-0A38-474F-B833-DA8681323A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499608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95862"/>
            <a:ext cx="9144000" cy="186213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803405"/>
            <a:ext cx="73152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3632201"/>
            <a:ext cx="73152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932170" y="4323845"/>
            <a:ext cx="2297429" cy="365125"/>
          </a:xfrm>
        </p:spPr>
        <p:txBody>
          <a:bodyPr/>
          <a:lstStyle/>
          <a:p>
            <a:fld id="{6101FA5D-0970-4691-9836-1811E4EF1D43}" type="datetime1">
              <a:rPr lang="en-US" smtClean="0"/>
              <a:t>7/17/2025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914400" y="4323846"/>
            <a:ext cx="4880610" cy="365125"/>
          </a:xfrm>
        </p:spPr>
        <p:txBody>
          <a:bodyPr/>
          <a:lstStyle/>
          <a:p>
            <a:r>
              <a:rPr lang="en-US"/>
              <a:t>© New Jersey Italian Commission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057900" y="1430867"/>
            <a:ext cx="2171700" cy="365125"/>
          </a:xfrm>
        </p:spPr>
        <p:txBody>
          <a:bodyPr/>
          <a:lstStyle/>
          <a:p>
            <a:fld id="{F5C0D64C-5C44-43E0-A031-F8EB235701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9614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push dir="u"/>
      </p:transition>
    </mc:Choice>
    <mc:Fallback xmlns="">
      <p:transition xmlns:p14="http://schemas.microsoft.com/office/powerpoint/2010/main" spd="slow">
        <p:push dir="u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355" y="4697361"/>
            <a:ext cx="7956482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94355" y="977035"/>
            <a:ext cx="7950260" cy="3406972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4360" y="5516716"/>
            <a:ext cx="7955280" cy="746924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26994-46F0-454F-9D30-FB4F0F2E2180}" type="datetime1">
              <a:rPr lang="en-US" smtClean="0"/>
              <a:t>7/17/2025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New Jersey Italian Commission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0D64C-5C44-43E0-A031-F8EB235701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3052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95862"/>
            <a:ext cx="9144000" cy="186213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360" y="753533"/>
            <a:ext cx="795528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649134"/>
            <a:ext cx="7772400" cy="1330852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562176" y="381001"/>
            <a:ext cx="2183130" cy="365125"/>
          </a:xfrm>
        </p:spPr>
        <p:txBody>
          <a:bodyPr/>
          <a:lstStyle>
            <a:lvl1pPr algn="r">
              <a:defRPr/>
            </a:lvl1pPr>
          </a:lstStyle>
          <a:p>
            <a:fld id="{C325D675-AFFD-4527-BB47-581CE2AF1287}" type="datetime1">
              <a:rPr lang="en-US" smtClean="0"/>
              <a:t>7/17/2025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94360" y="381001"/>
            <a:ext cx="4830656" cy="365125"/>
          </a:xfrm>
        </p:spPr>
        <p:txBody>
          <a:bodyPr/>
          <a:lstStyle/>
          <a:p>
            <a:r>
              <a:rPr lang="en-US"/>
              <a:t>© New Jersey Italian Commission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882466" y="381001"/>
            <a:ext cx="667174" cy="365125"/>
          </a:xfrm>
        </p:spPr>
        <p:txBody>
          <a:bodyPr/>
          <a:lstStyle/>
          <a:p>
            <a:fld id="{F5C0D64C-5C44-43E0-A031-F8EB235701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68992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95862"/>
            <a:ext cx="9144000" cy="186213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8351" y="753534"/>
            <a:ext cx="7613650" cy="2756234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977899" y="3509768"/>
            <a:ext cx="7194552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174597"/>
            <a:ext cx="7778752" cy="821265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562176" y="381001"/>
            <a:ext cx="2183130" cy="365125"/>
          </a:xfrm>
        </p:spPr>
        <p:txBody>
          <a:bodyPr/>
          <a:lstStyle>
            <a:lvl1pPr algn="r">
              <a:defRPr/>
            </a:lvl1pPr>
          </a:lstStyle>
          <a:p>
            <a:fld id="{7597DCF6-441E-49DD-867D-A523647C6440}" type="datetime1">
              <a:rPr lang="en-US" smtClean="0"/>
              <a:t>7/17/2025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94360" y="379438"/>
            <a:ext cx="4830656" cy="365125"/>
          </a:xfrm>
        </p:spPr>
        <p:txBody>
          <a:bodyPr/>
          <a:lstStyle/>
          <a:p>
            <a:r>
              <a:rPr lang="en-US"/>
              <a:t>© New Jersey Italian Commission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882466" y="381001"/>
            <a:ext cx="667174" cy="365125"/>
          </a:xfrm>
        </p:spPr>
        <p:txBody>
          <a:bodyPr/>
          <a:lstStyle/>
          <a:p>
            <a:fld id="{F5C0D64C-5C44-43E0-A031-F8EB235701C1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231458" y="807720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146733" y="3021330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2826816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95862"/>
            <a:ext cx="9144000" cy="186213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124702"/>
            <a:ext cx="7774782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92" y="3648316"/>
            <a:ext cx="7773608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562176" y="378884"/>
            <a:ext cx="2183130" cy="365125"/>
          </a:xfrm>
        </p:spPr>
        <p:txBody>
          <a:bodyPr/>
          <a:lstStyle>
            <a:lvl1pPr algn="r">
              <a:defRPr/>
            </a:lvl1pPr>
          </a:lstStyle>
          <a:p>
            <a:fld id="{51896065-25DC-495A-8321-C9A0A967E8AB}" type="datetime1">
              <a:rPr lang="en-US" smtClean="0"/>
              <a:t>7/17/2025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94360" y="378884"/>
            <a:ext cx="4830656" cy="365125"/>
          </a:xfrm>
        </p:spPr>
        <p:txBody>
          <a:bodyPr/>
          <a:lstStyle/>
          <a:p>
            <a:r>
              <a:rPr lang="en-US"/>
              <a:t>© New Jersey Italian Commission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882466" y="381001"/>
            <a:ext cx="667174" cy="365125"/>
          </a:xfrm>
        </p:spPr>
        <p:txBody>
          <a:bodyPr/>
          <a:lstStyle/>
          <a:p>
            <a:fld id="{F5C0D64C-5C44-43E0-A031-F8EB235701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71501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171701" y="762000"/>
            <a:ext cx="6377939" cy="130386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594361" y="2202080"/>
            <a:ext cx="2560320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594360" y="2904564"/>
            <a:ext cx="2560320" cy="335907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02237" y="2201333"/>
            <a:ext cx="2560320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00781" y="2904068"/>
            <a:ext cx="2560320" cy="335957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89319" y="2192866"/>
            <a:ext cx="2560320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89320" y="2904564"/>
            <a:ext cx="2560320" cy="335907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DFC7A-E560-4209-81CC-37C29F7445FD}" type="datetime1">
              <a:rPr lang="en-US" smtClean="0"/>
              <a:t>7/17/2025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New Jersey Italian Commission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0D64C-5C44-43E0-A031-F8EB235701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01176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171702" y="762000"/>
            <a:ext cx="6381984" cy="12954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594360" y="4113340"/>
            <a:ext cx="2560320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594360" y="2331720"/>
            <a:ext cx="2560320" cy="15073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594360" y="4796103"/>
            <a:ext cx="2560320" cy="1467537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291873" y="4113340"/>
            <a:ext cx="2560320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291872" y="2331720"/>
            <a:ext cx="2560320" cy="1509862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290858" y="4796102"/>
            <a:ext cx="2560320" cy="1467537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93365" y="4113340"/>
            <a:ext cx="2560320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993364" y="2331721"/>
            <a:ext cx="2560320" cy="1508919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93272" y="4796100"/>
            <a:ext cx="2560320" cy="1467537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0E1A0-1D2E-40F7-B98E-5D1478442931}" type="datetime1">
              <a:rPr lang="en-US" smtClean="0"/>
              <a:t>7/17/2025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New Jersey Italian Commission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0D64C-5C44-43E0-A031-F8EB235701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41903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94360" y="2194560"/>
            <a:ext cx="7955280" cy="406908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C4FAA-5E99-47DE-9F36-F088C89170F8}" type="datetime1">
              <a:rPr lang="en-US" smtClean="0"/>
              <a:t>7/17/2025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New Jersey Italian Commission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0D64C-5C44-43E0-A031-F8EB235701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7134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push dir="u"/>
      </p:transition>
    </mc:Choice>
    <mc:Fallback xmlns="">
      <p:transition xmlns:p14="http://schemas.microsoft.com/office/powerpoint/2010/main" spd="slow">
        <p:push dir="u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95862"/>
            <a:ext cx="9144000" cy="1862138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06590" y="747183"/>
            <a:ext cx="1543050" cy="424867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94360" y="746126"/>
            <a:ext cx="6278035" cy="424973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62176" y="381001"/>
            <a:ext cx="2183130" cy="365125"/>
          </a:xfrm>
        </p:spPr>
        <p:txBody>
          <a:bodyPr/>
          <a:lstStyle>
            <a:lvl1pPr algn="r">
              <a:defRPr/>
            </a:lvl1pPr>
          </a:lstStyle>
          <a:p>
            <a:fld id="{8F76123C-0F1A-4C63-AFD7-ABE904CED4BC}" type="datetime1">
              <a:rPr lang="en-US" smtClean="0"/>
              <a:t>7/17/2025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94360" y="381001"/>
            <a:ext cx="4830656" cy="365125"/>
          </a:xfrm>
        </p:spPr>
        <p:txBody>
          <a:bodyPr/>
          <a:lstStyle/>
          <a:p>
            <a:r>
              <a:rPr lang="en-US"/>
              <a:t>© New Jersey Italian Commission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882466" y="381001"/>
            <a:ext cx="667174" cy="365125"/>
          </a:xfrm>
        </p:spPr>
        <p:txBody>
          <a:bodyPr/>
          <a:lstStyle/>
          <a:p>
            <a:fld id="{F5C0D64C-5C44-43E0-A031-F8EB235701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501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push dir="u"/>
      </p:transition>
    </mc:Choice>
    <mc:Fallback xmlns="">
      <p:transition xmlns:p14="http://schemas.microsoft.com/office/powerpoint/2010/main" spd="slow">
        <p:push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D336F-287C-4C3B-81FE-23D23F1C5F79}" type="datetime1">
              <a:rPr lang="en-US" smtClean="0"/>
              <a:t>7/17/2025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New Jersey Italian Commission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0D64C-5C44-43E0-A031-F8EB235701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0434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push dir="u"/>
      </p:transition>
    </mc:Choice>
    <mc:Fallback xmlns="">
      <p:transition xmlns:p14="http://schemas.microsoft.com/office/powerpoint/2010/main" spd="slow"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95862"/>
            <a:ext cx="9144000" cy="186213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360" y="753534"/>
            <a:ext cx="7955280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4360" y="3641726"/>
            <a:ext cx="7955281" cy="1354134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62176" y="381001"/>
            <a:ext cx="2183130" cy="365125"/>
          </a:xfrm>
        </p:spPr>
        <p:txBody>
          <a:bodyPr/>
          <a:lstStyle>
            <a:lvl1pPr algn="r">
              <a:defRPr/>
            </a:lvl1pPr>
          </a:lstStyle>
          <a:p>
            <a:fld id="{E566BB44-94C1-490F-8591-CAF99E12815F}" type="datetime1">
              <a:rPr lang="en-US" smtClean="0"/>
              <a:t>7/17/2025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94360" y="381001"/>
            <a:ext cx="4830656" cy="365125"/>
          </a:xfrm>
        </p:spPr>
        <p:txBody>
          <a:bodyPr/>
          <a:lstStyle/>
          <a:p>
            <a:r>
              <a:rPr lang="en-US"/>
              <a:t>© New Jersey Italian Commission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882466" y="381001"/>
            <a:ext cx="667173" cy="365125"/>
          </a:xfrm>
        </p:spPr>
        <p:txBody>
          <a:bodyPr/>
          <a:lstStyle/>
          <a:p>
            <a:fld id="{F5C0D64C-5C44-43E0-A031-F8EB235701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1563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push dir="u"/>
      </p:transition>
    </mc:Choice>
    <mc:Fallback xmlns="">
      <p:transition xmlns:p14="http://schemas.microsoft.com/office/powerpoint/2010/main" spd="slow">
        <p:push dir="u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94360" y="2194560"/>
            <a:ext cx="3910579" cy="406908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2099" y="2194560"/>
            <a:ext cx="3907540" cy="406908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6EA6C-7FA1-4C94-A0A4-5F96B40757C5}" type="datetime1">
              <a:rPr lang="en-US" smtClean="0"/>
              <a:t>7/17/2025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New Jersey Italian Commission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0D64C-5C44-43E0-A031-F8EB235701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0385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push dir="u"/>
      </p:transition>
    </mc:Choice>
    <mc:Fallback xmlns="">
      <p:transition xmlns:p14="http://schemas.microsoft.com/office/powerpoint/2010/main" spd="slow"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71700" y="762000"/>
            <a:ext cx="6377940" cy="12954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1279" y="2183802"/>
            <a:ext cx="3683659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4359" y="3132667"/>
            <a:ext cx="3910579" cy="31309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69018" y="2183802"/>
            <a:ext cx="368062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2098" y="3132667"/>
            <a:ext cx="3907541" cy="31309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81B55-2D91-4B40-9606-0C3EB93D7ED4}" type="datetime1">
              <a:rPr lang="en-US" smtClean="0"/>
              <a:t>7/17/2025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New Jersey Italian Commission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0D64C-5C44-43E0-A031-F8EB235701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8693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push dir="u"/>
      </p:transition>
    </mc:Choice>
    <mc:Fallback xmlns="">
      <p:transition xmlns:p14="http://schemas.microsoft.com/office/powerpoint/2010/main" spd="slow"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76888-3F24-4105-9090-CAF1144AA30C}" type="datetime1">
              <a:rPr lang="en-US" smtClean="0"/>
              <a:t>7/17/2025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New Jersey Italian Commission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0D64C-5C44-43E0-A031-F8EB235701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3641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push dir="u"/>
      </p:transition>
    </mc:Choice>
    <mc:Fallback xmlns="">
      <p:transition xmlns:p14="http://schemas.microsoft.com/office/powerpoint/2010/main" spd="slow"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ED83E-1271-4C75-8634-2A5308F1B0EC}" type="datetime1">
              <a:rPr lang="en-US" smtClean="0"/>
              <a:t>7/17/2025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New Jersey Italian Commission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0D64C-5C44-43E0-A031-F8EB235701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6273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push dir="u"/>
      </p:transition>
    </mc:Choice>
    <mc:Fallback xmlns="">
      <p:transition xmlns:p14="http://schemas.microsoft.com/office/powerpoint/2010/main" spd="slow"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360" y="1524000"/>
            <a:ext cx="30861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746760"/>
            <a:ext cx="4663440" cy="5516880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4360" y="3124200"/>
            <a:ext cx="3086100" cy="313944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95B81-8752-4C74-9DF0-D4AF661A6FED}" type="datetime1">
              <a:rPr lang="en-US" smtClean="0"/>
              <a:t>7/17/2025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New Jersey Italian Commission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0D64C-5C44-43E0-A031-F8EB235701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2293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push dir="u"/>
      </p:transition>
    </mc:Choice>
    <mc:Fallback xmlns="">
      <p:transition xmlns:p14="http://schemas.microsoft.com/office/powerpoint/2010/main" spd="slow"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360" y="1524000"/>
            <a:ext cx="407573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77524" y="751242"/>
            <a:ext cx="3674234" cy="5512398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4360" y="3124200"/>
            <a:ext cx="4075730" cy="313944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192AA-E9DD-48DD-837D-C1B7904484E3}" type="datetime1">
              <a:rPr lang="en-US" smtClean="0"/>
              <a:t>7/17/2025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New Jersey Italian Commission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0D64C-5C44-43E0-A031-F8EB235701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9077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push dir="u"/>
      </p:transition>
    </mc:Choice>
    <mc:Fallback xmlns="">
      <p:transition xmlns:p14="http://schemas.microsoft.com/office/powerpoint/2010/main" spd="slow"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0810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71700" y="764373"/>
            <a:ext cx="637794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4360" y="2194560"/>
            <a:ext cx="7955280" cy="40690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12230" y="6356351"/>
            <a:ext cx="21374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120EEC-D2DA-4735-87D9-A21C0E3F1640}" type="datetime1">
              <a:rPr lang="en-US" smtClean="0"/>
              <a:t>7/17/2025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4360" y="6355846"/>
            <a:ext cx="56807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© New Jersey Italian Commission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72250" y="381001"/>
            <a:ext cx="19773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C0D64C-5C44-43E0-A031-F8EB235701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444408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40" r:id="rId1"/>
    <p:sldLayoutId id="2147483841" r:id="rId2"/>
    <p:sldLayoutId id="2147483842" r:id="rId3"/>
    <p:sldLayoutId id="2147483843" r:id="rId4"/>
    <p:sldLayoutId id="2147483844" r:id="rId5"/>
    <p:sldLayoutId id="2147483845" r:id="rId6"/>
    <p:sldLayoutId id="2147483846" r:id="rId7"/>
    <p:sldLayoutId id="2147483847" r:id="rId8"/>
    <p:sldLayoutId id="2147483848" r:id="rId9"/>
    <p:sldLayoutId id="2147483849" r:id="rId10"/>
    <p:sldLayoutId id="2147483850" r:id="rId11"/>
    <p:sldLayoutId id="2147483851" r:id="rId12"/>
    <p:sldLayoutId id="2147483852" r:id="rId13"/>
    <p:sldLayoutId id="2147483853" r:id="rId14"/>
    <p:sldLayoutId id="2147483854" r:id="rId15"/>
    <p:sldLayoutId id="2147483855" r:id="rId16"/>
    <p:sldLayoutId id="2147483856" r:id="rId17"/>
  </p:sldLayoutIdLst>
  <mc:AlternateContent xmlns:mc="http://schemas.openxmlformats.org/markup-compatibility/2006" xmlns:p14="http://schemas.microsoft.com/office/powerpoint/2010/main">
    <mc:Choice Requires="p14">
      <p:transition spd="slow" p14:dur="1200">
        <p:push dir="u"/>
      </p:transition>
    </mc:Choice>
    <mc:Fallback xmlns="">
      <p:transition xmlns:p14="http://schemas.microsoft.com/office/powerpoint/2010/main" spd="slow">
        <p:push dir="u"/>
      </p:transition>
    </mc:Fallback>
  </mc:AlternateContent>
  <p:hf sldNum="0" hdr="0" dt="0"/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95800" y="3084918"/>
            <a:ext cx="4191000" cy="1297115"/>
          </a:xfrm>
        </p:spPr>
        <p:txBody>
          <a:bodyPr anchor="t">
            <a:normAutofit fontScale="90000"/>
          </a:bodyPr>
          <a:lstStyle/>
          <a:p>
            <a:pPr algn="ctr"/>
            <a:r>
              <a:rPr lang="en-US" sz="3500" dirty="0">
                <a:solidFill>
                  <a:schemeClr val="tx2"/>
                </a:solidFill>
              </a:rPr>
              <a:t>Single Document</a:t>
            </a:r>
            <a:br>
              <a:rPr lang="en-US" sz="3500" dirty="0">
                <a:solidFill>
                  <a:schemeClr val="tx2"/>
                </a:solidFill>
              </a:rPr>
            </a:br>
            <a:r>
              <a:rPr lang="en-US" sz="3500" dirty="0">
                <a:solidFill>
                  <a:schemeClr val="tx2"/>
                </a:solidFill>
              </a:rPr>
              <a:t>Analysis 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24400" y="1981200"/>
            <a:ext cx="3604268" cy="838831"/>
          </a:xfrm>
        </p:spPr>
        <p:txBody>
          <a:bodyPr anchor="b">
            <a:normAutofit/>
          </a:bodyPr>
          <a:lstStyle/>
          <a:p>
            <a:pPr algn="l"/>
            <a:r>
              <a:rPr lang="en-US" sz="3200" b="1" dirty="0">
                <a:solidFill>
                  <a:srgbClr val="FF0000"/>
                </a:solidFill>
              </a:rPr>
              <a:t>Mother Cabrini 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 dirty="0"/>
              <a:t>© New Jersey Italian Commission 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31F5EE37-2A0B-ECA6-D96D-4A8216956E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200" y="1523312"/>
            <a:ext cx="3106320" cy="1887089"/>
          </a:xfrm>
          <a:custGeom>
            <a:avLst/>
            <a:gdLst/>
            <a:ahLst/>
            <a:cxnLst/>
            <a:rect l="l" t="t" r="r" b="b"/>
            <a:pathLst>
              <a:path w="4141760" h="4377846">
                <a:moveTo>
                  <a:pt x="0" y="0"/>
                </a:moveTo>
                <a:lnTo>
                  <a:pt x="4141760" y="0"/>
                </a:lnTo>
                <a:lnTo>
                  <a:pt x="4141760" y="4377846"/>
                </a:lnTo>
                <a:lnTo>
                  <a:pt x="0" y="4377846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6705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push dir="u"/>
      </p:transition>
    </mc:Choice>
    <mc:Fallback xmlns="">
      <p:transition xmlns:p14="http://schemas.microsoft.com/office/powerpoint/2010/main"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302" name="Rectangle 12301">
            <a:extLst>
              <a:ext uri="{FF2B5EF4-FFF2-40B4-BE49-F238E27FC236}">
                <a16:creationId xmlns:a16="http://schemas.microsoft.com/office/drawing/2014/main" id="{CD94F7C0-1344-4B3C-AFCB-E7F006BB53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303" name="Picture 12302">
            <a:extLst>
              <a:ext uri="{FF2B5EF4-FFF2-40B4-BE49-F238E27FC236}">
                <a16:creationId xmlns:a16="http://schemas.microsoft.com/office/drawing/2014/main" id="{4EC584A2-4215-4DB8-AE1F-E3768D77E8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1450"/>
          </a:xfrm>
          <a:prstGeom prst="rect">
            <a:avLst/>
          </a:prstGeom>
        </p:spPr>
      </p:pic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3748890" y="-191135"/>
            <a:ext cx="4267200" cy="1600200"/>
          </a:xfrm>
        </p:spPr>
        <p:txBody>
          <a:bodyPr anchor="b">
            <a:normAutofit/>
          </a:bodyPr>
          <a:lstStyle/>
          <a:p>
            <a:pPr algn="ctr"/>
            <a:r>
              <a:rPr lang="en-US" b="1" dirty="0">
                <a:solidFill>
                  <a:schemeClr val="accent3">
                    <a:lumMod val="75000"/>
                  </a:schemeClr>
                </a:solidFill>
              </a:rPr>
              <a:t>Time Period</a:t>
            </a:r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>
          <a:xfrm>
            <a:off x="127171" y="1752600"/>
            <a:ext cx="3301830" cy="4930901"/>
          </a:xfrm>
        </p:spPr>
        <p:txBody>
          <a:bodyPr>
            <a:normAutofit/>
          </a:bodyPr>
          <a:lstStyle/>
          <a:p>
            <a:r>
              <a:rPr lang="en-US" sz="2000" b="1" dirty="0">
                <a:solidFill>
                  <a:schemeClr val="accent3">
                    <a:lumMod val="75000"/>
                  </a:schemeClr>
                </a:solidFill>
              </a:rPr>
              <a:t>When was the document produced?</a:t>
            </a:r>
          </a:p>
          <a:p>
            <a:r>
              <a:rPr lang="en-US" sz="1600" b="1" u="sng" dirty="0">
                <a:solidFill>
                  <a:schemeClr val="accent3">
                    <a:lumMod val="75000"/>
                  </a:schemeClr>
                </a:solidFill>
              </a:rPr>
              <a:t>Key Issues:</a:t>
            </a:r>
          </a:p>
          <a:p>
            <a:pPr marL="870966" lvl="1" indent="-514350">
              <a:buFont typeface="+mj-lt"/>
              <a:buAutoNum type="arabicPeriod"/>
            </a:pPr>
            <a:r>
              <a:rPr lang="en-US" sz="1600" b="1" dirty="0">
                <a:solidFill>
                  <a:schemeClr val="accent3">
                    <a:lumMod val="75000"/>
                  </a:schemeClr>
                </a:solidFill>
              </a:rPr>
              <a:t>Where does this document fit into the scope of American history?</a:t>
            </a:r>
          </a:p>
          <a:p>
            <a:pPr marL="870966" lvl="1" indent="-514350">
              <a:buFont typeface="+mj-lt"/>
              <a:buAutoNum type="arabicPeriod"/>
            </a:pPr>
            <a:r>
              <a:rPr lang="en-US" sz="1600" b="1" dirty="0">
                <a:solidFill>
                  <a:schemeClr val="accent3">
                    <a:lumMod val="75000"/>
                  </a:schemeClr>
                </a:solidFill>
              </a:rPr>
              <a:t>Is this document part of a sequence of events?</a:t>
            </a:r>
          </a:p>
          <a:p>
            <a:pPr marL="870966" lvl="1" indent="-514350">
              <a:buFont typeface="+mj-lt"/>
              <a:buAutoNum type="arabicPeriod"/>
            </a:pPr>
            <a:r>
              <a:rPr lang="en-US" sz="1600" b="1" dirty="0">
                <a:solidFill>
                  <a:schemeClr val="accent3">
                    <a:lumMod val="75000"/>
                  </a:schemeClr>
                </a:solidFill>
              </a:rPr>
              <a:t>Is there any other important document that precedes the document or comes afterward?</a:t>
            </a:r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0A7CCB78-D851-27E9-DB8A-4989BF84B9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29524" y="1846988"/>
            <a:ext cx="4900126" cy="3270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514350" y="6355845"/>
            <a:ext cx="58293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/>
              <a:t>© New Jersey Italian Commission </a:t>
            </a:r>
          </a:p>
        </p:txBody>
      </p:sp>
    </p:spTree>
    <p:extLst>
      <p:ext uri="{BB962C8B-B14F-4D97-AF65-F5344CB8AC3E}">
        <p14:creationId xmlns:p14="http://schemas.microsoft.com/office/powerpoint/2010/main" val="107636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push dir="u"/>
      </p:transition>
    </mc:Choice>
    <mc:Fallback xmlns="">
      <p:transition xmlns:p14="http://schemas.microsoft.com/office/powerpoint/2010/main"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320" name="Rectangle 13319">
            <a:extLst>
              <a:ext uri="{FF2B5EF4-FFF2-40B4-BE49-F238E27FC236}">
                <a16:creationId xmlns:a16="http://schemas.microsoft.com/office/drawing/2014/main" id="{CD94F7C0-1344-4B3C-AFCB-E7F006BB53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322" name="Picture 13321">
            <a:extLst>
              <a:ext uri="{FF2B5EF4-FFF2-40B4-BE49-F238E27FC236}">
                <a16:creationId xmlns:a16="http://schemas.microsoft.com/office/drawing/2014/main" id="{4EC584A2-4215-4DB8-AE1F-E3768D77E8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1450"/>
          </a:xfrm>
          <a:prstGeom prst="rect">
            <a:avLst/>
          </a:prstGeom>
        </p:spPr>
      </p:pic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3429000" y="110928"/>
            <a:ext cx="2983229" cy="1600200"/>
          </a:xfrm>
        </p:spPr>
        <p:txBody>
          <a:bodyPr anchor="b">
            <a:normAutofit/>
          </a:bodyPr>
          <a:lstStyle/>
          <a:p>
            <a:pPr algn="l"/>
            <a:r>
              <a:rPr lang="en-US" sz="2800" b="1" dirty="0"/>
              <a:t>What Have We Done so far?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>
          <a:xfrm>
            <a:off x="85041" y="2364573"/>
            <a:ext cx="5553759" cy="3854112"/>
          </a:xfrm>
        </p:spPr>
        <p:txBody>
          <a:bodyPr>
            <a:noAutofit/>
          </a:bodyPr>
          <a:lstStyle/>
          <a:p>
            <a:r>
              <a:rPr lang="en-US" sz="1800" dirty="0"/>
              <a:t>At this point, we have given students a breakdown of the document:</a:t>
            </a:r>
          </a:p>
          <a:p>
            <a:pPr lvl="1"/>
            <a:r>
              <a:rPr lang="en-US" sz="1800" dirty="0"/>
              <a:t>They know who wrote it.</a:t>
            </a:r>
          </a:p>
          <a:p>
            <a:pPr lvl="1"/>
            <a:r>
              <a:rPr lang="en-US" sz="1800" dirty="0"/>
              <a:t>They know why it was written (or at least have an idea).</a:t>
            </a:r>
          </a:p>
          <a:p>
            <a:pPr lvl="1"/>
            <a:r>
              <a:rPr lang="en-US" sz="1800" dirty="0"/>
              <a:t>They know to whom it was intended. </a:t>
            </a:r>
          </a:p>
          <a:p>
            <a:pPr lvl="1"/>
            <a:r>
              <a:rPr lang="en-US" sz="1800" dirty="0"/>
              <a:t>They know the intent of the document and what the outcome was supposed to be.</a:t>
            </a:r>
          </a:p>
          <a:p>
            <a:pPr lvl="1"/>
            <a:r>
              <a:rPr lang="en-US" sz="1800" dirty="0"/>
              <a:t>They have at least begun to see how this document has had an impact over time.</a:t>
            </a:r>
          </a:p>
          <a:p>
            <a:pPr lvl="1"/>
            <a:r>
              <a:rPr lang="en-US" sz="1800" dirty="0"/>
              <a:t>Lastly, they know when (expressly or generally) the document was espoused, written, etc.</a:t>
            </a:r>
          </a:p>
        </p:txBody>
      </p:sp>
      <p:pic>
        <p:nvPicPr>
          <p:cNvPr id="3" name="Picture 2" descr="A closeup photo of an open book">
            <a:extLst>
              <a:ext uri="{FF2B5EF4-FFF2-40B4-BE49-F238E27FC236}">
                <a16:creationId xmlns:a16="http://schemas.microsoft.com/office/drawing/2014/main" id="{D1061942-36B4-9AF0-70DF-7D096895E4C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2404" r="31636" b="-1"/>
          <a:stretch/>
        </p:blipFill>
        <p:spPr>
          <a:xfrm>
            <a:off x="6088526" y="2209799"/>
            <a:ext cx="2970433" cy="4725027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152400" y="34102"/>
            <a:ext cx="58293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>
                <a:solidFill>
                  <a:schemeClr val="bg1"/>
                </a:solidFill>
              </a:rPr>
              <a:t>© New Jersey Italian Commission 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619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push dir="u"/>
      </p:transition>
    </mc:Choice>
    <mc:Fallback xmlns="">
      <p:transition xmlns:p14="http://schemas.microsoft.com/office/powerpoint/2010/main"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Document Analysis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Teasing out the key ideas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New Jersey Italian Commission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775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133600" y="-381000"/>
            <a:ext cx="50800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6119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push dir="u"/>
      </p:transition>
    </mc:Choice>
    <mc:Fallback xmlns="">
      <p:transition xmlns:p14="http://schemas.microsoft.com/office/powerpoint/2010/main" spd="slow">
        <p:push dir="u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Pen placed on top of a signature line">
            <a:extLst>
              <a:ext uri="{FF2B5EF4-FFF2-40B4-BE49-F238E27FC236}">
                <a16:creationId xmlns:a16="http://schemas.microsoft.com/office/drawing/2014/main" id="{F642DE13-9185-5EE0-5BAB-9A912A2A05D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5200" r="5306" b="-2"/>
          <a:stretch/>
        </p:blipFill>
        <p:spPr>
          <a:xfrm>
            <a:off x="20" y="-2"/>
            <a:ext cx="4057627" cy="685800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86487" y="405685"/>
            <a:ext cx="4098726" cy="1559301"/>
          </a:xfrm>
        </p:spPr>
        <p:txBody>
          <a:bodyPr>
            <a:normAutofit/>
          </a:bodyPr>
          <a:lstStyle/>
          <a:p>
            <a:r>
              <a:rPr lang="en-US" sz="3500" b="1"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Two Key Concepts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86487" y="2743200"/>
            <a:ext cx="3935505" cy="3496878"/>
          </a:xfrm>
        </p:spPr>
        <p:txBody>
          <a:bodyPr anchor="ctr">
            <a:normAutofit/>
          </a:bodyPr>
          <a:lstStyle/>
          <a:p>
            <a:pPr marL="742950" indent="-742950">
              <a:buFont typeface="+mj-lt"/>
              <a:buAutoNum type="arabicPeriod"/>
            </a:pPr>
            <a:r>
              <a:rPr lang="en-US" sz="2800" dirty="0"/>
              <a:t>What is the main idea of the document?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2800" dirty="0"/>
              <a:t>What biases or points of view does the document demonstrate?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503768" y="6356350"/>
            <a:ext cx="3242874" cy="365125"/>
          </a:xfrm>
        </p:spPr>
        <p:txBody>
          <a:bodyPr>
            <a:normAutofit/>
          </a:bodyPr>
          <a:lstStyle/>
          <a:p>
            <a:pPr algn="l">
              <a:spcAft>
                <a:spcPts val="600"/>
              </a:spcAft>
            </a:pPr>
            <a:r>
              <a:rPr lang="en-US">
                <a:solidFill>
                  <a:schemeClr val="tx1"/>
                </a:solidFill>
              </a:rPr>
              <a:t>© New Jersey Italian Commission </a:t>
            </a:r>
          </a:p>
        </p:txBody>
      </p:sp>
    </p:spTree>
    <p:extLst>
      <p:ext uri="{BB962C8B-B14F-4D97-AF65-F5344CB8AC3E}">
        <p14:creationId xmlns:p14="http://schemas.microsoft.com/office/powerpoint/2010/main" val="2408688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push dir="u"/>
      </p:transition>
    </mc:Choice>
    <mc:Fallback xmlns="">
      <p:transition xmlns:p14="http://schemas.microsoft.com/office/powerpoint/2010/main" spd="slow">
        <p:push dir="u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ooks stacked on a table">
            <a:extLst>
              <a:ext uri="{FF2B5EF4-FFF2-40B4-BE49-F238E27FC236}">
                <a16:creationId xmlns:a16="http://schemas.microsoft.com/office/drawing/2014/main" id="{50F782F8-16FF-D9B7-7D51-437FB3A30FF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1247" r="29259" b="-2"/>
          <a:stretch/>
        </p:blipFill>
        <p:spPr>
          <a:xfrm>
            <a:off x="20" y="-2"/>
            <a:ext cx="4057627" cy="685800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86487" y="405685"/>
            <a:ext cx="4098726" cy="1559301"/>
          </a:xfrm>
        </p:spPr>
        <p:txBody>
          <a:bodyPr>
            <a:normAutofit/>
          </a:bodyPr>
          <a:lstStyle/>
          <a:p>
            <a:r>
              <a:rPr lang="en-US" sz="35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Why this document?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86487" y="1828800"/>
            <a:ext cx="4252713" cy="4411278"/>
          </a:xfrm>
        </p:spPr>
        <p:txBody>
          <a:bodyPr anchor="ctr">
            <a:normAutofit/>
          </a:bodyPr>
          <a:lstStyle/>
          <a:p>
            <a:r>
              <a:rPr lang="en-US" sz="2000" dirty="0"/>
              <a:t>Helps students focus on finding the essential understandings instead of often trivial details</a:t>
            </a:r>
          </a:p>
          <a:p>
            <a:r>
              <a:rPr lang="en-US" sz="2000" dirty="0"/>
              <a:t>The essential understanding will be what students are required to work with and manipulate</a:t>
            </a:r>
          </a:p>
          <a:p>
            <a:r>
              <a:rPr lang="en-US" sz="2000" dirty="0"/>
              <a:t>Begins the process of questioning the document and the actors of the past, not accepting their information as fact</a:t>
            </a:r>
          </a:p>
          <a:p>
            <a:endParaRPr lang="en-US" sz="17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503768" y="6356350"/>
            <a:ext cx="3242874" cy="365125"/>
          </a:xfrm>
        </p:spPr>
        <p:txBody>
          <a:bodyPr>
            <a:normAutofit/>
          </a:bodyPr>
          <a:lstStyle/>
          <a:p>
            <a:pPr algn="l">
              <a:spcAft>
                <a:spcPts val="600"/>
              </a:spcAft>
            </a:pPr>
            <a:r>
              <a:rPr lang="en-US">
                <a:solidFill>
                  <a:schemeClr val="tx1"/>
                </a:solidFill>
              </a:rPr>
              <a:t>© New Jersey Italian Commission </a:t>
            </a:r>
          </a:p>
        </p:txBody>
      </p:sp>
    </p:spTree>
    <p:extLst>
      <p:ext uri="{BB962C8B-B14F-4D97-AF65-F5344CB8AC3E}">
        <p14:creationId xmlns:p14="http://schemas.microsoft.com/office/powerpoint/2010/main" val="3311315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push dir="u"/>
      </p:transition>
    </mc:Choice>
    <mc:Fallback xmlns="">
      <p:transition xmlns:p14="http://schemas.microsoft.com/office/powerpoint/2010/main" spd="slow">
        <p:push dir="u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6F474F7-498C-E36E-7EE3-D256ED2E446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-2" b="625"/>
          <a:stretch/>
        </p:blipFill>
        <p:spPr>
          <a:xfrm>
            <a:off x="20" y="-5"/>
            <a:ext cx="9143752" cy="5020241"/>
          </a:xfrm>
          <a:custGeom>
            <a:avLst/>
            <a:gdLst/>
            <a:ahLst/>
            <a:cxnLst/>
            <a:rect l="l" t="t" r="r" b="b"/>
            <a:pathLst>
              <a:path w="12191695" h="5020241">
                <a:moveTo>
                  <a:pt x="0" y="0"/>
                </a:moveTo>
                <a:lnTo>
                  <a:pt x="12191695" y="0"/>
                </a:lnTo>
                <a:lnTo>
                  <a:pt x="12191695" y="4057991"/>
                </a:lnTo>
                <a:lnTo>
                  <a:pt x="11914945" y="4110187"/>
                </a:lnTo>
                <a:lnTo>
                  <a:pt x="11639412" y="4159931"/>
                </a:lnTo>
                <a:lnTo>
                  <a:pt x="11362661" y="4208624"/>
                </a:lnTo>
                <a:lnTo>
                  <a:pt x="11084690" y="4250310"/>
                </a:lnTo>
                <a:lnTo>
                  <a:pt x="10807939" y="4292347"/>
                </a:lnTo>
                <a:lnTo>
                  <a:pt x="10529968" y="4331582"/>
                </a:lnTo>
                <a:lnTo>
                  <a:pt x="10255655" y="4365211"/>
                </a:lnTo>
                <a:lnTo>
                  <a:pt x="9977684" y="4397089"/>
                </a:lnTo>
                <a:lnTo>
                  <a:pt x="9700933" y="4426165"/>
                </a:lnTo>
                <a:lnTo>
                  <a:pt x="9429058" y="4451387"/>
                </a:lnTo>
                <a:lnTo>
                  <a:pt x="9153526" y="4476609"/>
                </a:lnTo>
                <a:lnTo>
                  <a:pt x="8881651" y="4497628"/>
                </a:lnTo>
                <a:lnTo>
                  <a:pt x="8609776" y="4514092"/>
                </a:lnTo>
                <a:lnTo>
                  <a:pt x="8339121" y="4531258"/>
                </a:lnTo>
                <a:lnTo>
                  <a:pt x="8070903" y="4545620"/>
                </a:lnTo>
                <a:lnTo>
                  <a:pt x="7805124" y="4555779"/>
                </a:lnTo>
                <a:lnTo>
                  <a:pt x="7539345" y="4564537"/>
                </a:lnTo>
                <a:lnTo>
                  <a:pt x="7276005" y="4572944"/>
                </a:lnTo>
                <a:lnTo>
                  <a:pt x="7016322" y="4576798"/>
                </a:lnTo>
                <a:lnTo>
                  <a:pt x="6756639" y="4581001"/>
                </a:lnTo>
                <a:lnTo>
                  <a:pt x="6500613" y="4583103"/>
                </a:lnTo>
                <a:lnTo>
                  <a:pt x="6247026" y="4581001"/>
                </a:lnTo>
                <a:lnTo>
                  <a:pt x="5995877" y="4581001"/>
                </a:lnTo>
                <a:lnTo>
                  <a:pt x="5747167" y="4576798"/>
                </a:lnTo>
                <a:lnTo>
                  <a:pt x="5503333" y="4570492"/>
                </a:lnTo>
                <a:lnTo>
                  <a:pt x="5261938" y="4564537"/>
                </a:lnTo>
                <a:lnTo>
                  <a:pt x="5025418" y="4557881"/>
                </a:lnTo>
                <a:lnTo>
                  <a:pt x="4790118" y="4547722"/>
                </a:lnTo>
                <a:lnTo>
                  <a:pt x="4558477" y="4536862"/>
                </a:lnTo>
                <a:lnTo>
                  <a:pt x="4331710" y="4527054"/>
                </a:lnTo>
                <a:lnTo>
                  <a:pt x="3889152" y="4499379"/>
                </a:lnTo>
                <a:lnTo>
                  <a:pt x="3464881" y="4469954"/>
                </a:lnTo>
                <a:lnTo>
                  <a:pt x="3057678" y="4439126"/>
                </a:lnTo>
                <a:lnTo>
                  <a:pt x="2672421" y="4405147"/>
                </a:lnTo>
                <a:lnTo>
                  <a:pt x="2304232" y="4369765"/>
                </a:lnTo>
                <a:lnTo>
                  <a:pt x="1962864" y="4331582"/>
                </a:lnTo>
                <a:lnTo>
                  <a:pt x="1642223" y="4294099"/>
                </a:lnTo>
                <a:lnTo>
                  <a:pt x="1347183" y="4256616"/>
                </a:lnTo>
                <a:lnTo>
                  <a:pt x="1076528" y="4221235"/>
                </a:lnTo>
                <a:lnTo>
                  <a:pt x="836351" y="4187605"/>
                </a:lnTo>
                <a:lnTo>
                  <a:pt x="619339" y="4155727"/>
                </a:lnTo>
                <a:lnTo>
                  <a:pt x="436464" y="4129104"/>
                </a:lnTo>
                <a:lnTo>
                  <a:pt x="282848" y="4103881"/>
                </a:lnTo>
                <a:lnTo>
                  <a:pt x="71932" y="4067800"/>
                </a:lnTo>
                <a:lnTo>
                  <a:pt x="1" y="4055539"/>
                </a:lnTo>
                <a:lnTo>
                  <a:pt x="1" y="5020241"/>
                </a:lnTo>
                <a:lnTo>
                  <a:pt x="0" y="5020241"/>
                </a:lnTo>
                <a:close/>
              </a:path>
            </a:pathLst>
          </a:cu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524000" y="4433745"/>
            <a:ext cx="7805701" cy="769372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457200"/>
            <a:r>
              <a:rPr lang="en-US" sz="4200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Contextualization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" y="5203117"/>
            <a:ext cx="4648200" cy="931321"/>
          </a:xfrm>
        </p:spPr>
        <p:txBody>
          <a:bodyPr vert="horz" lIns="91440" tIns="45720" rIns="91440" bIns="45720" rtlCol="0" anchor="t">
            <a:normAutofit/>
          </a:bodyPr>
          <a:lstStyle/>
          <a:p>
            <a:pPr defTabSz="457200"/>
            <a:r>
              <a:rPr lang="en-US" dirty="0">
                <a:solidFill>
                  <a:srgbClr val="FFFF99"/>
                </a:solidFill>
              </a:rPr>
              <a:t>Placing the documents in </a:t>
            </a:r>
          </a:p>
          <a:p>
            <a:pPr defTabSz="457200"/>
            <a:r>
              <a:rPr lang="en-US" dirty="0">
                <a:solidFill>
                  <a:srgbClr val="FFFF99"/>
                </a:solidFill>
              </a:rPr>
              <a:t>their surroundings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77687" y="6355080"/>
            <a:ext cx="5658654" cy="304801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400">
              <a:spcAft>
                <a:spcPts val="600"/>
              </a:spcAft>
            </a:pPr>
            <a:r>
              <a:rPr lang="en-US" b="0" i="0" kern="1200">
                <a:solidFill>
                  <a:schemeClr val="tx1">
                    <a:alpha val="60000"/>
                  </a:schemeClr>
                </a:solidFill>
                <a:latin typeface="+mn-lt"/>
                <a:ea typeface="+mn-ea"/>
                <a:cs typeface="+mn-cs"/>
              </a:rPr>
              <a:t>© New Jersey Italian Commission </a:t>
            </a:r>
          </a:p>
        </p:txBody>
      </p:sp>
    </p:spTree>
    <p:extLst>
      <p:ext uri="{BB962C8B-B14F-4D97-AF65-F5344CB8AC3E}">
        <p14:creationId xmlns:p14="http://schemas.microsoft.com/office/powerpoint/2010/main" val="419321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push dir="u"/>
      </p:transition>
    </mc:Choice>
    <mc:Fallback xmlns="">
      <p:transition xmlns:p14="http://schemas.microsoft.com/office/powerpoint/2010/main" spd="slow">
        <p:push dir="u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705B874-0DC9-A134-174C-13FB0E837EF5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 r="10999" b="-1"/>
          <a:stretch/>
        </p:blipFill>
        <p:spPr>
          <a:xfrm>
            <a:off x="20" y="10"/>
            <a:ext cx="9143980" cy="685799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764373"/>
            <a:ext cx="7482840" cy="1293028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Two Key Concepts Again</a:t>
            </a:r>
          </a:p>
        </p:txBody>
      </p:sp>
      <p:graphicFrame>
        <p:nvGraphicFramePr>
          <p:cNvPr id="6" name="Content Placeholder 2">
            <a:extLst>
              <a:ext uri="{FF2B5EF4-FFF2-40B4-BE49-F238E27FC236}">
                <a16:creationId xmlns:a16="http://schemas.microsoft.com/office/drawing/2014/main" id="{16DACA20-B4A8-D5EE-18D3-82D7D4F50CA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37115266"/>
              </p:ext>
            </p:extLst>
          </p:nvPr>
        </p:nvGraphicFramePr>
        <p:xfrm>
          <a:off x="593725" y="2193925"/>
          <a:ext cx="7956550" cy="40703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/>
              <a:t>© New Jersey Italian Commission </a:t>
            </a:r>
          </a:p>
        </p:txBody>
      </p:sp>
    </p:spTree>
    <p:extLst>
      <p:ext uri="{BB962C8B-B14F-4D97-AF65-F5344CB8AC3E}">
        <p14:creationId xmlns:p14="http://schemas.microsoft.com/office/powerpoint/2010/main" val="571027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push dir="u"/>
      </p:transition>
    </mc:Choice>
    <mc:Fallback xmlns="">
      <p:transition xmlns:p14="http://schemas.microsoft.com/office/powerpoint/2010/main" spd="slow">
        <p:push dir="u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6696" y="914400"/>
            <a:ext cx="4641143" cy="1622321"/>
          </a:xfrm>
        </p:spPr>
        <p:txBody>
          <a:bodyPr>
            <a:normAutofit/>
          </a:bodyPr>
          <a:lstStyle/>
          <a:p>
            <a:pPr algn="ctr"/>
            <a:r>
              <a:rPr lang="en-US" b="1" dirty="0">
                <a:solidFill>
                  <a:schemeClr val="accent1"/>
                </a:solidFill>
              </a:rPr>
              <a:t>What does this document do?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6696" y="2438400"/>
            <a:ext cx="5075903" cy="3785419"/>
          </a:xfrm>
        </p:spPr>
        <p:txBody>
          <a:bodyPr>
            <a:normAutofit/>
          </a:bodyPr>
          <a:lstStyle/>
          <a:p>
            <a:r>
              <a:rPr lang="en-US" sz="3600" dirty="0"/>
              <a:t>The physical and/or intellectual location of the document helps with understanding the context in which it was created.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77686" y="6355080"/>
            <a:ext cx="2894846" cy="304801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>
                <a:solidFill>
                  <a:srgbClr val="FFFFFF">
                    <a:alpha val="60000"/>
                  </a:srgbClr>
                </a:solidFill>
              </a:rPr>
              <a:t>© New Jersey Italian Commission </a:t>
            </a:r>
          </a:p>
        </p:txBody>
      </p:sp>
      <p:pic>
        <p:nvPicPr>
          <p:cNvPr id="6" name="Picture 5" descr="Stack of files">
            <a:extLst>
              <a:ext uri="{FF2B5EF4-FFF2-40B4-BE49-F238E27FC236}">
                <a16:creationId xmlns:a16="http://schemas.microsoft.com/office/drawing/2014/main" id="{24B54BD6-19E7-CF3D-F7FD-3828B46C4EA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3419" r="30349" b="-2"/>
          <a:stretch/>
        </p:blipFill>
        <p:spPr>
          <a:xfrm>
            <a:off x="5421881" y="1"/>
            <a:ext cx="3722434" cy="6858001"/>
          </a:xfrm>
          <a:custGeom>
            <a:avLst/>
            <a:gdLst/>
            <a:ahLst/>
            <a:cxnLst/>
            <a:rect l="l" t="t" r="r" b="b"/>
            <a:pathLst>
              <a:path w="4963245" h="6858001">
                <a:moveTo>
                  <a:pt x="1177" y="0"/>
                </a:moveTo>
                <a:lnTo>
                  <a:pt x="1344715" y="0"/>
                </a:lnTo>
                <a:lnTo>
                  <a:pt x="1344715" y="1"/>
                </a:lnTo>
                <a:lnTo>
                  <a:pt x="4963245" y="1"/>
                </a:lnTo>
                <a:lnTo>
                  <a:pt x="4963244" y="6858001"/>
                </a:lnTo>
                <a:lnTo>
                  <a:pt x="900697" y="6858001"/>
                </a:lnTo>
                <a:lnTo>
                  <a:pt x="900697" y="6858000"/>
                </a:lnTo>
                <a:lnTo>
                  <a:pt x="0" y="6858000"/>
                </a:lnTo>
                <a:lnTo>
                  <a:pt x="5883" y="6817538"/>
                </a:lnTo>
                <a:lnTo>
                  <a:pt x="23196" y="6698894"/>
                </a:lnTo>
                <a:lnTo>
                  <a:pt x="35299" y="6612483"/>
                </a:lnTo>
                <a:lnTo>
                  <a:pt x="48073" y="6509613"/>
                </a:lnTo>
                <a:lnTo>
                  <a:pt x="63369" y="6387541"/>
                </a:lnTo>
                <a:lnTo>
                  <a:pt x="79506" y="6252438"/>
                </a:lnTo>
                <a:lnTo>
                  <a:pt x="96483" y="6100191"/>
                </a:lnTo>
                <a:lnTo>
                  <a:pt x="114469" y="5934227"/>
                </a:lnTo>
                <a:lnTo>
                  <a:pt x="132454" y="5753862"/>
                </a:lnTo>
                <a:lnTo>
                  <a:pt x="150776" y="5561838"/>
                </a:lnTo>
                <a:lnTo>
                  <a:pt x="167753" y="5354726"/>
                </a:lnTo>
                <a:lnTo>
                  <a:pt x="184058" y="5138013"/>
                </a:lnTo>
                <a:lnTo>
                  <a:pt x="198849" y="4908956"/>
                </a:lnTo>
                <a:lnTo>
                  <a:pt x="212969" y="4670298"/>
                </a:lnTo>
                <a:lnTo>
                  <a:pt x="226248" y="4421352"/>
                </a:lnTo>
                <a:lnTo>
                  <a:pt x="230955" y="4293793"/>
                </a:lnTo>
                <a:lnTo>
                  <a:pt x="236165" y="4163492"/>
                </a:lnTo>
                <a:lnTo>
                  <a:pt x="241040" y="4031133"/>
                </a:lnTo>
                <a:lnTo>
                  <a:pt x="244234" y="3898087"/>
                </a:lnTo>
                <a:lnTo>
                  <a:pt x="247091" y="3762299"/>
                </a:lnTo>
                <a:lnTo>
                  <a:pt x="250117" y="3625139"/>
                </a:lnTo>
                <a:lnTo>
                  <a:pt x="252134" y="3485236"/>
                </a:lnTo>
                <a:lnTo>
                  <a:pt x="252134" y="3343961"/>
                </a:lnTo>
                <a:lnTo>
                  <a:pt x="253142" y="3201315"/>
                </a:lnTo>
                <a:lnTo>
                  <a:pt x="252134" y="3057297"/>
                </a:lnTo>
                <a:lnTo>
                  <a:pt x="250117" y="2911221"/>
                </a:lnTo>
                <a:lnTo>
                  <a:pt x="248268" y="2765146"/>
                </a:lnTo>
                <a:lnTo>
                  <a:pt x="244234" y="2617013"/>
                </a:lnTo>
                <a:lnTo>
                  <a:pt x="240032" y="2467509"/>
                </a:lnTo>
                <a:lnTo>
                  <a:pt x="235157" y="2318004"/>
                </a:lnTo>
                <a:lnTo>
                  <a:pt x="228266" y="2167128"/>
                </a:lnTo>
                <a:lnTo>
                  <a:pt x="220029" y="2014881"/>
                </a:lnTo>
                <a:lnTo>
                  <a:pt x="212129" y="1861947"/>
                </a:lnTo>
                <a:lnTo>
                  <a:pt x="202044" y="1709014"/>
                </a:lnTo>
                <a:lnTo>
                  <a:pt x="189941" y="1554023"/>
                </a:lnTo>
                <a:lnTo>
                  <a:pt x="177839" y="1401090"/>
                </a:lnTo>
                <a:lnTo>
                  <a:pt x="163887" y="1245413"/>
                </a:lnTo>
                <a:lnTo>
                  <a:pt x="148591" y="1089051"/>
                </a:lnTo>
                <a:lnTo>
                  <a:pt x="132455" y="934746"/>
                </a:lnTo>
                <a:lnTo>
                  <a:pt x="113629" y="778383"/>
                </a:lnTo>
                <a:lnTo>
                  <a:pt x="93458" y="622707"/>
                </a:lnTo>
                <a:lnTo>
                  <a:pt x="73455" y="466344"/>
                </a:lnTo>
                <a:lnTo>
                  <a:pt x="50091" y="310668"/>
                </a:lnTo>
                <a:lnTo>
                  <a:pt x="26222" y="155677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217885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push dir="u"/>
      </p:transition>
    </mc:Choice>
    <mc:Fallback xmlns="">
      <p:transition xmlns:p14="http://schemas.microsoft.com/office/powerpoint/2010/main" spd="slow">
        <p:push dir="u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ands holding each other's wrists and interlinked to form a circle">
            <a:extLst>
              <a:ext uri="{FF2B5EF4-FFF2-40B4-BE49-F238E27FC236}">
                <a16:creationId xmlns:a16="http://schemas.microsoft.com/office/drawing/2014/main" id="{4DF5FB5C-7A73-645E-3AFF-EF63CB9CE55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-2" b="17746"/>
          <a:stretch/>
        </p:blipFill>
        <p:spPr>
          <a:xfrm>
            <a:off x="20" y="-5"/>
            <a:ext cx="9143752" cy="5020241"/>
          </a:xfrm>
          <a:custGeom>
            <a:avLst/>
            <a:gdLst/>
            <a:ahLst/>
            <a:cxnLst/>
            <a:rect l="l" t="t" r="r" b="b"/>
            <a:pathLst>
              <a:path w="12191695" h="5020241">
                <a:moveTo>
                  <a:pt x="0" y="0"/>
                </a:moveTo>
                <a:lnTo>
                  <a:pt x="12191695" y="0"/>
                </a:lnTo>
                <a:lnTo>
                  <a:pt x="12191695" y="4057991"/>
                </a:lnTo>
                <a:lnTo>
                  <a:pt x="11914945" y="4110187"/>
                </a:lnTo>
                <a:lnTo>
                  <a:pt x="11639412" y="4159931"/>
                </a:lnTo>
                <a:lnTo>
                  <a:pt x="11362661" y="4208624"/>
                </a:lnTo>
                <a:lnTo>
                  <a:pt x="11084690" y="4250310"/>
                </a:lnTo>
                <a:lnTo>
                  <a:pt x="10807939" y="4292347"/>
                </a:lnTo>
                <a:lnTo>
                  <a:pt x="10529968" y="4331582"/>
                </a:lnTo>
                <a:lnTo>
                  <a:pt x="10255655" y="4365211"/>
                </a:lnTo>
                <a:lnTo>
                  <a:pt x="9977684" y="4397089"/>
                </a:lnTo>
                <a:lnTo>
                  <a:pt x="9700933" y="4426165"/>
                </a:lnTo>
                <a:lnTo>
                  <a:pt x="9429058" y="4451387"/>
                </a:lnTo>
                <a:lnTo>
                  <a:pt x="9153526" y="4476609"/>
                </a:lnTo>
                <a:lnTo>
                  <a:pt x="8881651" y="4497628"/>
                </a:lnTo>
                <a:lnTo>
                  <a:pt x="8609776" y="4514092"/>
                </a:lnTo>
                <a:lnTo>
                  <a:pt x="8339121" y="4531258"/>
                </a:lnTo>
                <a:lnTo>
                  <a:pt x="8070903" y="4545620"/>
                </a:lnTo>
                <a:lnTo>
                  <a:pt x="7805124" y="4555779"/>
                </a:lnTo>
                <a:lnTo>
                  <a:pt x="7539345" y="4564537"/>
                </a:lnTo>
                <a:lnTo>
                  <a:pt x="7276005" y="4572944"/>
                </a:lnTo>
                <a:lnTo>
                  <a:pt x="7016322" y="4576798"/>
                </a:lnTo>
                <a:lnTo>
                  <a:pt x="6756639" y="4581001"/>
                </a:lnTo>
                <a:lnTo>
                  <a:pt x="6500613" y="4583103"/>
                </a:lnTo>
                <a:lnTo>
                  <a:pt x="6247026" y="4581001"/>
                </a:lnTo>
                <a:lnTo>
                  <a:pt x="5995877" y="4581001"/>
                </a:lnTo>
                <a:lnTo>
                  <a:pt x="5747167" y="4576798"/>
                </a:lnTo>
                <a:lnTo>
                  <a:pt x="5503333" y="4570492"/>
                </a:lnTo>
                <a:lnTo>
                  <a:pt x="5261938" y="4564537"/>
                </a:lnTo>
                <a:lnTo>
                  <a:pt x="5025418" y="4557881"/>
                </a:lnTo>
                <a:lnTo>
                  <a:pt x="4790118" y="4547722"/>
                </a:lnTo>
                <a:lnTo>
                  <a:pt x="4558477" y="4536862"/>
                </a:lnTo>
                <a:lnTo>
                  <a:pt x="4331710" y="4527054"/>
                </a:lnTo>
                <a:lnTo>
                  <a:pt x="3889152" y="4499379"/>
                </a:lnTo>
                <a:lnTo>
                  <a:pt x="3464881" y="4469954"/>
                </a:lnTo>
                <a:lnTo>
                  <a:pt x="3057678" y="4439126"/>
                </a:lnTo>
                <a:lnTo>
                  <a:pt x="2672421" y="4405147"/>
                </a:lnTo>
                <a:lnTo>
                  <a:pt x="2304232" y="4369765"/>
                </a:lnTo>
                <a:lnTo>
                  <a:pt x="1962864" y="4331582"/>
                </a:lnTo>
                <a:lnTo>
                  <a:pt x="1642223" y="4294099"/>
                </a:lnTo>
                <a:lnTo>
                  <a:pt x="1347183" y="4256616"/>
                </a:lnTo>
                <a:lnTo>
                  <a:pt x="1076528" y="4221235"/>
                </a:lnTo>
                <a:lnTo>
                  <a:pt x="836351" y="4187605"/>
                </a:lnTo>
                <a:lnTo>
                  <a:pt x="619339" y="4155727"/>
                </a:lnTo>
                <a:lnTo>
                  <a:pt x="436464" y="4129104"/>
                </a:lnTo>
                <a:lnTo>
                  <a:pt x="282848" y="4103881"/>
                </a:lnTo>
                <a:lnTo>
                  <a:pt x="71932" y="4067800"/>
                </a:lnTo>
                <a:lnTo>
                  <a:pt x="1" y="4055539"/>
                </a:lnTo>
                <a:lnTo>
                  <a:pt x="1" y="5020241"/>
                </a:lnTo>
                <a:lnTo>
                  <a:pt x="0" y="5020241"/>
                </a:lnTo>
                <a:close/>
              </a:path>
            </a:pathLst>
          </a:cu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86223"/>
            <a:ext cx="7805701" cy="868026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457200"/>
            <a:r>
              <a:rPr lang="en-US" sz="4200" b="1" dirty="0">
                <a:solidFill>
                  <a:srgbClr val="FFC000"/>
                </a:solidFill>
              </a:rPr>
              <a:t>Reliability &amp; Big Picture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6400" y="5410200"/>
            <a:ext cx="3429000" cy="487924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ctr" defTabSz="457200"/>
            <a:r>
              <a:rPr lang="en-US" sz="1800" b="1" dirty="0">
                <a:solidFill>
                  <a:srgbClr val="FFC000"/>
                </a:solidFill>
              </a:rPr>
              <a:t>Can we trust the source? </a:t>
            </a:r>
          </a:p>
          <a:p>
            <a:pPr algn="ctr" defTabSz="457200"/>
            <a:r>
              <a:rPr lang="en-US" sz="1800" b="1" dirty="0">
                <a:solidFill>
                  <a:srgbClr val="FFC000"/>
                </a:solidFill>
              </a:rPr>
              <a:t>And where does it fit in?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77687" y="6355080"/>
            <a:ext cx="5658654" cy="304801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400">
              <a:spcAft>
                <a:spcPts val="600"/>
              </a:spcAft>
            </a:pPr>
            <a:r>
              <a:rPr lang="en-US" b="0" i="0" kern="1200">
                <a:solidFill>
                  <a:schemeClr val="tx1">
                    <a:alpha val="60000"/>
                  </a:schemeClr>
                </a:solidFill>
                <a:latin typeface="+mn-lt"/>
                <a:ea typeface="+mn-ea"/>
                <a:cs typeface="+mn-cs"/>
              </a:rPr>
              <a:t>© New Jersey Italian Commission </a:t>
            </a:r>
          </a:p>
        </p:txBody>
      </p:sp>
    </p:spTree>
    <p:extLst>
      <p:ext uri="{BB962C8B-B14F-4D97-AF65-F5344CB8AC3E}">
        <p14:creationId xmlns:p14="http://schemas.microsoft.com/office/powerpoint/2010/main" val="2373141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push dir="u"/>
      </p:transition>
    </mc:Choice>
    <mc:Fallback xmlns="">
      <p:transition xmlns:p14="http://schemas.microsoft.com/office/powerpoint/2010/main" spd="slow">
        <p:push dir="u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400" b="1" dirty="0">
                <a:solidFill>
                  <a:schemeClr val="accent2">
                    <a:lumMod val="75000"/>
                  </a:schemeClr>
                </a:solidFill>
              </a:rPr>
              <a:t>Looking at </a:t>
            </a:r>
            <a:r>
              <a:rPr lang="en-US" sz="4400" b="1" dirty="0">
                <a:solidFill>
                  <a:srgbClr val="FF9900"/>
                </a:solidFill>
              </a:rPr>
              <a:t>Three</a:t>
            </a:r>
            <a:r>
              <a:rPr lang="en-US" sz="4400" b="1" dirty="0">
                <a:solidFill>
                  <a:schemeClr val="accent2">
                    <a:lumMod val="75000"/>
                  </a:schemeClr>
                </a:solidFill>
              </a:rPr>
              <a:t> Things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742950" indent="-742950">
              <a:buFont typeface="+mj-lt"/>
              <a:buAutoNum type="arabicPeriod"/>
            </a:pPr>
            <a:r>
              <a:rPr lang="en-US" sz="3600" dirty="0"/>
              <a:t>How reliable is the content that is presented in the document?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3600" dirty="0"/>
              <a:t>How reliable is the interpretation or inferences presented in the document?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3600" dirty="0"/>
              <a:t>What is the big picture in which the document was created?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/>
              <a:t>© New Jersey Italian Commission </a:t>
            </a:r>
          </a:p>
        </p:txBody>
      </p:sp>
    </p:spTree>
    <p:extLst>
      <p:ext uri="{BB962C8B-B14F-4D97-AF65-F5344CB8AC3E}">
        <p14:creationId xmlns:p14="http://schemas.microsoft.com/office/powerpoint/2010/main" val="2363203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push dir="u"/>
      </p:transition>
    </mc:Choice>
    <mc:Fallback xmlns="">
      <p:transition xmlns:p14="http://schemas.microsoft.com/office/powerpoint/2010/main" spd="slow">
        <p:push dir="u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49" y="764373"/>
            <a:ext cx="2983229" cy="1600200"/>
          </a:xfrm>
        </p:spPr>
        <p:txBody>
          <a:bodyPr anchor="b">
            <a:normAutofit/>
          </a:bodyPr>
          <a:lstStyle/>
          <a:p>
            <a:pPr algn="ctr"/>
            <a:r>
              <a:rPr lang="en-US" sz="2800" b="1" dirty="0">
                <a:solidFill>
                  <a:srgbClr val="FF0000"/>
                </a:solidFill>
              </a:rPr>
              <a:t>A Five-Step Process</a:t>
            </a:r>
            <a:br>
              <a:rPr lang="en-US" sz="2800" b="1" dirty="0">
                <a:solidFill>
                  <a:srgbClr val="FF0000"/>
                </a:solidFill>
              </a:rPr>
            </a:b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4350" y="2364573"/>
            <a:ext cx="3295650" cy="3854112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400" b="1" dirty="0"/>
              <a:t>ARTIST Process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b="1" dirty="0"/>
              <a:t>Document Analysis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b="1" dirty="0"/>
              <a:t>Contextualization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b="1" dirty="0"/>
              <a:t>Reliability and Big Picture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b="1" dirty="0"/>
              <a:t>Conclusion</a:t>
            </a:r>
          </a:p>
        </p:txBody>
      </p:sp>
      <p:sp useBgFill="1">
        <p:nvSpPr>
          <p:cNvPr id="1031" name="Rectangle 1030">
            <a:extLst>
              <a:ext uri="{FF2B5EF4-FFF2-40B4-BE49-F238E27FC236}">
                <a16:creationId xmlns:a16="http://schemas.microsoft.com/office/drawing/2014/main" id="{8D25211A-4CA0-4B53-82BB-1EE7C7F3C7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713534" y="0"/>
            <a:ext cx="543046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14350" y="6355845"/>
            <a:ext cx="325755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/>
              <a:t>© New Jersey Italian Commission </a:t>
            </a:r>
          </a:p>
        </p:txBody>
      </p:sp>
      <p:pic>
        <p:nvPicPr>
          <p:cNvPr id="1026" name="Picture 2" descr="vector flat cartoon woman artist painter wearing beret drawing on easel ...">
            <a:extLst>
              <a:ext uri="{FF2B5EF4-FFF2-40B4-BE49-F238E27FC236}">
                <a16:creationId xmlns:a16="http://schemas.microsoft.com/office/drawing/2014/main" id="{FF22377E-A63C-3BCE-20D1-B76BA1F024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07" r="7166"/>
          <a:stretch/>
        </p:blipFill>
        <p:spPr bwMode="auto">
          <a:xfrm>
            <a:off x="3978110" y="10"/>
            <a:ext cx="5165890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1286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push dir="u"/>
      </p:transition>
    </mc:Choice>
    <mc:Fallback xmlns="">
      <p:transition xmlns:p14="http://schemas.microsoft.com/office/powerpoint/2010/main" spd="slow">
        <p:push dir="u"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05200" y="764373"/>
            <a:ext cx="5124450" cy="1293028"/>
          </a:xfrm>
        </p:spPr>
        <p:txBody>
          <a:bodyPr>
            <a:normAutofit/>
          </a:bodyPr>
          <a:lstStyle/>
          <a:p>
            <a:r>
              <a:rPr lang="en-US" b="1" dirty="0"/>
              <a:t>Why worry about this?</a:t>
            </a:r>
          </a:p>
        </p:txBody>
      </p:sp>
      <p:pic>
        <p:nvPicPr>
          <p:cNvPr id="7170" name="Picture 2" descr="Teacher Thinking Cartoon">
            <a:extLst>
              <a:ext uri="{FF2B5EF4-FFF2-40B4-BE49-F238E27FC236}">
                <a16:creationId xmlns:a16="http://schemas.microsoft.com/office/drawing/2014/main" id="{4653A7B7-2670-13C3-3563-05B9D519A6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74" r="23271" b="-3"/>
          <a:stretch/>
        </p:blipFill>
        <p:spPr bwMode="auto">
          <a:xfrm>
            <a:off x="473028" y="746124"/>
            <a:ext cx="2733722" cy="5472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05200" y="2194560"/>
            <a:ext cx="5124450" cy="4024125"/>
          </a:xfrm>
        </p:spPr>
        <p:txBody>
          <a:bodyPr>
            <a:normAutofit/>
          </a:bodyPr>
          <a:lstStyle/>
          <a:p>
            <a:r>
              <a:rPr lang="en-US" sz="2000" dirty="0"/>
              <a:t>All actors or history and historical sources have greater and lesser degrees of accuracy. Understanding this concept will help students become more critical of what they read and see.</a:t>
            </a:r>
          </a:p>
          <a:p>
            <a:r>
              <a:rPr lang="en-US" sz="2000" dirty="0"/>
              <a:t>Interpretation of events is truly in the eye of the beholder, and much like factual accuracy, there are varying degrees of acceptability. </a:t>
            </a:r>
          </a:p>
          <a:p>
            <a:r>
              <a:rPr lang="en-US" sz="2000" dirty="0"/>
              <a:t> Understanding the larger context completes the contextualization of this document.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14350" y="6355845"/>
            <a:ext cx="58293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/>
              <a:t>© New Jersey Italian Commission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9913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push dir="u"/>
      </p:transition>
    </mc:Choice>
    <mc:Fallback xmlns="">
      <p:transition xmlns:p14="http://schemas.microsoft.com/office/powerpoint/2010/main" spd="slow">
        <p:push dir="u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4191000" cy="868026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457200"/>
            <a:r>
              <a:rPr lang="en-US" sz="4200" b="1" dirty="0">
                <a:solidFill>
                  <a:srgbClr val="FF0000"/>
                </a:solidFill>
              </a:rPr>
              <a:t>Conclusion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43962" y="691161"/>
            <a:ext cx="2246937" cy="487924"/>
          </a:xfrm>
        </p:spPr>
        <p:txBody>
          <a:bodyPr vert="horz" lIns="91440" tIns="45720" rIns="91440" bIns="45720" rtlCol="0" anchor="t">
            <a:normAutofit/>
          </a:bodyPr>
          <a:lstStyle/>
          <a:p>
            <a:pPr defTabSz="457200"/>
            <a:r>
              <a:rPr lang="en-US" b="1" dirty="0">
                <a:solidFill>
                  <a:schemeClr val="tx2">
                    <a:lumMod val="75000"/>
                    <a:lumOff val="25000"/>
                  </a:schemeClr>
                </a:solidFill>
              </a:rPr>
              <a:t>Now what</a:t>
            </a:r>
            <a:r>
              <a:rPr lang="en-US" dirty="0">
                <a:solidFill>
                  <a:schemeClr val="tx2">
                    <a:lumMod val="75000"/>
                    <a:lumOff val="25000"/>
                  </a:schemeClr>
                </a:solidFill>
              </a:rPr>
              <a:t>…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77687" y="6355080"/>
            <a:ext cx="5658654" cy="304801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400">
              <a:spcAft>
                <a:spcPts val="600"/>
              </a:spcAft>
            </a:pPr>
            <a:r>
              <a:rPr lang="en-US" b="0" i="0" kern="1200">
                <a:solidFill>
                  <a:schemeClr val="tx1">
                    <a:alpha val="60000"/>
                  </a:schemeClr>
                </a:solidFill>
                <a:latin typeface="+mn-lt"/>
                <a:ea typeface="+mn-ea"/>
                <a:cs typeface="+mn-cs"/>
              </a:rPr>
              <a:t>© New Jersey Italian Commission </a:t>
            </a:r>
          </a:p>
        </p:txBody>
      </p:sp>
      <p:sp>
        <p:nvSpPr>
          <p:cNvPr id="6" name="AutoShape 4">
            <a:extLst>
              <a:ext uri="{FF2B5EF4-FFF2-40B4-BE49-F238E27FC236}">
                <a16:creationId xmlns:a16="http://schemas.microsoft.com/office/drawing/2014/main" id="{E7BABB67-2CB4-62BE-00B4-2BE1ADC41B6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6">
            <a:extLst>
              <a:ext uri="{FF2B5EF4-FFF2-40B4-BE49-F238E27FC236}">
                <a16:creationId xmlns:a16="http://schemas.microsoft.com/office/drawing/2014/main" id="{8B8E329A-C049-3751-8BC8-D29B3984C33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572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8194" name="Picture 2" descr="Free Next Steps Cliparts, Download Free Next Steps Cliparts png images ...">
            <a:extLst>
              <a:ext uri="{FF2B5EF4-FFF2-40B4-BE49-F238E27FC236}">
                <a16:creationId xmlns:a16="http://schemas.microsoft.com/office/drawing/2014/main" id="{D7992F6E-A079-6BB1-3C92-CD695943DF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799990"/>
            <a:ext cx="6353175" cy="4219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84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push dir="u"/>
      </p:transition>
    </mc:Choice>
    <mc:Fallback xmlns="">
      <p:transition xmlns:p14="http://schemas.microsoft.com/office/powerpoint/2010/main" spd="slow">
        <p:push dir="u"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67617" y="1447800"/>
            <a:ext cx="4648200" cy="21336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000" b="0" i="0" dirty="0"/>
              <a:t>At this point, there is one significant question for students to answer:</a:t>
            </a: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4000" b="0" i="0" dirty="0"/>
          </a:p>
          <a:p>
            <a:pPr indent="-2286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4000" b="0" i="0" dirty="0"/>
          </a:p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000" b="0" i="0" dirty="0"/>
              <a:t>So what?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99FBA42-D83A-21CE-4BC8-7B73C6B1B8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5817" y="961072"/>
            <a:ext cx="3828439" cy="557784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US" sz="1200" b="0" i="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© New Jersey Italian Commission </a:t>
            </a:r>
          </a:p>
        </p:txBody>
      </p:sp>
    </p:spTree>
    <p:extLst>
      <p:ext uri="{BB962C8B-B14F-4D97-AF65-F5344CB8AC3E}">
        <p14:creationId xmlns:p14="http://schemas.microsoft.com/office/powerpoint/2010/main" val="3297971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push dir="u"/>
      </p:transition>
    </mc:Choice>
    <mc:Fallback xmlns="">
      <p:transition xmlns:p14="http://schemas.microsoft.com/office/powerpoint/2010/main" spd="slow">
        <p:push dir="u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CFD580F5-E7BF-4C1D-BEFD-4A4601EBA8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145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0F06750-78FE-4472-8DA5-14CF3336F8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9144000" cy="2482850"/>
          </a:xfrm>
          <a:prstGeom prst="rect">
            <a:avLst/>
          </a:prstGeom>
        </p:spPr>
      </p:pic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A7244538-290E-40DA-A93A-14BB3E6CF1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2"/>
            <a:ext cx="9143999" cy="45437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11916" y="673240"/>
            <a:ext cx="4463935" cy="3446373"/>
          </a:xfrm>
          <a:noFill/>
          <a:ln w="19050">
            <a:noFill/>
            <a:prstDash val="dash"/>
          </a:ln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5400" b="1" dirty="0">
                <a:solidFill>
                  <a:srgbClr val="00B0F0"/>
                </a:solidFill>
              </a:rPr>
              <a:t>ARTIST</a:t>
            </a:r>
            <a:br>
              <a:rPr lang="en-US" sz="4200" dirty="0"/>
            </a:br>
            <a:br>
              <a:rPr lang="en-US" sz="4200" dirty="0"/>
            </a:br>
            <a:endParaRPr lang="en-US" sz="42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24198" y="4119613"/>
            <a:ext cx="4451652" cy="2058765"/>
          </a:xfrm>
          <a:noFill/>
          <a:ln w="19050">
            <a:noFill/>
            <a:prstDash val="dash"/>
          </a:ln>
        </p:spPr>
        <p:txBody>
          <a:bodyPr vert="horz" lIns="91440" tIns="45720" rIns="91440" bIns="45720" rtlCol="0">
            <a:normAutofit/>
          </a:bodyPr>
          <a:lstStyle/>
          <a:p>
            <a:pPr algn="ctr"/>
            <a:r>
              <a:rPr lang="en-US" sz="2400" b="1" dirty="0">
                <a:solidFill>
                  <a:srgbClr val="FF0000"/>
                </a:solidFill>
              </a:rPr>
              <a:t>The Beginning Stage of Analysis</a:t>
            </a:r>
          </a:p>
        </p:txBody>
      </p:sp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AB1DF3B3-9DBC-445D-AE4E-A62E5A9B85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724788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 descr="A person painting on a canvas&#10;&#10;AI-generated content may be incorrect.">
            <a:extLst>
              <a:ext uri="{FF2B5EF4-FFF2-40B4-BE49-F238E27FC236}">
                <a16:creationId xmlns:a16="http://schemas.microsoft.com/office/drawing/2014/main" id="{B2DC5BE7-595E-C468-9614-94E5C186D78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9771" r="29329"/>
          <a:stretch/>
        </p:blipFill>
        <p:spPr>
          <a:xfrm>
            <a:off x="-3" y="10"/>
            <a:ext cx="3490718" cy="685799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F51F80E8-0CAC-410E-B59A-29FDDC357E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960086" y="-1"/>
            <a:ext cx="3183914" cy="5367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224198" y="6351325"/>
            <a:ext cx="2485323" cy="36576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US" b="0" i="0"/>
              <a:t>© New Jersey Italian Commission </a:t>
            </a:r>
          </a:p>
        </p:txBody>
      </p:sp>
    </p:spTree>
    <p:extLst>
      <p:ext uri="{BB962C8B-B14F-4D97-AF65-F5344CB8AC3E}">
        <p14:creationId xmlns:p14="http://schemas.microsoft.com/office/powerpoint/2010/main" val="3177014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push dir="u"/>
      </p:transition>
    </mc:Choice>
    <mc:Fallback xmlns="">
      <p:transition xmlns:p14="http://schemas.microsoft.com/office/powerpoint/2010/main" spd="slow">
        <p:push dir="u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609602" y="455385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chemeClr val="accent5"/>
                </a:solidFill>
              </a:rPr>
              <a:t>What does A.R.T.I.S.T. stand for?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565968"/>
            <a:ext cx="4038600" cy="4988720"/>
          </a:xfrm>
        </p:spPr>
        <p:txBody>
          <a:bodyPr>
            <a:normAutofit/>
          </a:bodyPr>
          <a:lstStyle/>
          <a:p>
            <a:r>
              <a:rPr lang="en-US" sz="4400" dirty="0">
                <a:solidFill>
                  <a:schemeClr val="tx2">
                    <a:lumMod val="90000"/>
                  </a:schemeClr>
                </a:solidFill>
              </a:rPr>
              <a:t>A</a:t>
            </a:r>
            <a:r>
              <a:rPr lang="en-US" dirty="0"/>
              <a:t>uthor</a:t>
            </a:r>
          </a:p>
          <a:p>
            <a:r>
              <a:rPr lang="en-US" sz="4400" dirty="0">
                <a:solidFill>
                  <a:schemeClr val="tx2">
                    <a:lumMod val="90000"/>
                  </a:schemeClr>
                </a:solidFill>
              </a:rPr>
              <a:t>R</a:t>
            </a:r>
            <a:r>
              <a:rPr lang="en-US" dirty="0"/>
              <a:t>eason</a:t>
            </a:r>
          </a:p>
          <a:p>
            <a:r>
              <a:rPr lang="en-US" sz="4400" dirty="0">
                <a:solidFill>
                  <a:schemeClr val="tx2">
                    <a:lumMod val="90000"/>
                  </a:schemeClr>
                </a:solidFill>
              </a:rPr>
              <a:t>T</a:t>
            </a:r>
            <a:r>
              <a:rPr lang="en-US" dirty="0"/>
              <a:t>o whom</a:t>
            </a:r>
          </a:p>
          <a:p>
            <a:r>
              <a:rPr lang="en-US" sz="4400" dirty="0">
                <a:solidFill>
                  <a:schemeClr val="tx2">
                    <a:lumMod val="90000"/>
                  </a:schemeClr>
                </a:solidFill>
              </a:rPr>
              <a:t>I</a:t>
            </a:r>
            <a:r>
              <a:rPr lang="en-US" dirty="0"/>
              <a:t>mmediate effect</a:t>
            </a:r>
          </a:p>
          <a:p>
            <a:r>
              <a:rPr lang="en-US" sz="4400" dirty="0">
                <a:solidFill>
                  <a:schemeClr val="tx2">
                    <a:lumMod val="90000"/>
                  </a:schemeClr>
                </a:solidFill>
              </a:rPr>
              <a:t>S</a:t>
            </a:r>
            <a:r>
              <a:rPr lang="en-US" dirty="0"/>
              <a:t>ubsequent effects</a:t>
            </a:r>
          </a:p>
          <a:p>
            <a:r>
              <a:rPr lang="en-US" sz="4400" dirty="0">
                <a:solidFill>
                  <a:schemeClr val="tx2">
                    <a:lumMod val="90000"/>
                  </a:schemeClr>
                </a:solidFill>
              </a:rPr>
              <a:t>T</a:t>
            </a:r>
            <a:r>
              <a:rPr lang="en-US" dirty="0"/>
              <a:t>ime period</a:t>
            </a:r>
          </a:p>
          <a:p>
            <a:endParaRPr lang="en-US" dirty="0"/>
          </a:p>
        </p:txBody>
      </p:sp>
      <p:pic>
        <p:nvPicPr>
          <p:cNvPr id="5124" name="Picture 2" descr="http://www.polyvore.com/cgi/img-thing?.out=jpg&amp;size=l&amp;tid=112917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224462" y="2857500"/>
            <a:ext cx="2743200" cy="2743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New Jersey Italian Commission </a:t>
            </a:r>
          </a:p>
        </p:txBody>
      </p:sp>
      <p:sp>
        <p:nvSpPr>
          <p:cNvPr id="6" name="TextBox 5"/>
          <p:cNvSpPr txBox="1"/>
          <p:nvPr/>
        </p:nvSpPr>
        <p:spPr>
          <a:xfrm rot="-840000">
            <a:off x="3197235" y="2029497"/>
            <a:ext cx="5861081" cy="132343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Painting history with BROAD STROKES!</a:t>
            </a:r>
          </a:p>
        </p:txBody>
      </p:sp>
    </p:spTree>
    <p:extLst>
      <p:ext uri="{BB962C8B-B14F-4D97-AF65-F5344CB8AC3E}">
        <p14:creationId xmlns:p14="http://schemas.microsoft.com/office/powerpoint/2010/main" val="4068101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push dir="u"/>
      </p:transition>
    </mc:Choice>
    <mc:Fallback xmlns="">
      <p:transition xmlns:p14="http://schemas.microsoft.com/office/powerpoint/2010/main"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allAtOnce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4794437" y="501651"/>
            <a:ext cx="3311136" cy="1716255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400"/>
            <a:r>
              <a:rPr lang="en-US" sz="4900" b="1" dirty="0">
                <a:solidFill>
                  <a:schemeClr val="accent5"/>
                </a:solidFill>
              </a:rPr>
              <a:t>Author</a:t>
            </a:r>
          </a:p>
        </p:txBody>
      </p:sp>
      <p:sp>
        <p:nvSpPr>
          <p:cNvPr id="7172" name="Content Placeholder 7"/>
          <p:cNvSpPr>
            <a:spLocks noGrp="1"/>
          </p:cNvSpPr>
          <p:nvPr>
            <p:ph sz="half" idx="2"/>
          </p:nvPr>
        </p:nvSpPr>
        <p:spPr>
          <a:xfrm>
            <a:off x="4794437" y="2645922"/>
            <a:ext cx="3326041" cy="3710427"/>
          </a:xfrm>
        </p:spPr>
        <p:txBody>
          <a:bodyPr vert="horz" lIns="91440" tIns="45720" rIns="91440" bIns="45720" rtlCol="0" anchor="t">
            <a:normAutofit/>
          </a:bodyPr>
          <a:lstStyle/>
          <a:p>
            <a:pPr indent="-228600" defTabSz="914400"/>
            <a:r>
              <a:rPr lang="en-US" sz="1700" dirty="0">
                <a:solidFill>
                  <a:schemeClr val="tx1">
                    <a:alpha val="80000"/>
                  </a:schemeClr>
                </a:solidFill>
              </a:rPr>
              <a:t>Who is the author of the document?</a:t>
            </a:r>
          </a:p>
          <a:p>
            <a:pPr indent="-228600" defTabSz="914400"/>
            <a:r>
              <a:rPr lang="en-US" sz="1700" u="sng" dirty="0">
                <a:solidFill>
                  <a:schemeClr val="tx1">
                    <a:alpha val="80000"/>
                  </a:schemeClr>
                </a:solidFill>
              </a:rPr>
              <a:t>Key Issues:</a:t>
            </a:r>
          </a:p>
          <a:p>
            <a:pPr marL="813816" lvl="1" indent="-228600" defTabSz="914400"/>
            <a:r>
              <a:rPr lang="en-US" sz="1700" dirty="0">
                <a:solidFill>
                  <a:schemeClr val="tx1">
                    <a:alpha val="80000"/>
                  </a:schemeClr>
                </a:solidFill>
              </a:rPr>
              <a:t>Why might the author be important?</a:t>
            </a:r>
          </a:p>
          <a:p>
            <a:pPr marL="813816" lvl="1" indent="-228600" defTabSz="914400"/>
            <a:r>
              <a:rPr lang="en-US" sz="1700" dirty="0">
                <a:solidFill>
                  <a:schemeClr val="tx1">
                    <a:alpha val="80000"/>
                  </a:schemeClr>
                </a:solidFill>
              </a:rPr>
              <a:t>Can the author give us insight into their biases and points of view?</a:t>
            </a:r>
          </a:p>
          <a:p>
            <a:pPr marL="813816" lvl="1" indent="-228600" defTabSz="914400"/>
            <a:r>
              <a:rPr lang="en-US" sz="1700" dirty="0">
                <a:solidFill>
                  <a:schemeClr val="tx1">
                    <a:alpha val="80000"/>
                  </a:schemeClr>
                </a:solidFill>
              </a:rPr>
              <a:t>Is the author in a position to have an understanding of the events described?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 rot="16200000">
            <a:off x="7359086" y="1591485"/>
            <a:ext cx="266107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  <a:defRPr/>
            </a:pPr>
            <a:r>
              <a:rPr lang="en-US" sz="1200" kern="1200">
                <a:solidFill>
                  <a:schemeClr val="tx1">
                    <a:alpha val="60000"/>
                  </a:schemeClr>
                </a:solidFill>
                <a:latin typeface="Calibri" panose="020F0502020204030204"/>
                <a:ea typeface="+mn-ea"/>
                <a:cs typeface="+mn-cs"/>
              </a:rPr>
              <a:t>© New Jersey Italian Commission </a:t>
            </a:r>
          </a:p>
        </p:txBody>
      </p:sp>
      <p:pic>
        <p:nvPicPr>
          <p:cNvPr id="2050" name="Picture 2" descr="RFK, Jr. Seizes Moment as Record Number of Americans Seek a Third ...">
            <a:extLst>
              <a:ext uri="{FF2B5EF4-FFF2-40B4-BE49-F238E27FC236}">
                <a16:creationId xmlns:a16="http://schemas.microsoft.com/office/drawing/2014/main" id="{F4144E54-1416-9DCE-3ACD-8EB1EB876E30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645922"/>
            <a:ext cx="3911600" cy="2047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7913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push dir="u"/>
      </p:transition>
    </mc:Choice>
    <mc:Fallback xmlns="">
      <p:transition xmlns:p14="http://schemas.microsoft.com/office/powerpoint/2010/main"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0" name="Rectangle 8199">
            <a:extLst>
              <a:ext uri="{FF2B5EF4-FFF2-40B4-BE49-F238E27FC236}">
                <a16:creationId xmlns:a16="http://schemas.microsoft.com/office/drawing/2014/main" id="{9DA15B1D-0133-4CB3-B7CC-61FA728745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202" name="Picture 8201">
            <a:extLst>
              <a:ext uri="{FF2B5EF4-FFF2-40B4-BE49-F238E27FC236}">
                <a16:creationId xmlns:a16="http://schemas.microsoft.com/office/drawing/2014/main" id="{3EF2F61C-287D-47BC-878F-C876F74FFD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1450"/>
          </a:xfrm>
          <a:prstGeom prst="rect">
            <a:avLst/>
          </a:prstGeom>
        </p:spPr>
      </p:pic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514350" y="764373"/>
            <a:ext cx="3565099" cy="1293028"/>
          </a:xfrm>
        </p:spPr>
        <p:txBody>
          <a:bodyPr>
            <a:normAutofit/>
          </a:bodyPr>
          <a:lstStyle/>
          <a:p>
            <a:pPr algn="ctr"/>
            <a:br>
              <a:rPr lang="en-US" b="1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en-US" b="1" dirty="0">
                <a:solidFill>
                  <a:schemeClr val="accent2">
                    <a:lumMod val="75000"/>
                  </a:schemeClr>
                </a:solidFill>
              </a:rPr>
              <a:t>Reason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514350" y="2194560"/>
            <a:ext cx="3565100" cy="4024125"/>
          </a:xfrm>
        </p:spPr>
        <p:txBody>
          <a:bodyPr>
            <a:normAutofit/>
          </a:bodyPr>
          <a:lstStyle/>
          <a:p>
            <a:endParaRPr lang="en-US" dirty="0"/>
          </a:p>
          <a:p>
            <a:r>
              <a:rPr lang="en-US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What is the reason or purpose of the communication?</a:t>
            </a:r>
          </a:p>
          <a:p>
            <a:r>
              <a:rPr lang="en-US" u="sng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Key Issues:</a:t>
            </a:r>
          </a:p>
          <a:p>
            <a:pPr marL="870966" lvl="1" indent="-514350">
              <a:buFont typeface="+mj-lt"/>
              <a:buAutoNum type="arabicPeriod"/>
            </a:pPr>
            <a:r>
              <a:rPr lang="en-US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Does the reason help us see the big picture?</a:t>
            </a:r>
          </a:p>
          <a:p>
            <a:pPr marL="870966" lvl="1" indent="-514350">
              <a:buFont typeface="+mj-lt"/>
              <a:buAutoNum type="arabicPeriod"/>
            </a:pPr>
            <a:r>
              <a:rPr lang="en-US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Does the reason help us place the document in context?</a:t>
            </a:r>
          </a:p>
        </p:txBody>
      </p:sp>
      <p:sp>
        <p:nvSpPr>
          <p:cNvPr id="8204" name="Rounded Rectangle 14">
            <a:extLst>
              <a:ext uri="{FF2B5EF4-FFF2-40B4-BE49-F238E27FC236}">
                <a16:creationId xmlns:a16="http://schemas.microsoft.com/office/drawing/2014/main" id="{B5BA9375-863F-4B24-9083-14FE819F8E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71999" y="1066164"/>
            <a:ext cx="3979468" cy="5148371"/>
          </a:xfrm>
          <a:prstGeom prst="roundRect">
            <a:avLst>
              <a:gd name="adj" fmla="val 2403"/>
            </a:avLst>
          </a:prstGeom>
          <a:solidFill>
            <a:srgbClr val="FFFFFF"/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76" name="Picture 4" descr="Thinking Student Reasons Why Asking Questions Helps - Student Clipart ...">
            <a:extLst>
              <a:ext uri="{FF2B5EF4-FFF2-40B4-BE49-F238E27FC236}">
                <a16:creationId xmlns:a16="http://schemas.microsoft.com/office/drawing/2014/main" id="{4CB847FF-BC57-85B5-705E-904FBACA67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35" r="13970" b="2"/>
          <a:stretch/>
        </p:blipFill>
        <p:spPr bwMode="auto">
          <a:xfrm>
            <a:off x="4805253" y="1336566"/>
            <a:ext cx="3512961" cy="4607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514350" y="6355845"/>
            <a:ext cx="58293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/>
              <a:t>© New Jersey Italian Commission </a:t>
            </a:r>
          </a:p>
        </p:txBody>
      </p:sp>
    </p:spTree>
    <p:extLst>
      <p:ext uri="{BB962C8B-B14F-4D97-AF65-F5344CB8AC3E}">
        <p14:creationId xmlns:p14="http://schemas.microsoft.com/office/powerpoint/2010/main" val="3465791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push dir="u"/>
      </p:transition>
    </mc:Choice>
    <mc:Fallback xmlns="">
      <p:transition xmlns:p14="http://schemas.microsoft.com/office/powerpoint/2010/main"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32" name="Rectangle 9231">
            <a:extLst>
              <a:ext uri="{FF2B5EF4-FFF2-40B4-BE49-F238E27FC236}">
                <a16:creationId xmlns:a16="http://schemas.microsoft.com/office/drawing/2014/main" id="{1EA5387D-64D8-4D6C-B109-FF4E81DF60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group of tall buildings&#10;&#10;AI-generated content may be incorrect.">
            <a:extLst>
              <a:ext uri="{FF2B5EF4-FFF2-40B4-BE49-F238E27FC236}">
                <a16:creationId xmlns:a16="http://schemas.microsoft.com/office/drawing/2014/main" id="{3ED8B7D4-740D-0144-393B-25229B49522C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0000"/>
          </a:blip>
          <a:srcRect l="333" r="-2" b="-2"/>
          <a:stretch/>
        </p:blipFill>
        <p:spPr>
          <a:xfrm>
            <a:off x="20" y="10"/>
            <a:ext cx="9143980" cy="6857990"/>
          </a:xfrm>
          <a:prstGeom prst="rect">
            <a:avLst/>
          </a:prstGeom>
        </p:spPr>
      </p:pic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2171700" y="764373"/>
            <a:ext cx="6457950" cy="1293028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To Whom</a:t>
            </a:r>
          </a:p>
        </p:txBody>
      </p:sp>
      <p:sp>
        <p:nvSpPr>
          <p:cNvPr id="9221" name="Content Placeholder 5"/>
          <p:cNvSpPr>
            <a:spLocks noGrp="1"/>
          </p:cNvSpPr>
          <p:nvPr>
            <p:ph idx="1"/>
          </p:nvPr>
        </p:nvSpPr>
        <p:spPr>
          <a:xfrm>
            <a:off x="514350" y="2194560"/>
            <a:ext cx="8115300" cy="4024125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B0F0"/>
                </a:solidFill>
              </a:rPr>
              <a:t>Who is the intended audience?</a:t>
            </a:r>
          </a:p>
          <a:p>
            <a:r>
              <a:rPr lang="en-US" sz="3200" b="1" dirty="0">
                <a:solidFill>
                  <a:srgbClr val="00B0F0"/>
                </a:solidFill>
              </a:rPr>
              <a:t>Key Issues:</a:t>
            </a:r>
          </a:p>
          <a:p>
            <a:pPr marL="870966" lvl="1" indent="-514350">
              <a:buFont typeface="+mj-lt"/>
              <a:buAutoNum type="arabicPeriod"/>
            </a:pPr>
            <a:r>
              <a:rPr lang="en-US" sz="3200" b="1" dirty="0">
                <a:solidFill>
                  <a:srgbClr val="00B0F0"/>
                </a:solidFill>
              </a:rPr>
              <a:t>Does the intended audience provide clues to the document?</a:t>
            </a:r>
          </a:p>
          <a:p>
            <a:pPr marL="870966" lvl="1" indent="-514350">
              <a:buFont typeface="+mj-lt"/>
              <a:buAutoNum type="arabicPeriod"/>
            </a:pPr>
            <a:r>
              <a:rPr lang="en-US" sz="3200" b="1" dirty="0">
                <a:solidFill>
                  <a:srgbClr val="00B0F0"/>
                </a:solidFill>
              </a:rPr>
              <a:t>How does the audience potentially impact the document?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514350" y="6355845"/>
            <a:ext cx="58293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/>
              <a:t>© New Jersey Italian Commission </a:t>
            </a:r>
          </a:p>
        </p:txBody>
      </p:sp>
    </p:spTree>
    <p:extLst>
      <p:ext uri="{BB962C8B-B14F-4D97-AF65-F5344CB8AC3E}">
        <p14:creationId xmlns:p14="http://schemas.microsoft.com/office/powerpoint/2010/main" val="800977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push dir="u"/>
      </p:transition>
    </mc:Choice>
    <mc:Fallback xmlns="">
      <p:transition xmlns:p14="http://schemas.microsoft.com/office/powerpoint/2010/main"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8" name="Rectangle 10247">
            <a:extLst>
              <a:ext uri="{FF2B5EF4-FFF2-40B4-BE49-F238E27FC236}">
                <a16:creationId xmlns:a16="http://schemas.microsoft.com/office/drawing/2014/main" id="{B8E41B83-C09C-4859-AB94-511A2C0BBE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50" name="Picture 10249">
            <a:extLst>
              <a:ext uri="{FF2B5EF4-FFF2-40B4-BE49-F238E27FC236}">
                <a16:creationId xmlns:a16="http://schemas.microsoft.com/office/drawing/2014/main" id="{39E05C4E-6F76-43EC-9537-2BA7871BBE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1450"/>
          </a:xfrm>
          <a:prstGeom prst="rect">
            <a:avLst/>
          </a:prstGeom>
        </p:spPr>
      </p:pic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514349" y="764373"/>
            <a:ext cx="2983229" cy="1600200"/>
          </a:xfrm>
        </p:spPr>
        <p:txBody>
          <a:bodyPr anchor="b">
            <a:normAutofit/>
          </a:bodyPr>
          <a:lstStyle/>
          <a:p>
            <a:pPr algn="l"/>
            <a:r>
              <a:rPr lang="en-US" sz="2800" b="1"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Immediate Consequence</a:t>
            </a:r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>
          <a:xfrm>
            <a:off x="514350" y="2364573"/>
            <a:ext cx="2983229" cy="3854112"/>
          </a:xfrm>
        </p:spPr>
        <p:txBody>
          <a:bodyPr>
            <a:normAutofit/>
          </a:bodyPr>
          <a:lstStyle/>
          <a:p>
            <a:r>
              <a:rPr lang="en-US" sz="1400"/>
              <a:t>What were the immediate consequences of the production of the document?</a:t>
            </a:r>
          </a:p>
          <a:p>
            <a:r>
              <a:rPr lang="en-US" sz="1400" u="sng"/>
              <a:t>Key Issues:</a:t>
            </a:r>
          </a:p>
          <a:p>
            <a:pPr marL="813816" lvl="1" indent="-457200">
              <a:buFont typeface="+mj-lt"/>
              <a:buAutoNum type="arabicPeriod"/>
            </a:pPr>
            <a:r>
              <a:rPr lang="en-US" sz="1400"/>
              <a:t>What happened as a result of this document?</a:t>
            </a:r>
          </a:p>
          <a:p>
            <a:pPr marL="813816" lvl="1" indent="-457200">
              <a:buFont typeface="+mj-lt"/>
              <a:buAutoNum type="arabicPeriod"/>
            </a:pPr>
            <a:r>
              <a:rPr lang="en-US" sz="1400"/>
              <a:t>Was/were the consequences intended or not?</a:t>
            </a:r>
          </a:p>
          <a:p>
            <a:pPr marL="356616" lvl="1" indent="0">
              <a:buNone/>
            </a:pPr>
            <a:endParaRPr lang="en-US" sz="1400"/>
          </a:p>
        </p:txBody>
      </p:sp>
      <p:pic>
        <p:nvPicPr>
          <p:cNvPr id="4098" name="Picture 2" descr="Mulberry-street-NYC-Little-Italy-New-York-1890s - Urbasm">
            <a:extLst>
              <a:ext uri="{FF2B5EF4-FFF2-40B4-BE49-F238E27FC236}">
                <a16:creationId xmlns:a16="http://schemas.microsoft.com/office/drawing/2014/main" id="{B4AA9311-58C0-3DB4-9511-846CDA829F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54" r="10010"/>
          <a:stretch/>
        </p:blipFill>
        <p:spPr bwMode="auto">
          <a:xfrm>
            <a:off x="3729524" y="746126"/>
            <a:ext cx="4900126" cy="5472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514350" y="6355845"/>
            <a:ext cx="58293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/>
              <a:t>© New Jersey Italian Commission </a:t>
            </a:r>
          </a:p>
        </p:txBody>
      </p:sp>
    </p:spTree>
    <p:extLst>
      <p:ext uri="{BB962C8B-B14F-4D97-AF65-F5344CB8AC3E}">
        <p14:creationId xmlns:p14="http://schemas.microsoft.com/office/powerpoint/2010/main" val="3148360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push dir="u"/>
      </p:transition>
    </mc:Choice>
    <mc:Fallback xmlns="">
      <p:transition xmlns:p14="http://schemas.microsoft.com/office/powerpoint/2010/main"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7" name="Rectangle 11276">
            <a:extLst>
              <a:ext uri="{FF2B5EF4-FFF2-40B4-BE49-F238E27FC236}">
                <a16:creationId xmlns:a16="http://schemas.microsoft.com/office/drawing/2014/main" id="{8B836880-BF75-4385-9994-9270F8ACF1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278" name="Picture 11277">
            <a:extLst>
              <a:ext uri="{FF2B5EF4-FFF2-40B4-BE49-F238E27FC236}">
                <a16:creationId xmlns:a16="http://schemas.microsoft.com/office/drawing/2014/main" id="{26BCFBE2-C65F-42E3-A14A-5D04B9842E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1450"/>
          </a:xfrm>
          <a:prstGeom prst="rect">
            <a:avLst/>
          </a:prstGeom>
        </p:spPr>
      </p:pic>
      <p:sp>
        <p:nvSpPr>
          <p:cNvPr id="11266" name="Title 1"/>
          <p:cNvSpPr>
            <a:spLocks noGrp="1"/>
          </p:cNvSpPr>
          <p:nvPr>
            <p:ph type="title"/>
          </p:nvPr>
        </p:nvSpPr>
        <p:spPr>
          <a:xfrm>
            <a:off x="514350" y="764373"/>
            <a:ext cx="2480058" cy="1293028"/>
          </a:xfrm>
        </p:spPr>
        <p:txBody>
          <a:bodyPr>
            <a:normAutofit/>
          </a:bodyPr>
          <a:lstStyle/>
          <a:p>
            <a:br>
              <a:rPr lang="en-US" sz="2800" b="1"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</a:br>
            <a:r>
              <a:rPr lang="en-US" sz="2800" b="1"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Subsequent Impact</a:t>
            </a:r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>
          <a:xfrm>
            <a:off x="514350" y="2194560"/>
            <a:ext cx="2480057" cy="4024125"/>
          </a:xfrm>
        </p:spPr>
        <p:txBody>
          <a:bodyPr>
            <a:normAutofit/>
          </a:bodyPr>
          <a:lstStyle/>
          <a:p>
            <a:r>
              <a:rPr lang="en-US" sz="1400"/>
              <a:t>What was the subsequent impact of the source under consideration? Did it have significant reverberations or only slight ones?</a:t>
            </a:r>
          </a:p>
          <a:p>
            <a:r>
              <a:rPr lang="en-US" sz="1400" u="sng"/>
              <a:t>Key Issues:</a:t>
            </a:r>
          </a:p>
          <a:p>
            <a:pPr marL="870966" lvl="1" indent="-514350">
              <a:buFont typeface="+mj-lt"/>
              <a:buAutoNum type="arabicPeriod"/>
            </a:pPr>
            <a:r>
              <a:rPr lang="en-US" sz="1400"/>
              <a:t>How or did this document have an impact across time?</a:t>
            </a:r>
          </a:p>
        </p:txBody>
      </p:sp>
      <p:sp>
        <p:nvSpPr>
          <p:cNvPr id="11276" name="Rounded Rectangle 14">
            <a:extLst>
              <a:ext uri="{FF2B5EF4-FFF2-40B4-BE49-F238E27FC236}">
                <a16:creationId xmlns:a16="http://schemas.microsoft.com/office/drawing/2014/main" id="{38D32B90-922C-4411-A898-3F03AA808A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77006" y="1066164"/>
            <a:ext cx="5074461" cy="5148371"/>
          </a:xfrm>
          <a:prstGeom prst="roundRect">
            <a:avLst>
              <a:gd name="adj" fmla="val 2403"/>
            </a:avLst>
          </a:prstGeom>
          <a:solidFill>
            <a:srgbClr val="FFFFFF"/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124" name="Picture 4">
            <a:extLst>
              <a:ext uri="{FF2B5EF4-FFF2-40B4-BE49-F238E27FC236}">
                <a16:creationId xmlns:a16="http://schemas.microsoft.com/office/drawing/2014/main" id="{E0093664-B9ED-4D2A-DBDA-077EE4844E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0" r="12687" b="-1"/>
          <a:stretch/>
        </p:blipFill>
        <p:spPr bwMode="auto">
          <a:xfrm>
            <a:off x="3716504" y="1336566"/>
            <a:ext cx="4595465" cy="4607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514350" y="6355845"/>
            <a:ext cx="58293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/>
              <a:t>© New Jersey Italian Commission </a:t>
            </a:r>
          </a:p>
        </p:txBody>
      </p:sp>
    </p:spTree>
    <p:extLst>
      <p:ext uri="{BB962C8B-B14F-4D97-AF65-F5344CB8AC3E}">
        <p14:creationId xmlns:p14="http://schemas.microsoft.com/office/powerpoint/2010/main" val="2547575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push dir="u"/>
      </p:transition>
    </mc:Choice>
    <mc:Fallback xmlns="">
      <p:transition xmlns:p14="http://schemas.microsoft.com/office/powerpoint/2010/main"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uild="p"/>
    </p:bldLst>
  </p:timing>
</p:sld>
</file>

<file path=ppt/theme/theme1.xml><?xml version="1.0" encoding="utf-8"?>
<a:theme xmlns:a="http://schemas.openxmlformats.org/drawingml/2006/main" name="Vapor Trail">
  <a:themeElements>
    <a:clrScheme name="Vapor Trail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DF2E28"/>
      </a:accent1>
      <a:accent2>
        <a:srgbClr val="FE801A"/>
      </a:accent2>
      <a:accent3>
        <a:srgbClr val="E9BF35"/>
      </a:accent3>
      <a:accent4>
        <a:srgbClr val="81BB42"/>
      </a:accent4>
      <a:accent5>
        <a:srgbClr val="32C7A9"/>
      </a:accent5>
      <a:accent6>
        <a:srgbClr val="4A9BDC"/>
      </a:accent6>
      <a:hlink>
        <a:srgbClr val="F0532B"/>
      </a:hlink>
      <a:folHlink>
        <a:srgbClr val="F38B53"/>
      </a:folHlink>
    </a:clrScheme>
    <a:fontScheme name="Vapor Trail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Vapor Trail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8F31A783-2159-4870-BC29-2BA7D038EA4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Vapor Trail</Template>
  <TotalTime>6408</TotalTime>
  <Words>802</Words>
  <Application>Microsoft Office PowerPoint</Application>
  <PresentationFormat>On-screen Show (4:3)</PresentationFormat>
  <Paragraphs>115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7" baseType="lpstr">
      <vt:lpstr>ADLaM Display</vt:lpstr>
      <vt:lpstr>Arial</vt:lpstr>
      <vt:lpstr>Calibri</vt:lpstr>
      <vt:lpstr>Century Gothic</vt:lpstr>
      <vt:lpstr>Vapor Trail</vt:lpstr>
      <vt:lpstr>Single Document Analysis  </vt:lpstr>
      <vt:lpstr>A Five-Step Process </vt:lpstr>
      <vt:lpstr>ARTIST  </vt:lpstr>
      <vt:lpstr>What does A.R.T.I.S.T. stand for?</vt:lpstr>
      <vt:lpstr>Author</vt:lpstr>
      <vt:lpstr> Reason</vt:lpstr>
      <vt:lpstr>To Whom</vt:lpstr>
      <vt:lpstr>Immediate Consequence</vt:lpstr>
      <vt:lpstr> Subsequent Impact</vt:lpstr>
      <vt:lpstr>Time Period</vt:lpstr>
      <vt:lpstr>What Have We Done so far?</vt:lpstr>
      <vt:lpstr>Document Analysis</vt:lpstr>
      <vt:lpstr>Two Key Concepts</vt:lpstr>
      <vt:lpstr>Why this document?</vt:lpstr>
      <vt:lpstr>Contextualization</vt:lpstr>
      <vt:lpstr>Two Key Concepts Again</vt:lpstr>
      <vt:lpstr>What does this document do?</vt:lpstr>
      <vt:lpstr>Reliability &amp; Big Picture</vt:lpstr>
      <vt:lpstr>Looking at Three Things</vt:lpstr>
      <vt:lpstr>Why worry about this?</vt:lpstr>
      <vt:lpstr>Conclusion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Dueling Documents</dc:title>
  <dc:creator>Robby</dc:creator>
  <cp:lastModifiedBy>Dr. Kevin T Brady</cp:lastModifiedBy>
  <cp:revision>28</cp:revision>
  <dcterms:created xsi:type="dcterms:W3CDTF">2012-01-05T16:17:26Z</dcterms:created>
  <dcterms:modified xsi:type="dcterms:W3CDTF">2025-07-17T22:36:22Z</dcterms:modified>
</cp:coreProperties>
</file>