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0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>
      <p:cViewPr varScale="1">
        <p:scale>
          <a:sx n="63" d="100"/>
          <a:sy n="63" d="100"/>
        </p:scale>
        <p:origin x="1340" y="2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7AA689-A12C-42A8-A3E2-7B68CB5DFF09}" type="doc">
      <dgm:prSet loTypeId="urn:microsoft.com/office/officeart/2005/8/layout/vProcess5" loCatId="process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B1AA896-D1B4-4906-9D11-F6F084442FCD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What is the location of the document? </a:t>
          </a:r>
        </a:p>
      </dgm:t>
    </dgm:pt>
    <dgm:pt modelId="{3ACD77BF-BBAC-4A7C-ABB7-3BC0E9A2D06E}" type="parTrans" cxnId="{8E9939FC-E874-46C0-B8A4-A464735F9C48}">
      <dgm:prSet/>
      <dgm:spPr/>
      <dgm:t>
        <a:bodyPr/>
        <a:lstStyle/>
        <a:p>
          <a:endParaRPr lang="en-US"/>
        </a:p>
      </dgm:t>
    </dgm:pt>
    <dgm:pt modelId="{447C69FC-1AFC-4703-B4D2-E9C01E8034BB}" type="sibTrans" cxnId="{8E9939FC-E874-46C0-B8A4-A464735F9C48}">
      <dgm:prSet/>
      <dgm:spPr/>
      <dgm:t>
        <a:bodyPr/>
        <a:lstStyle/>
        <a:p>
          <a:endParaRPr lang="en-US"/>
        </a:p>
      </dgm:t>
    </dgm:pt>
    <dgm:pt modelId="{B803062A-86D8-43AB-AD1C-704A479D71BA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Where did it take place?</a:t>
          </a:r>
        </a:p>
      </dgm:t>
    </dgm:pt>
    <dgm:pt modelId="{0A36C652-C318-4F4D-9804-CB1C346EBD39}" type="parTrans" cxnId="{02C03B48-09A5-4289-8801-A6C81F6A0EBB}">
      <dgm:prSet/>
      <dgm:spPr/>
      <dgm:t>
        <a:bodyPr/>
        <a:lstStyle/>
        <a:p>
          <a:endParaRPr lang="en-US"/>
        </a:p>
      </dgm:t>
    </dgm:pt>
    <dgm:pt modelId="{5BF72D70-3769-426C-9065-9E04809CC6FD}" type="sibTrans" cxnId="{02C03B48-09A5-4289-8801-A6C81F6A0EBB}">
      <dgm:prSet/>
      <dgm:spPr/>
      <dgm:t>
        <a:bodyPr/>
        <a:lstStyle/>
        <a:p>
          <a:endParaRPr lang="en-US"/>
        </a:p>
      </dgm:t>
    </dgm:pt>
    <dgm:pt modelId="{638D6A7E-DCB7-4052-937C-72BB0A0ECD00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What is the relationship of the document to the historical event?</a:t>
          </a:r>
        </a:p>
      </dgm:t>
    </dgm:pt>
    <dgm:pt modelId="{D2DE02C4-E953-48B2-943A-11BF1395782F}" type="parTrans" cxnId="{EA65C730-B5D3-4DDC-A723-2796A88A3692}">
      <dgm:prSet/>
      <dgm:spPr/>
      <dgm:t>
        <a:bodyPr/>
        <a:lstStyle/>
        <a:p>
          <a:endParaRPr lang="en-US"/>
        </a:p>
      </dgm:t>
    </dgm:pt>
    <dgm:pt modelId="{FE8E11D7-4D29-4D71-BFEA-515091D9827B}" type="sibTrans" cxnId="{EA65C730-B5D3-4DDC-A723-2796A88A3692}">
      <dgm:prSet/>
      <dgm:spPr/>
      <dgm:t>
        <a:bodyPr/>
        <a:lstStyle/>
        <a:p>
          <a:endParaRPr lang="en-US"/>
        </a:p>
      </dgm:t>
    </dgm:pt>
    <dgm:pt modelId="{3E052B4B-8032-489A-A977-F70E2ECBE76C}" type="pres">
      <dgm:prSet presAssocID="{497AA689-A12C-42A8-A3E2-7B68CB5DFF09}" presName="outerComposite" presStyleCnt="0">
        <dgm:presLayoutVars>
          <dgm:chMax val="5"/>
          <dgm:dir/>
          <dgm:resizeHandles val="exact"/>
        </dgm:presLayoutVars>
      </dgm:prSet>
      <dgm:spPr/>
    </dgm:pt>
    <dgm:pt modelId="{F61D68F2-396B-4724-9457-8B63EA1D385A}" type="pres">
      <dgm:prSet presAssocID="{497AA689-A12C-42A8-A3E2-7B68CB5DFF09}" presName="dummyMaxCanvas" presStyleCnt="0">
        <dgm:presLayoutVars/>
      </dgm:prSet>
      <dgm:spPr/>
    </dgm:pt>
    <dgm:pt modelId="{0F943FF8-5595-4A01-B3A8-ADFB1012286E}" type="pres">
      <dgm:prSet presAssocID="{497AA689-A12C-42A8-A3E2-7B68CB5DFF09}" presName="ThreeNodes_1" presStyleLbl="node1" presStyleIdx="0" presStyleCnt="3">
        <dgm:presLayoutVars>
          <dgm:bulletEnabled val="1"/>
        </dgm:presLayoutVars>
      </dgm:prSet>
      <dgm:spPr/>
    </dgm:pt>
    <dgm:pt modelId="{3DDD3CEA-D1CF-4246-968D-9BF02D88AD38}" type="pres">
      <dgm:prSet presAssocID="{497AA689-A12C-42A8-A3E2-7B68CB5DFF09}" presName="ThreeNodes_2" presStyleLbl="node1" presStyleIdx="1" presStyleCnt="3" custLinFactNeighborX="-702" custLinFactNeighborY="-3198">
        <dgm:presLayoutVars>
          <dgm:bulletEnabled val="1"/>
        </dgm:presLayoutVars>
      </dgm:prSet>
      <dgm:spPr/>
    </dgm:pt>
    <dgm:pt modelId="{63D30702-6A17-49EA-8089-27B0BB9DC10A}" type="pres">
      <dgm:prSet presAssocID="{497AA689-A12C-42A8-A3E2-7B68CB5DFF09}" presName="ThreeNodes_3" presStyleLbl="node1" presStyleIdx="2" presStyleCnt="3">
        <dgm:presLayoutVars>
          <dgm:bulletEnabled val="1"/>
        </dgm:presLayoutVars>
      </dgm:prSet>
      <dgm:spPr/>
    </dgm:pt>
    <dgm:pt modelId="{36BB4772-DCB8-4819-8624-2E935E748E4F}" type="pres">
      <dgm:prSet presAssocID="{497AA689-A12C-42A8-A3E2-7B68CB5DFF09}" presName="ThreeConn_1-2" presStyleLbl="fgAccFollowNode1" presStyleIdx="0" presStyleCnt="2">
        <dgm:presLayoutVars>
          <dgm:bulletEnabled val="1"/>
        </dgm:presLayoutVars>
      </dgm:prSet>
      <dgm:spPr/>
    </dgm:pt>
    <dgm:pt modelId="{61774A26-DC0D-4C32-BCB7-D95691004227}" type="pres">
      <dgm:prSet presAssocID="{497AA689-A12C-42A8-A3E2-7B68CB5DFF09}" presName="ThreeConn_2-3" presStyleLbl="fgAccFollowNode1" presStyleIdx="1" presStyleCnt="2">
        <dgm:presLayoutVars>
          <dgm:bulletEnabled val="1"/>
        </dgm:presLayoutVars>
      </dgm:prSet>
      <dgm:spPr/>
    </dgm:pt>
    <dgm:pt modelId="{53457171-C4FE-45C0-A172-58562458655A}" type="pres">
      <dgm:prSet presAssocID="{497AA689-A12C-42A8-A3E2-7B68CB5DFF09}" presName="ThreeNodes_1_text" presStyleLbl="node1" presStyleIdx="2" presStyleCnt="3">
        <dgm:presLayoutVars>
          <dgm:bulletEnabled val="1"/>
        </dgm:presLayoutVars>
      </dgm:prSet>
      <dgm:spPr/>
    </dgm:pt>
    <dgm:pt modelId="{0A9706AC-5157-4C6B-AB33-22B71CCA7798}" type="pres">
      <dgm:prSet presAssocID="{497AA689-A12C-42A8-A3E2-7B68CB5DFF09}" presName="ThreeNodes_2_text" presStyleLbl="node1" presStyleIdx="2" presStyleCnt="3">
        <dgm:presLayoutVars>
          <dgm:bulletEnabled val="1"/>
        </dgm:presLayoutVars>
      </dgm:prSet>
      <dgm:spPr/>
    </dgm:pt>
    <dgm:pt modelId="{9EC11AFE-A055-43AF-8E65-E7E6C0EE8445}" type="pres">
      <dgm:prSet presAssocID="{497AA689-A12C-42A8-A3E2-7B68CB5DFF09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BE80DD0E-65EA-4456-8FE2-E55BA44308C0}" type="presOf" srcId="{497AA689-A12C-42A8-A3E2-7B68CB5DFF09}" destId="{3E052B4B-8032-489A-A977-F70E2ECBE76C}" srcOrd="0" destOrd="0" presId="urn:microsoft.com/office/officeart/2005/8/layout/vProcess5"/>
    <dgm:cxn modelId="{CAA2252A-614A-4DCA-8666-565CD6E7503A}" type="presOf" srcId="{B803062A-86D8-43AB-AD1C-704A479D71BA}" destId="{0A9706AC-5157-4C6B-AB33-22B71CCA7798}" srcOrd="1" destOrd="0" presId="urn:microsoft.com/office/officeart/2005/8/layout/vProcess5"/>
    <dgm:cxn modelId="{EA65C730-B5D3-4DDC-A723-2796A88A3692}" srcId="{497AA689-A12C-42A8-A3E2-7B68CB5DFF09}" destId="{638D6A7E-DCB7-4052-937C-72BB0A0ECD00}" srcOrd="2" destOrd="0" parTransId="{D2DE02C4-E953-48B2-943A-11BF1395782F}" sibTransId="{FE8E11D7-4D29-4D71-BFEA-515091D9827B}"/>
    <dgm:cxn modelId="{02C03B48-09A5-4289-8801-A6C81F6A0EBB}" srcId="{497AA689-A12C-42A8-A3E2-7B68CB5DFF09}" destId="{B803062A-86D8-43AB-AD1C-704A479D71BA}" srcOrd="1" destOrd="0" parTransId="{0A36C652-C318-4F4D-9804-CB1C346EBD39}" sibTransId="{5BF72D70-3769-426C-9065-9E04809CC6FD}"/>
    <dgm:cxn modelId="{A4AD8473-195C-4003-BA35-FCDCD5B5727A}" type="presOf" srcId="{638D6A7E-DCB7-4052-937C-72BB0A0ECD00}" destId="{9EC11AFE-A055-43AF-8E65-E7E6C0EE8445}" srcOrd="1" destOrd="0" presId="urn:microsoft.com/office/officeart/2005/8/layout/vProcess5"/>
    <dgm:cxn modelId="{C5B47774-99D8-4EE1-A15C-A2EF345BF1A9}" type="presOf" srcId="{EB1AA896-D1B4-4906-9D11-F6F084442FCD}" destId="{0F943FF8-5595-4A01-B3A8-ADFB1012286E}" srcOrd="0" destOrd="0" presId="urn:microsoft.com/office/officeart/2005/8/layout/vProcess5"/>
    <dgm:cxn modelId="{D7859C7B-CEA5-47CD-AA9C-FB5CF32F6D17}" type="presOf" srcId="{447C69FC-1AFC-4703-B4D2-E9C01E8034BB}" destId="{36BB4772-DCB8-4819-8624-2E935E748E4F}" srcOrd="0" destOrd="0" presId="urn:microsoft.com/office/officeart/2005/8/layout/vProcess5"/>
    <dgm:cxn modelId="{1AB01E9D-3A3B-436E-8D1A-0A48C80514CF}" type="presOf" srcId="{5BF72D70-3769-426C-9065-9E04809CC6FD}" destId="{61774A26-DC0D-4C32-BCB7-D95691004227}" srcOrd="0" destOrd="0" presId="urn:microsoft.com/office/officeart/2005/8/layout/vProcess5"/>
    <dgm:cxn modelId="{2C8117E3-03BC-4E60-A077-D64549175699}" type="presOf" srcId="{638D6A7E-DCB7-4052-937C-72BB0A0ECD00}" destId="{63D30702-6A17-49EA-8089-27B0BB9DC10A}" srcOrd="0" destOrd="0" presId="urn:microsoft.com/office/officeart/2005/8/layout/vProcess5"/>
    <dgm:cxn modelId="{8FB59CF7-E8D1-48B6-9208-DEAE7D081A68}" type="presOf" srcId="{B803062A-86D8-43AB-AD1C-704A479D71BA}" destId="{3DDD3CEA-D1CF-4246-968D-9BF02D88AD38}" srcOrd="0" destOrd="0" presId="urn:microsoft.com/office/officeart/2005/8/layout/vProcess5"/>
    <dgm:cxn modelId="{69FC0BF8-E43B-451A-843A-B98628588F4D}" type="presOf" srcId="{EB1AA896-D1B4-4906-9D11-F6F084442FCD}" destId="{53457171-C4FE-45C0-A172-58562458655A}" srcOrd="1" destOrd="0" presId="urn:microsoft.com/office/officeart/2005/8/layout/vProcess5"/>
    <dgm:cxn modelId="{8E9939FC-E874-46C0-B8A4-A464735F9C48}" srcId="{497AA689-A12C-42A8-A3E2-7B68CB5DFF09}" destId="{EB1AA896-D1B4-4906-9D11-F6F084442FCD}" srcOrd="0" destOrd="0" parTransId="{3ACD77BF-BBAC-4A7C-ABB7-3BC0E9A2D06E}" sibTransId="{447C69FC-1AFC-4703-B4D2-E9C01E8034BB}"/>
    <dgm:cxn modelId="{D10E325C-78D5-473B-A3FC-7233C6517F7B}" type="presParOf" srcId="{3E052B4B-8032-489A-A977-F70E2ECBE76C}" destId="{F61D68F2-396B-4724-9457-8B63EA1D385A}" srcOrd="0" destOrd="0" presId="urn:microsoft.com/office/officeart/2005/8/layout/vProcess5"/>
    <dgm:cxn modelId="{477C7837-D03F-4123-8A44-D4A1F458E185}" type="presParOf" srcId="{3E052B4B-8032-489A-A977-F70E2ECBE76C}" destId="{0F943FF8-5595-4A01-B3A8-ADFB1012286E}" srcOrd="1" destOrd="0" presId="urn:microsoft.com/office/officeart/2005/8/layout/vProcess5"/>
    <dgm:cxn modelId="{39C4F4C1-C595-4081-9E26-D3C9E4209258}" type="presParOf" srcId="{3E052B4B-8032-489A-A977-F70E2ECBE76C}" destId="{3DDD3CEA-D1CF-4246-968D-9BF02D88AD38}" srcOrd="2" destOrd="0" presId="urn:microsoft.com/office/officeart/2005/8/layout/vProcess5"/>
    <dgm:cxn modelId="{228560E9-A449-4949-8C58-BDB3AA13683D}" type="presParOf" srcId="{3E052B4B-8032-489A-A977-F70E2ECBE76C}" destId="{63D30702-6A17-49EA-8089-27B0BB9DC10A}" srcOrd="3" destOrd="0" presId="urn:microsoft.com/office/officeart/2005/8/layout/vProcess5"/>
    <dgm:cxn modelId="{F7211F43-8D1B-4A8B-ABCA-CDC762FA3115}" type="presParOf" srcId="{3E052B4B-8032-489A-A977-F70E2ECBE76C}" destId="{36BB4772-DCB8-4819-8624-2E935E748E4F}" srcOrd="4" destOrd="0" presId="urn:microsoft.com/office/officeart/2005/8/layout/vProcess5"/>
    <dgm:cxn modelId="{CE3C923F-0283-4519-9B6A-66E78B51B0E3}" type="presParOf" srcId="{3E052B4B-8032-489A-A977-F70E2ECBE76C}" destId="{61774A26-DC0D-4C32-BCB7-D95691004227}" srcOrd="5" destOrd="0" presId="urn:microsoft.com/office/officeart/2005/8/layout/vProcess5"/>
    <dgm:cxn modelId="{28280F50-EC75-4B91-86D0-530D60F4C988}" type="presParOf" srcId="{3E052B4B-8032-489A-A977-F70E2ECBE76C}" destId="{53457171-C4FE-45C0-A172-58562458655A}" srcOrd="6" destOrd="0" presId="urn:microsoft.com/office/officeart/2005/8/layout/vProcess5"/>
    <dgm:cxn modelId="{7CEB2945-F222-4AC9-91A7-B79B1DA1F5C7}" type="presParOf" srcId="{3E052B4B-8032-489A-A977-F70E2ECBE76C}" destId="{0A9706AC-5157-4C6B-AB33-22B71CCA7798}" srcOrd="7" destOrd="0" presId="urn:microsoft.com/office/officeart/2005/8/layout/vProcess5"/>
    <dgm:cxn modelId="{3B7BBFC9-BCE4-4D21-9C43-9E46C9BAA35B}" type="presParOf" srcId="{3E052B4B-8032-489A-A977-F70E2ECBE76C}" destId="{9EC11AFE-A055-43AF-8E65-E7E6C0EE844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3FF8-5595-4A01-B3A8-ADFB1012286E}">
      <dsp:nvSpPr>
        <dsp:cNvPr id="0" name=""/>
        <dsp:cNvSpPr/>
      </dsp:nvSpPr>
      <dsp:spPr>
        <a:xfrm>
          <a:off x="0" y="0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What is the location of the document? </a:t>
          </a:r>
        </a:p>
      </dsp:txBody>
      <dsp:txXfrm>
        <a:off x="35765" y="35765"/>
        <a:ext cx="5445399" cy="1149575"/>
      </dsp:txXfrm>
    </dsp:sp>
    <dsp:sp modelId="{3DDD3CEA-D1CF-4246-968D-9BF02D88AD38}">
      <dsp:nvSpPr>
        <dsp:cNvPr id="0" name=""/>
        <dsp:cNvSpPr/>
      </dsp:nvSpPr>
      <dsp:spPr>
        <a:xfrm>
          <a:off x="549264" y="1385571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574745"/>
            <a:satOff val="-9386"/>
            <a:lumOff val="58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Where did it take place?</a:t>
          </a:r>
        </a:p>
      </dsp:txBody>
      <dsp:txXfrm>
        <a:off x="585029" y="1421336"/>
        <a:ext cx="5301078" cy="1149575"/>
      </dsp:txXfrm>
    </dsp:sp>
    <dsp:sp modelId="{63D30702-6A17-49EA-8089-27B0BB9DC10A}">
      <dsp:nvSpPr>
        <dsp:cNvPr id="0" name=""/>
        <dsp:cNvSpPr/>
      </dsp:nvSpPr>
      <dsp:spPr>
        <a:xfrm>
          <a:off x="1193482" y="2849245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1149490"/>
            <a:satOff val="-18772"/>
            <a:lumOff val="11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What is the relationship of the document to the historical event?</a:t>
          </a:r>
        </a:p>
      </dsp:txBody>
      <dsp:txXfrm>
        <a:off x="1229247" y="2885010"/>
        <a:ext cx="5301078" cy="1149575"/>
      </dsp:txXfrm>
    </dsp:sp>
    <dsp:sp modelId="{36BB4772-DCB8-4819-8624-2E935E748E4F}">
      <dsp:nvSpPr>
        <dsp:cNvPr id="0" name=""/>
        <dsp:cNvSpPr/>
      </dsp:nvSpPr>
      <dsp:spPr>
        <a:xfrm>
          <a:off x="5969349" y="926004"/>
          <a:ext cx="793718" cy="79371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147936" y="926004"/>
        <a:ext cx="436544" cy="597273"/>
      </dsp:txXfrm>
    </dsp:sp>
    <dsp:sp modelId="{61774A26-DC0D-4C32-BCB7-D95691004227}">
      <dsp:nvSpPr>
        <dsp:cNvPr id="0" name=""/>
        <dsp:cNvSpPr/>
      </dsp:nvSpPr>
      <dsp:spPr>
        <a:xfrm>
          <a:off x="6566090" y="2342486"/>
          <a:ext cx="793718" cy="79371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1492659"/>
            <a:satOff val="-27750"/>
            <a:lumOff val="-129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492659"/>
              <a:satOff val="-27750"/>
              <a:lumOff val="-12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744677" y="2342486"/>
        <a:ext cx="436544" cy="597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CA522-B236-0546-BACF-422700730902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FD7A0-F398-2D49-9805-B4CD154C8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28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9112C-7CD0-2E44-A927-EB983294F6FB}" type="datetimeFigureOut">
              <a:rPr lang="en-US" smtClean="0"/>
              <a:t>7/22/2025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657DF-0A38-474F-B833-DA8681323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960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5657DF-0A38-474F-B833-DA8681323A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85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5657DF-0A38-474F-B833-DA8681323A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59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D3FD2C17-E09A-4AD4-B506-B31B4143706C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A6DC9-0937-4D19-8E81-D02407493E56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5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2AF76697-07B5-414B-83C6-90BFB839D569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99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E3B05BC6-CE17-4D08-AABD-B9221FBFF38A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2681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67C63610-5B59-4C2D-B822-3F46324A509D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50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C3C03-0EA5-49F1-B052-3E177DFA9B69}" type="datetime1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17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04E18-D06B-4DF0-A88A-568F4CA22254}" type="datetime1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90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D6890-7AB8-46A8-ADE4-4A0D765AF7CC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2BD9FAFE-7C7C-410C-B0B3-717B567B0531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0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3F63-4CDD-41F1-939E-AA06BEADBA70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43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BCB81DAA-D5BA-479E-9076-B32EAFA69707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863F-D802-4DB1-88F1-EF4C819E4261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1ABA3-D86F-4852-8FB7-2ED08CD9BB54}" type="datetime1">
              <a:rPr lang="en-US" smtClean="0"/>
              <a:t>7/22/2025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8AB99-03E0-49FF-A4EC-22983F8777FE}" type="datetime1">
              <a:rPr lang="en-US" smtClean="0"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4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92BC7-8D8B-44C8-ABF7-09FCD00C7DCD}" type="datetime1">
              <a:rPr lang="en-US" smtClean="0"/>
              <a:t>7/22/2025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27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C121-C96D-40FD-A70B-EF7EB455E55E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9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E910C-82B6-48ED-B635-32A02BF298C1}" type="datetime1">
              <a:rPr lang="en-US" smtClean="0"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7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C593B-E865-4B00-891C-34B939E94390}" type="datetime1">
              <a:rPr lang="en-US" smtClean="0"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40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hf sldNum="0"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3084918"/>
            <a:ext cx="4191000" cy="1297115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500" dirty="0">
                <a:solidFill>
                  <a:schemeClr val="tx2"/>
                </a:solidFill>
              </a:rPr>
              <a:t>Single Document</a:t>
            </a:r>
            <a:br>
              <a:rPr lang="en-US" sz="3500" dirty="0">
                <a:solidFill>
                  <a:schemeClr val="tx2"/>
                </a:solidFill>
              </a:rPr>
            </a:br>
            <a:r>
              <a:rPr lang="en-US" sz="3500" dirty="0">
                <a:solidFill>
                  <a:schemeClr val="tx2"/>
                </a:solidFill>
              </a:rPr>
              <a:t>Analysis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1981200"/>
            <a:ext cx="3604268" cy="838831"/>
          </a:xfrm>
        </p:spPr>
        <p:txBody>
          <a:bodyPr anchor="b">
            <a:norm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</a:rPr>
              <a:t>Mother Cabrini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F5EE37-2A0B-ECA6-D96D-4A8216956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523312"/>
            <a:ext cx="3106320" cy="1887089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70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302" name="Rectangle 12301">
            <a:extLst>
              <a:ext uri="{FF2B5EF4-FFF2-40B4-BE49-F238E27FC236}">
                <a16:creationId xmlns:a16="http://schemas.microsoft.com/office/drawing/2014/main" id="{CD94F7C0-1344-4B3C-AFCB-E7F006BB5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303" name="Picture 12302">
            <a:extLst>
              <a:ext uri="{FF2B5EF4-FFF2-40B4-BE49-F238E27FC236}">
                <a16:creationId xmlns:a16="http://schemas.microsoft.com/office/drawing/2014/main" id="{4EC584A2-4215-4DB8-AE1F-E3768D77E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748890" y="-191135"/>
            <a:ext cx="4267200" cy="1600200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Time Period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27171" y="1752600"/>
            <a:ext cx="3301830" cy="4930901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When was the document produced?</a:t>
            </a:r>
          </a:p>
          <a:p>
            <a:r>
              <a:rPr lang="en-US" sz="1600" b="1" u="sng" dirty="0">
                <a:solidFill>
                  <a:schemeClr val="accent3">
                    <a:lumMod val="75000"/>
                  </a:schemeClr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Where does this document fit into the scope of American history?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Is this document part of a sequence of events?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Is there any other important document that precedes the document or comes afterward?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A7CCB78-D851-27E9-DB8A-4989BF84B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9524" y="1846988"/>
            <a:ext cx="4900126" cy="327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10763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0" name="Rectangle 13319">
            <a:extLst>
              <a:ext uri="{FF2B5EF4-FFF2-40B4-BE49-F238E27FC236}">
                <a16:creationId xmlns:a16="http://schemas.microsoft.com/office/drawing/2014/main" id="{CD94F7C0-1344-4B3C-AFCB-E7F006BB5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22" name="Picture 13321">
            <a:extLst>
              <a:ext uri="{FF2B5EF4-FFF2-40B4-BE49-F238E27FC236}">
                <a16:creationId xmlns:a16="http://schemas.microsoft.com/office/drawing/2014/main" id="{4EC584A2-4215-4DB8-AE1F-E3768D77E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429000" y="110928"/>
            <a:ext cx="2983229" cy="1600200"/>
          </a:xfrm>
        </p:spPr>
        <p:txBody>
          <a:bodyPr anchor="b">
            <a:normAutofit/>
          </a:bodyPr>
          <a:lstStyle/>
          <a:p>
            <a:pPr algn="l"/>
            <a:r>
              <a:rPr lang="en-US" sz="2800" b="1" dirty="0"/>
              <a:t>What Have We Done so far?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85041" y="2364573"/>
            <a:ext cx="5553759" cy="3854112"/>
          </a:xfrm>
        </p:spPr>
        <p:txBody>
          <a:bodyPr>
            <a:noAutofit/>
          </a:bodyPr>
          <a:lstStyle/>
          <a:p>
            <a:r>
              <a:rPr lang="en-US" sz="1800" dirty="0"/>
              <a:t>At this point, we have given students a breakdown of the document:</a:t>
            </a:r>
          </a:p>
          <a:p>
            <a:pPr lvl="1"/>
            <a:r>
              <a:rPr lang="en-US" sz="1800" dirty="0"/>
              <a:t>They know who wrote it.</a:t>
            </a:r>
          </a:p>
          <a:p>
            <a:pPr lvl="1"/>
            <a:r>
              <a:rPr lang="en-US" sz="1800" dirty="0"/>
              <a:t>They know why it was written (or at least have an idea).</a:t>
            </a:r>
          </a:p>
          <a:p>
            <a:pPr lvl="1"/>
            <a:r>
              <a:rPr lang="en-US" sz="1800" dirty="0"/>
              <a:t>They know to whom it was intended. </a:t>
            </a:r>
          </a:p>
          <a:p>
            <a:pPr lvl="1"/>
            <a:r>
              <a:rPr lang="en-US" sz="1800" dirty="0"/>
              <a:t>They know the intent of the document and what the outcome was supposed to be.</a:t>
            </a:r>
          </a:p>
          <a:p>
            <a:pPr lvl="1"/>
            <a:r>
              <a:rPr lang="en-US" sz="1800" dirty="0"/>
              <a:t>They have at least begun to see how this document has had an impact over time.</a:t>
            </a:r>
          </a:p>
          <a:p>
            <a:pPr lvl="1"/>
            <a:r>
              <a:rPr lang="en-US" sz="1800" dirty="0"/>
              <a:t>Lastly, they know when (expressly or generally) the document was espoused, written, etc.</a:t>
            </a:r>
          </a:p>
        </p:txBody>
      </p:sp>
      <p:pic>
        <p:nvPicPr>
          <p:cNvPr id="3" name="Picture 2" descr="A closeup photo of an open book">
            <a:extLst>
              <a:ext uri="{FF2B5EF4-FFF2-40B4-BE49-F238E27FC236}">
                <a16:creationId xmlns:a16="http://schemas.microsoft.com/office/drawing/2014/main" id="{D1061942-36B4-9AF0-70DF-7D096895E4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04" r="31636" b="-1"/>
          <a:stretch/>
        </p:blipFill>
        <p:spPr>
          <a:xfrm>
            <a:off x="6088526" y="2209799"/>
            <a:ext cx="2970433" cy="4725027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52400" y="34102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</a:rPr>
              <a:t>© New Jersey Italian Heritage Commission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1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Teasing out the key ideas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77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3600" y="-381000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en placed on top of a signature line">
            <a:extLst>
              <a:ext uri="{FF2B5EF4-FFF2-40B4-BE49-F238E27FC236}">
                <a16:creationId xmlns:a16="http://schemas.microsoft.com/office/drawing/2014/main" id="{F642DE13-9185-5EE0-5BAB-9A912A2A05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200" r="5306" b="-2"/>
          <a:stretch/>
        </p:blipFill>
        <p:spPr>
          <a:xfrm>
            <a:off x="20" y="-2"/>
            <a:ext cx="4057627" cy="6858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487" y="405685"/>
            <a:ext cx="4098726" cy="1559301"/>
          </a:xfrm>
        </p:spPr>
        <p:txBody>
          <a:bodyPr>
            <a:normAutofit/>
          </a:bodyPr>
          <a:lstStyle/>
          <a:p>
            <a:r>
              <a:rPr lang="en-US" sz="35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Two Key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487" y="2743200"/>
            <a:ext cx="3935505" cy="3496878"/>
          </a:xfrm>
        </p:spPr>
        <p:txBody>
          <a:bodyPr anchor="ctr"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/>
              <a:t>What is the main idea of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/>
              <a:t>What biases or points of view does the document demonstrate?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03768" y="6356350"/>
            <a:ext cx="3242874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chemeClr val="tx1"/>
                </a:solidFill>
              </a:rPr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240868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oks stacked on a table">
            <a:extLst>
              <a:ext uri="{FF2B5EF4-FFF2-40B4-BE49-F238E27FC236}">
                <a16:creationId xmlns:a16="http://schemas.microsoft.com/office/drawing/2014/main" id="{50F782F8-16FF-D9B7-7D51-437FB3A30F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247" r="29259" b="-2"/>
          <a:stretch/>
        </p:blipFill>
        <p:spPr>
          <a:xfrm>
            <a:off x="20" y="-2"/>
            <a:ext cx="4057627" cy="6858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487" y="405685"/>
            <a:ext cx="4098726" cy="1559301"/>
          </a:xfrm>
        </p:spPr>
        <p:txBody>
          <a:bodyPr>
            <a:normAutofit/>
          </a:bodyPr>
          <a:lstStyle/>
          <a:p>
            <a:r>
              <a:rPr lang="en-US" sz="35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Why this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487" y="1828800"/>
            <a:ext cx="4252713" cy="441127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Helps students focus on finding the essential understandings instead of often trivial details</a:t>
            </a:r>
          </a:p>
          <a:p>
            <a:r>
              <a:rPr lang="en-US" sz="2000" dirty="0"/>
              <a:t>The essential understanding will be what students are required to work with and manipulate</a:t>
            </a:r>
          </a:p>
          <a:p>
            <a:r>
              <a:rPr lang="en-US" sz="2000" dirty="0"/>
              <a:t>Begins the process of questioning the document and the actors of the past, not accepting their information as fact</a:t>
            </a:r>
          </a:p>
          <a:p>
            <a:endParaRPr lang="en-US" sz="17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03768" y="6356350"/>
            <a:ext cx="3242874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chemeClr val="tx1"/>
                </a:solidFill>
              </a:rPr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331131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F474F7-498C-E36E-7EE3-D256ED2E44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625"/>
          <a:stretch/>
        </p:blipFill>
        <p:spPr>
          <a:xfrm>
            <a:off x="20" y="-5"/>
            <a:ext cx="9143752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0" y="4433745"/>
            <a:ext cx="7805701" cy="7693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Contextualization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5203117"/>
            <a:ext cx="4648200" cy="931321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dirty="0">
                <a:solidFill>
                  <a:srgbClr val="FFFF99"/>
                </a:solidFill>
              </a:rPr>
              <a:t>Placing the documents in </a:t>
            </a:r>
          </a:p>
          <a:p>
            <a:pPr defTabSz="457200"/>
            <a:r>
              <a:rPr lang="en-US" dirty="0">
                <a:solidFill>
                  <a:srgbClr val="FFFF99"/>
                </a:solidFill>
              </a:rPr>
              <a:t>their surroundings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41932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05B874-0DC9-A134-174C-13FB0E837EF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10999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4373"/>
            <a:ext cx="7482840" cy="129302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Two Key Concepts Again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16DACA20-B4A8-D5EE-18D3-82D7D4F50C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7115266"/>
              </p:ext>
            </p:extLst>
          </p:nvPr>
        </p:nvGraphicFramePr>
        <p:xfrm>
          <a:off x="593725" y="2193925"/>
          <a:ext cx="7956550" cy="4070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57102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914400"/>
            <a:ext cx="4641143" cy="1622321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What does this document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96" y="2438400"/>
            <a:ext cx="5075903" cy="3785419"/>
          </a:xfrm>
        </p:spPr>
        <p:txBody>
          <a:bodyPr>
            <a:normAutofit/>
          </a:bodyPr>
          <a:lstStyle/>
          <a:p>
            <a:r>
              <a:rPr lang="en-US" sz="3600" dirty="0"/>
              <a:t>The physical and/or intellectual location of the document helps with understanding the context in which it was created.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6" y="6355080"/>
            <a:ext cx="2894846" cy="3048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>
                    <a:alpha val="60000"/>
                  </a:srgbClr>
                </a:solidFill>
              </a:rPr>
              <a:t>© New Jersey Italian Heritage Commission </a:t>
            </a:r>
          </a:p>
        </p:txBody>
      </p:sp>
      <p:pic>
        <p:nvPicPr>
          <p:cNvPr id="6" name="Picture 5" descr="Stack of files">
            <a:extLst>
              <a:ext uri="{FF2B5EF4-FFF2-40B4-BE49-F238E27FC236}">
                <a16:creationId xmlns:a16="http://schemas.microsoft.com/office/drawing/2014/main" id="{24B54BD6-19E7-CF3D-F7FD-3828B46C4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419" r="30349" b="-2"/>
          <a:stretch/>
        </p:blipFill>
        <p:spPr>
          <a:xfrm>
            <a:off x="5421881" y="1"/>
            <a:ext cx="3722434" cy="6858001"/>
          </a:xfrm>
          <a:custGeom>
            <a:avLst/>
            <a:gdLst/>
            <a:ahLst/>
            <a:cxnLst/>
            <a:rect l="l" t="t" r="r" b="b"/>
            <a:pathLst>
              <a:path w="4963245" h="6858001">
                <a:moveTo>
                  <a:pt x="1177" y="0"/>
                </a:moveTo>
                <a:lnTo>
                  <a:pt x="1344715" y="0"/>
                </a:lnTo>
                <a:lnTo>
                  <a:pt x="1344715" y="1"/>
                </a:lnTo>
                <a:lnTo>
                  <a:pt x="4963245" y="1"/>
                </a:lnTo>
                <a:lnTo>
                  <a:pt x="4963244" y="6858001"/>
                </a:lnTo>
                <a:lnTo>
                  <a:pt x="900697" y="6858001"/>
                </a:lnTo>
                <a:lnTo>
                  <a:pt x="900697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9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9" y="5934227"/>
                </a:lnTo>
                <a:lnTo>
                  <a:pt x="132454" y="5753862"/>
                </a:lnTo>
                <a:lnTo>
                  <a:pt x="150776" y="5561838"/>
                </a:lnTo>
                <a:lnTo>
                  <a:pt x="167753" y="5354726"/>
                </a:lnTo>
                <a:lnTo>
                  <a:pt x="184058" y="5138013"/>
                </a:lnTo>
                <a:lnTo>
                  <a:pt x="198849" y="4908956"/>
                </a:lnTo>
                <a:lnTo>
                  <a:pt x="212969" y="4670298"/>
                </a:lnTo>
                <a:lnTo>
                  <a:pt x="226248" y="4421352"/>
                </a:lnTo>
                <a:lnTo>
                  <a:pt x="230955" y="4293793"/>
                </a:lnTo>
                <a:lnTo>
                  <a:pt x="236165" y="4163492"/>
                </a:lnTo>
                <a:lnTo>
                  <a:pt x="241040" y="4031133"/>
                </a:lnTo>
                <a:lnTo>
                  <a:pt x="244234" y="3898087"/>
                </a:lnTo>
                <a:lnTo>
                  <a:pt x="247091" y="3762299"/>
                </a:lnTo>
                <a:lnTo>
                  <a:pt x="250117" y="3625139"/>
                </a:lnTo>
                <a:lnTo>
                  <a:pt x="252134" y="3485236"/>
                </a:lnTo>
                <a:lnTo>
                  <a:pt x="252134" y="3343961"/>
                </a:lnTo>
                <a:lnTo>
                  <a:pt x="253142" y="3201315"/>
                </a:lnTo>
                <a:lnTo>
                  <a:pt x="252134" y="3057297"/>
                </a:lnTo>
                <a:lnTo>
                  <a:pt x="250117" y="2911221"/>
                </a:lnTo>
                <a:lnTo>
                  <a:pt x="248268" y="2765146"/>
                </a:lnTo>
                <a:lnTo>
                  <a:pt x="244234" y="2617013"/>
                </a:lnTo>
                <a:lnTo>
                  <a:pt x="240032" y="2467509"/>
                </a:lnTo>
                <a:lnTo>
                  <a:pt x="235157" y="2318004"/>
                </a:lnTo>
                <a:lnTo>
                  <a:pt x="228266" y="2167128"/>
                </a:lnTo>
                <a:lnTo>
                  <a:pt x="220029" y="2014881"/>
                </a:lnTo>
                <a:lnTo>
                  <a:pt x="212129" y="1861947"/>
                </a:lnTo>
                <a:lnTo>
                  <a:pt x="202044" y="1709014"/>
                </a:lnTo>
                <a:lnTo>
                  <a:pt x="189941" y="1554023"/>
                </a:lnTo>
                <a:lnTo>
                  <a:pt x="177839" y="1401090"/>
                </a:lnTo>
                <a:lnTo>
                  <a:pt x="163887" y="1245413"/>
                </a:lnTo>
                <a:lnTo>
                  <a:pt x="148591" y="1089051"/>
                </a:lnTo>
                <a:lnTo>
                  <a:pt x="132455" y="934746"/>
                </a:lnTo>
                <a:lnTo>
                  <a:pt x="113629" y="778383"/>
                </a:lnTo>
                <a:lnTo>
                  <a:pt x="93458" y="622707"/>
                </a:lnTo>
                <a:lnTo>
                  <a:pt x="73455" y="466344"/>
                </a:lnTo>
                <a:lnTo>
                  <a:pt x="50091" y="310668"/>
                </a:lnTo>
                <a:lnTo>
                  <a:pt x="26222" y="15567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78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ands holding each other's wrists and interlinked to form a circle">
            <a:extLst>
              <a:ext uri="{FF2B5EF4-FFF2-40B4-BE49-F238E27FC236}">
                <a16:creationId xmlns:a16="http://schemas.microsoft.com/office/drawing/2014/main" id="{4DF5FB5C-7A73-645E-3AFF-EF63CB9CE5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17746"/>
          <a:stretch/>
        </p:blipFill>
        <p:spPr>
          <a:xfrm>
            <a:off x="20" y="-5"/>
            <a:ext cx="9143752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86223"/>
            <a:ext cx="7805701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b="1" dirty="0">
                <a:solidFill>
                  <a:srgbClr val="FFC000"/>
                </a:solidFill>
              </a:rPr>
              <a:t>Reliability &amp; Big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5410200"/>
            <a:ext cx="3429000" cy="48792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 defTabSz="457200"/>
            <a:r>
              <a:rPr lang="en-US" sz="1800" b="1" dirty="0">
                <a:solidFill>
                  <a:srgbClr val="FFC000"/>
                </a:solidFill>
              </a:rPr>
              <a:t>Can we trust the source? </a:t>
            </a:r>
          </a:p>
          <a:p>
            <a:pPr algn="ctr" defTabSz="457200"/>
            <a:r>
              <a:rPr lang="en-US" sz="1800" b="1" dirty="0">
                <a:solidFill>
                  <a:srgbClr val="FFC000"/>
                </a:solidFill>
              </a:rPr>
              <a:t>And where does it fit in?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237314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Looking at </a:t>
            </a:r>
            <a:r>
              <a:rPr lang="en-US" sz="4400" b="1" dirty="0">
                <a:solidFill>
                  <a:srgbClr val="FF9900"/>
                </a:solidFill>
              </a:rPr>
              <a:t>Three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How reliable is the content that is presented in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How reliable is the interpretation or inferences presented in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What is the big picture in which the document was created?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23632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49" y="764373"/>
            <a:ext cx="2983229" cy="1600200"/>
          </a:xfrm>
        </p:spPr>
        <p:txBody>
          <a:bodyPr anchor="b">
            <a:norm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A Five-Step Process</a:t>
            </a:r>
            <a:br>
              <a:rPr lang="en-US" sz="2800" b="1" dirty="0">
                <a:solidFill>
                  <a:srgbClr val="FF0000"/>
                </a:solidFill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2364573"/>
            <a:ext cx="3295650" cy="385411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ARTIST Process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Document Analysis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Contextualization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Reliability and Big Picture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Conclusion</a:t>
            </a:r>
          </a:p>
        </p:txBody>
      </p:sp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8D25211A-4CA0-4B53-82BB-1EE7C7F3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3534" y="0"/>
            <a:ext cx="543046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325755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  <p:pic>
        <p:nvPicPr>
          <p:cNvPr id="1026" name="Picture 2" descr="vector flat cartoon woman artist painter wearing beret drawing on easel ...">
            <a:extLst>
              <a:ext uri="{FF2B5EF4-FFF2-40B4-BE49-F238E27FC236}">
                <a16:creationId xmlns:a16="http://schemas.microsoft.com/office/drawing/2014/main" id="{FF22377E-A63C-3BCE-20D1-B76BA1F02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7" r="7166"/>
          <a:stretch/>
        </p:blipFill>
        <p:spPr bwMode="auto">
          <a:xfrm>
            <a:off x="3978110" y="10"/>
            <a:ext cx="516589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2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764373"/>
            <a:ext cx="5124450" cy="1293028"/>
          </a:xfrm>
        </p:spPr>
        <p:txBody>
          <a:bodyPr>
            <a:normAutofit/>
          </a:bodyPr>
          <a:lstStyle/>
          <a:p>
            <a:r>
              <a:rPr lang="en-US" b="1" dirty="0"/>
              <a:t>Why worry about this?</a:t>
            </a:r>
          </a:p>
        </p:txBody>
      </p:sp>
      <p:pic>
        <p:nvPicPr>
          <p:cNvPr id="7170" name="Picture 2" descr="Teacher Thinking Cartoon">
            <a:extLst>
              <a:ext uri="{FF2B5EF4-FFF2-40B4-BE49-F238E27FC236}">
                <a16:creationId xmlns:a16="http://schemas.microsoft.com/office/drawing/2014/main" id="{4653A7B7-2670-13C3-3563-05B9D519A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4" r="23271" b="-3"/>
          <a:stretch/>
        </p:blipFill>
        <p:spPr bwMode="auto">
          <a:xfrm>
            <a:off x="473028" y="746124"/>
            <a:ext cx="2733722" cy="547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194560"/>
            <a:ext cx="5124450" cy="4024125"/>
          </a:xfrm>
        </p:spPr>
        <p:txBody>
          <a:bodyPr>
            <a:normAutofit/>
          </a:bodyPr>
          <a:lstStyle/>
          <a:p>
            <a:r>
              <a:rPr lang="en-US" sz="2000" dirty="0"/>
              <a:t>All actors or history and historical sources have greater and lesser degrees of accuracy. Understanding this concept will help students become more critical of what they read and see.</a:t>
            </a:r>
          </a:p>
          <a:p>
            <a:r>
              <a:rPr lang="en-US" sz="2000" dirty="0"/>
              <a:t>Interpretation of events is truly in the eye of the beholder, and much like factual accuracy, there are varying degrees of acceptability. </a:t>
            </a:r>
          </a:p>
          <a:p>
            <a:r>
              <a:rPr lang="en-US" sz="2000" dirty="0"/>
              <a:t> Understanding the larger context completes the contextualization of this document.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91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4191000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b="1" dirty="0">
                <a:solidFill>
                  <a:srgbClr val="FF0000"/>
                </a:solidFill>
              </a:rPr>
              <a:t>Conclusion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3962" y="691161"/>
            <a:ext cx="2246937" cy="4879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Now what</a:t>
            </a: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E7BABB67-2CB4-62BE-00B4-2BE1ADC41B6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8B8E329A-C049-3751-8BC8-D29B3984C3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 descr="Free Next Steps Cliparts, Download Free Next Steps Cliparts png images ...">
            <a:extLst>
              <a:ext uri="{FF2B5EF4-FFF2-40B4-BE49-F238E27FC236}">
                <a16:creationId xmlns:a16="http://schemas.microsoft.com/office/drawing/2014/main" id="{D7992F6E-A079-6BB1-3C92-CD695943D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9990"/>
            <a:ext cx="6353175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617" y="1447800"/>
            <a:ext cx="4648200" cy="2133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0" i="0" dirty="0"/>
              <a:t>At this point, there is one significant question for students to answer: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0" i="0" dirty="0"/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b="0" i="0" dirty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0" i="0" dirty="0"/>
              <a:t>So what?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9FBA42-D83A-21CE-4BC8-7B73C6B1B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17" y="961072"/>
            <a:ext cx="3828439" cy="55778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329797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D580F5-E7BF-4C1D-BEFD-4A4601EB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F06750-78FE-4472-8DA5-14CF3336F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7244538-290E-40DA-A93A-14BB3E6CF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9143999" cy="4543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16" y="673240"/>
            <a:ext cx="4463935" cy="3446373"/>
          </a:xfrm>
          <a:noFill/>
          <a:ln w="19050">
            <a:noFill/>
            <a:prstDash val="dash"/>
          </a:ln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dirty="0">
                <a:solidFill>
                  <a:srgbClr val="00B0F0"/>
                </a:solidFill>
              </a:rPr>
              <a:t>ARTIST</a:t>
            </a:r>
            <a:br>
              <a:rPr lang="en-US" sz="4200" dirty="0"/>
            </a:br>
            <a:br>
              <a:rPr lang="en-US" sz="4200" dirty="0"/>
            </a:br>
            <a:endParaRPr lang="en-US" sz="4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24198" y="4119613"/>
            <a:ext cx="4451652" cy="2058765"/>
          </a:xfrm>
          <a:noFill/>
          <a:ln w="19050">
            <a:noFill/>
            <a:prstDash val="dash"/>
          </a:ln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The Beginning Stage of Analysis</a:t>
            </a: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1DF3B3-9DBC-445D-AE4E-A62E5A9B8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724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erson painting on a canvas&#10;&#10;AI-generated content may be incorrect.">
            <a:extLst>
              <a:ext uri="{FF2B5EF4-FFF2-40B4-BE49-F238E27FC236}">
                <a16:creationId xmlns:a16="http://schemas.microsoft.com/office/drawing/2014/main" id="{B2DC5BE7-595E-C468-9614-94E5C186D7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771" r="29329"/>
          <a:stretch/>
        </p:blipFill>
        <p:spPr>
          <a:xfrm>
            <a:off x="-3" y="10"/>
            <a:ext cx="3490718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51F80E8-0CAC-410E-B59A-29FDDC357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0086" y="-1"/>
            <a:ext cx="3183914" cy="53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24198" y="6351325"/>
            <a:ext cx="3472002" cy="3657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b="0" i="0" dirty="0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317701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2" y="45538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What does A.R.T.I.S.T. stand for?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65968"/>
            <a:ext cx="4038600" cy="498872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A</a:t>
            </a:r>
            <a:r>
              <a:rPr lang="en-US" dirty="0"/>
              <a:t>uthor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R</a:t>
            </a:r>
            <a:r>
              <a:rPr lang="en-US" dirty="0"/>
              <a:t>eason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T</a:t>
            </a:r>
            <a:r>
              <a:rPr lang="en-US" dirty="0"/>
              <a:t>o whom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I</a:t>
            </a:r>
            <a:r>
              <a:rPr lang="en-US" dirty="0"/>
              <a:t>mmediate effect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S</a:t>
            </a:r>
            <a:r>
              <a:rPr lang="en-US" dirty="0"/>
              <a:t>ubsequent effects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T</a:t>
            </a:r>
            <a:r>
              <a:rPr lang="en-US" dirty="0"/>
              <a:t>ime period</a:t>
            </a:r>
          </a:p>
          <a:p>
            <a:endParaRPr lang="en-US" dirty="0"/>
          </a:p>
        </p:txBody>
      </p:sp>
      <p:pic>
        <p:nvPicPr>
          <p:cNvPr id="5124" name="Picture 2" descr="http://www.polyvore.com/cgi/img-thing?.out=jpg&amp;size=l&amp;tid=112917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4462" y="2857500"/>
            <a:ext cx="27432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TextBox 5"/>
          <p:cNvSpPr txBox="1"/>
          <p:nvPr/>
        </p:nvSpPr>
        <p:spPr>
          <a:xfrm rot="-840000">
            <a:off x="3197235" y="2029497"/>
            <a:ext cx="5861081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Painting history with BROAD STROKES!</a:t>
            </a:r>
          </a:p>
        </p:txBody>
      </p:sp>
    </p:spTree>
    <p:extLst>
      <p:ext uri="{BB962C8B-B14F-4D97-AF65-F5344CB8AC3E}">
        <p14:creationId xmlns:p14="http://schemas.microsoft.com/office/powerpoint/2010/main" val="406810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allAtOnce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94437" y="501651"/>
            <a:ext cx="3311136" cy="17162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900" b="1" dirty="0">
                <a:solidFill>
                  <a:schemeClr val="accent5"/>
                </a:solidFill>
              </a:rPr>
              <a:t>Author</a:t>
            </a:r>
          </a:p>
        </p:txBody>
      </p:sp>
      <p:sp>
        <p:nvSpPr>
          <p:cNvPr id="7172" name="Content Placeholder 7"/>
          <p:cNvSpPr>
            <a:spLocks noGrp="1"/>
          </p:cNvSpPr>
          <p:nvPr>
            <p:ph sz="half" idx="2"/>
          </p:nvPr>
        </p:nvSpPr>
        <p:spPr>
          <a:xfrm>
            <a:off x="4794437" y="2645922"/>
            <a:ext cx="3326041" cy="37104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Who is the author of the document?</a:t>
            </a:r>
          </a:p>
          <a:p>
            <a:pPr indent="-228600" defTabSz="914400"/>
            <a:r>
              <a:rPr lang="en-US" sz="1700" u="sng" dirty="0">
                <a:solidFill>
                  <a:schemeClr val="tx1">
                    <a:alpha val="80000"/>
                  </a:schemeClr>
                </a:solidFill>
              </a:rPr>
              <a:t>Key Issues: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Why might the author be important?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Can the author give us insight into their biases and points of view?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Is the author in a position to have an understanding of the events described?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 rot="16200000">
            <a:off x="7359086" y="1591485"/>
            <a:ext cx="2661070" cy="365125"/>
          </a:xfrm>
        </p:spPr>
        <p:txBody>
          <a:bodyPr vert="horz" lIns="91440" tIns="45720" rIns="91440" bIns="45720" rtlCol="0" anchor="ctr">
            <a:normAutofit fontScale="92500"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 kern="1200">
                <a:solidFill>
                  <a:schemeClr val="tx1">
                    <a:alpha val="60000"/>
                  </a:schemeClr>
                </a:solidFill>
                <a:latin typeface="Calibri" panose="020F0502020204030204"/>
                <a:ea typeface="+mn-ea"/>
                <a:cs typeface="+mn-cs"/>
              </a:rPr>
              <a:t>© New Jersey Italian Heritage Commission </a:t>
            </a:r>
          </a:p>
        </p:txBody>
      </p:sp>
      <p:pic>
        <p:nvPicPr>
          <p:cNvPr id="2050" name="Picture 2" descr="RFK, Jr. Seizes Moment as Record Number of Americans Seek a Third ...">
            <a:extLst>
              <a:ext uri="{FF2B5EF4-FFF2-40B4-BE49-F238E27FC236}">
                <a16:creationId xmlns:a16="http://schemas.microsoft.com/office/drawing/2014/main" id="{F4144E54-1416-9DCE-3ACD-8EB1EB876E3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45922"/>
            <a:ext cx="3911600" cy="204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91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8199">
            <a:extLst>
              <a:ext uri="{FF2B5EF4-FFF2-40B4-BE49-F238E27FC236}">
                <a16:creationId xmlns:a16="http://schemas.microsoft.com/office/drawing/2014/main" id="{9DA15B1D-0133-4CB3-B7CC-61FA72874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02" name="Picture 8201">
            <a:extLst>
              <a:ext uri="{FF2B5EF4-FFF2-40B4-BE49-F238E27FC236}">
                <a16:creationId xmlns:a16="http://schemas.microsoft.com/office/drawing/2014/main" id="{3EF2F61C-287D-47BC-878F-C876F74FF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4350" y="764373"/>
            <a:ext cx="3565099" cy="1293028"/>
          </a:xfrm>
        </p:spPr>
        <p:txBody>
          <a:bodyPr>
            <a:normAutofit/>
          </a:bodyPr>
          <a:lstStyle/>
          <a:p>
            <a:pPr algn="ctr"/>
            <a:br>
              <a:rPr lang="en-US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Reason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4350" y="2194560"/>
            <a:ext cx="3565100" cy="4024125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reason or purpose of the communication?</a:t>
            </a:r>
          </a:p>
          <a:p>
            <a:r>
              <a:rPr lang="en-US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Does the reason help us see the big picture?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Does the reason help us place the document in context?</a:t>
            </a:r>
          </a:p>
        </p:txBody>
      </p:sp>
      <p:sp>
        <p:nvSpPr>
          <p:cNvPr id="8204" name="Rounded Rectangle 14">
            <a:extLst>
              <a:ext uri="{FF2B5EF4-FFF2-40B4-BE49-F238E27FC236}">
                <a16:creationId xmlns:a16="http://schemas.microsoft.com/office/drawing/2014/main" id="{B5BA9375-863F-4B24-9083-14FE819F8E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1999" y="1066164"/>
            <a:ext cx="3979468" cy="5148371"/>
          </a:xfrm>
          <a:prstGeom prst="roundRect">
            <a:avLst>
              <a:gd name="adj" fmla="val 240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Thinking Student Reasons Why Asking Questions Helps - Student Clipart ...">
            <a:extLst>
              <a:ext uri="{FF2B5EF4-FFF2-40B4-BE49-F238E27FC236}">
                <a16:creationId xmlns:a16="http://schemas.microsoft.com/office/drawing/2014/main" id="{4CB847FF-BC57-85B5-705E-904FBACA6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5" r="13970" b="2"/>
          <a:stretch/>
        </p:blipFill>
        <p:spPr bwMode="auto">
          <a:xfrm>
            <a:off x="4805253" y="1336566"/>
            <a:ext cx="3512961" cy="46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346579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2" name="Rectangle 9231">
            <a:extLst>
              <a:ext uri="{FF2B5EF4-FFF2-40B4-BE49-F238E27FC236}">
                <a16:creationId xmlns:a16="http://schemas.microsoft.com/office/drawing/2014/main" id="{1EA5387D-64D8-4D6C-B109-FF4E81DF6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tall buildings&#10;&#10;AI-generated content may be incorrect.">
            <a:extLst>
              <a:ext uri="{FF2B5EF4-FFF2-40B4-BE49-F238E27FC236}">
                <a16:creationId xmlns:a16="http://schemas.microsoft.com/office/drawing/2014/main" id="{3ED8B7D4-740D-0144-393B-25229B4952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</a:blip>
          <a:srcRect l="333" r="-2" b="-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457950" cy="129302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To Whom</a:t>
            </a:r>
          </a:p>
        </p:txBody>
      </p:sp>
      <p:sp>
        <p:nvSpPr>
          <p:cNvPr id="9221" name="Content Placeholder 5"/>
          <p:cNvSpPr>
            <a:spLocks noGrp="1"/>
          </p:cNvSpPr>
          <p:nvPr>
            <p:ph idx="1"/>
          </p:nvPr>
        </p:nvSpPr>
        <p:spPr>
          <a:xfrm>
            <a:off x="514350" y="2194560"/>
            <a:ext cx="8115300" cy="4024125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B0F0"/>
                </a:solidFill>
              </a:rPr>
              <a:t>Who is the intended audience?</a:t>
            </a:r>
          </a:p>
          <a:p>
            <a:r>
              <a:rPr lang="en-US" sz="3200" b="1" dirty="0">
                <a:solidFill>
                  <a:srgbClr val="00B0F0"/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Does the intended audience provide clues to the document?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How does the audience potentially impact the document?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80097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Rectangle 10247">
            <a:extLst>
              <a:ext uri="{FF2B5EF4-FFF2-40B4-BE49-F238E27FC236}">
                <a16:creationId xmlns:a16="http://schemas.microsoft.com/office/drawing/2014/main" id="{B8E41B83-C09C-4859-AB94-511A2C0BB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50" name="Picture 10249">
            <a:extLst>
              <a:ext uri="{FF2B5EF4-FFF2-40B4-BE49-F238E27FC236}">
                <a16:creationId xmlns:a16="http://schemas.microsoft.com/office/drawing/2014/main" id="{39E05C4E-6F76-43EC-9537-2BA7871BB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514349" y="764373"/>
            <a:ext cx="2983229" cy="1600200"/>
          </a:xfrm>
        </p:spPr>
        <p:txBody>
          <a:bodyPr anchor="b">
            <a:normAutofit/>
          </a:bodyPr>
          <a:lstStyle/>
          <a:p>
            <a:pPr algn="l"/>
            <a: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Immediate Consequence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514350" y="2364573"/>
            <a:ext cx="2983229" cy="3854112"/>
          </a:xfrm>
        </p:spPr>
        <p:txBody>
          <a:bodyPr>
            <a:normAutofit/>
          </a:bodyPr>
          <a:lstStyle/>
          <a:p>
            <a:r>
              <a:rPr lang="en-US" sz="1400"/>
              <a:t>What were the immediate consequences of the production of the document?</a:t>
            </a:r>
          </a:p>
          <a:p>
            <a:r>
              <a:rPr lang="en-US" sz="1400" u="sng"/>
              <a:t>Key Issues:</a:t>
            </a:r>
          </a:p>
          <a:p>
            <a:pPr marL="813816" lvl="1" indent="-457200">
              <a:buFont typeface="+mj-lt"/>
              <a:buAutoNum type="arabicPeriod"/>
            </a:pPr>
            <a:r>
              <a:rPr lang="en-US" sz="1400"/>
              <a:t>What happened as a result of this document?</a:t>
            </a:r>
          </a:p>
          <a:p>
            <a:pPr marL="813816" lvl="1" indent="-457200">
              <a:buFont typeface="+mj-lt"/>
              <a:buAutoNum type="arabicPeriod"/>
            </a:pPr>
            <a:r>
              <a:rPr lang="en-US" sz="1400"/>
              <a:t>Was/were the consequences intended or not?</a:t>
            </a:r>
          </a:p>
          <a:p>
            <a:pPr marL="356616" lvl="1" indent="0">
              <a:buNone/>
            </a:pPr>
            <a:endParaRPr lang="en-US" sz="1400"/>
          </a:p>
        </p:txBody>
      </p:sp>
      <p:pic>
        <p:nvPicPr>
          <p:cNvPr id="4098" name="Picture 2" descr="Mulberry-street-NYC-Little-Italy-New-York-1890s - Urbasm">
            <a:extLst>
              <a:ext uri="{FF2B5EF4-FFF2-40B4-BE49-F238E27FC236}">
                <a16:creationId xmlns:a16="http://schemas.microsoft.com/office/drawing/2014/main" id="{B4AA9311-58C0-3DB4-9511-846CDA829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4" r="10010"/>
          <a:stretch/>
        </p:blipFill>
        <p:spPr bwMode="auto">
          <a:xfrm>
            <a:off x="3729524" y="746126"/>
            <a:ext cx="4900126" cy="547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314836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Rectangle 11276">
            <a:extLst>
              <a:ext uri="{FF2B5EF4-FFF2-40B4-BE49-F238E27FC236}">
                <a16:creationId xmlns:a16="http://schemas.microsoft.com/office/drawing/2014/main" id="{8B836880-BF75-4385-9994-9270F8ACF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78" name="Picture 11277">
            <a:extLst>
              <a:ext uri="{FF2B5EF4-FFF2-40B4-BE49-F238E27FC236}">
                <a16:creationId xmlns:a16="http://schemas.microsoft.com/office/drawing/2014/main" id="{26BCFBE2-C65F-42E3-A14A-5D04B9842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514350" y="764373"/>
            <a:ext cx="2480058" cy="1293028"/>
          </a:xfrm>
        </p:spPr>
        <p:txBody>
          <a:bodyPr>
            <a:normAutofit/>
          </a:bodyPr>
          <a:lstStyle/>
          <a:p>
            <a:b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Subsequent Impact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514350" y="2194560"/>
            <a:ext cx="2480057" cy="4024125"/>
          </a:xfrm>
        </p:spPr>
        <p:txBody>
          <a:bodyPr>
            <a:normAutofit/>
          </a:bodyPr>
          <a:lstStyle/>
          <a:p>
            <a:r>
              <a:rPr lang="en-US" sz="1400"/>
              <a:t>What was the subsequent impact of the source under consideration? Did it have significant reverberations or only slight ones?</a:t>
            </a:r>
          </a:p>
          <a:p>
            <a:r>
              <a:rPr lang="en-US" sz="1400" u="sng"/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400"/>
              <a:t>How or did this document have an impact across time?</a:t>
            </a:r>
          </a:p>
        </p:txBody>
      </p:sp>
      <p:sp>
        <p:nvSpPr>
          <p:cNvPr id="11276" name="Rounded Rectangle 14">
            <a:extLst>
              <a:ext uri="{FF2B5EF4-FFF2-40B4-BE49-F238E27FC236}">
                <a16:creationId xmlns:a16="http://schemas.microsoft.com/office/drawing/2014/main" id="{38D32B90-922C-4411-A898-3F03AA80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7006" y="1066164"/>
            <a:ext cx="5074461" cy="5148371"/>
          </a:xfrm>
          <a:prstGeom prst="roundRect">
            <a:avLst>
              <a:gd name="adj" fmla="val 240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E0093664-B9ED-4D2A-DBDA-077EE4844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r="12687" b="-1"/>
          <a:stretch/>
        </p:blipFill>
        <p:spPr bwMode="auto">
          <a:xfrm>
            <a:off x="3716504" y="1336566"/>
            <a:ext cx="4595465" cy="46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Heritage Commission </a:t>
            </a:r>
          </a:p>
        </p:txBody>
      </p:sp>
    </p:spTree>
    <p:extLst>
      <p:ext uri="{BB962C8B-B14F-4D97-AF65-F5344CB8AC3E}">
        <p14:creationId xmlns:p14="http://schemas.microsoft.com/office/powerpoint/2010/main" val="25475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6410</TotalTime>
  <Words>830</Words>
  <Application>Microsoft Office PowerPoint</Application>
  <PresentationFormat>On-screen Show (4:3)</PresentationFormat>
  <Paragraphs>119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ADLaM Display</vt:lpstr>
      <vt:lpstr>Arial</vt:lpstr>
      <vt:lpstr>Calibri</vt:lpstr>
      <vt:lpstr>Century Gothic</vt:lpstr>
      <vt:lpstr>Vapor Trail</vt:lpstr>
      <vt:lpstr>Single Document Analysis  </vt:lpstr>
      <vt:lpstr>A Five-Step Process </vt:lpstr>
      <vt:lpstr>ARTIST  </vt:lpstr>
      <vt:lpstr>What does A.R.T.I.S.T. stand for?</vt:lpstr>
      <vt:lpstr>Author</vt:lpstr>
      <vt:lpstr> Reason</vt:lpstr>
      <vt:lpstr>To Whom</vt:lpstr>
      <vt:lpstr>Immediate Consequence</vt:lpstr>
      <vt:lpstr> Subsequent Impact</vt:lpstr>
      <vt:lpstr>Time Period</vt:lpstr>
      <vt:lpstr>What Have We Done so far?</vt:lpstr>
      <vt:lpstr>Document Analysis</vt:lpstr>
      <vt:lpstr>Two Key Concepts</vt:lpstr>
      <vt:lpstr>Why this document?</vt:lpstr>
      <vt:lpstr>Contextualization</vt:lpstr>
      <vt:lpstr>Two Key Concepts Again</vt:lpstr>
      <vt:lpstr>What does this document do?</vt:lpstr>
      <vt:lpstr>Reliability &amp; Big Picture</vt:lpstr>
      <vt:lpstr>Looking at Three Things</vt:lpstr>
      <vt:lpstr>Why worry about this?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Dueling Documents</dc:title>
  <dc:creator>Robby</dc:creator>
  <cp:lastModifiedBy>Dr. Kevin T Brady</cp:lastModifiedBy>
  <cp:revision>30</cp:revision>
  <dcterms:created xsi:type="dcterms:W3CDTF">2012-01-05T16:17:26Z</dcterms:created>
  <dcterms:modified xsi:type="dcterms:W3CDTF">2025-07-22T13:12:44Z</dcterms:modified>
</cp:coreProperties>
</file>