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30"/>
  </p:notesMasterIdLst>
  <p:sldIdLst>
    <p:sldId id="1868" r:id="rId2"/>
    <p:sldId id="257" r:id="rId3"/>
    <p:sldId id="258" r:id="rId4"/>
    <p:sldId id="259" r:id="rId5"/>
    <p:sldId id="260" r:id="rId6"/>
    <p:sldId id="269" r:id="rId7"/>
    <p:sldId id="1869" r:id="rId8"/>
    <p:sldId id="1871" r:id="rId9"/>
    <p:sldId id="1870" r:id="rId10"/>
    <p:sldId id="261" r:id="rId11"/>
    <p:sldId id="262" r:id="rId12"/>
    <p:sldId id="263" r:id="rId13"/>
    <p:sldId id="264" r:id="rId14"/>
    <p:sldId id="265" r:id="rId15"/>
    <p:sldId id="266" r:id="rId16"/>
    <p:sldId id="267" r:id="rId17"/>
    <p:sldId id="268" r:id="rId18"/>
    <p:sldId id="270" r:id="rId19"/>
    <p:sldId id="271" r:id="rId20"/>
    <p:sldId id="272" r:id="rId21"/>
    <p:sldId id="1863" r:id="rId22"/>
    <p:sldId id="274" r:id="rId23"/>
    <p:sldId id="275" r:id="rId24"/>
    <p:sldId id="276" r:id="rId25"/>
    <p:sldId id="277" r:id="rId26"/>
    <p:sldId id="279" r:id="rId27"/>
    <p:sldId id="1864" r:id="rId28"/>
    <p:sldId id="1867"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1" autoAdjust="0"/>
    <p:restoredTop sz="85003" autoAdjust="0"/>
  </p:normalViewPr>
  <p:slideViewPr>
    <p:cSldViewPr snapToGrid="0" snapToObjects="1">
      <p:cViewPr varScale="1">
        <p:scale>
          <a:sx n="55" d="100"/>
          <a:sy n="55" d="100"/>
        </p:scale>
        <p:origin x="1532" y="2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diagrams/_rels/data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4" Type="http://schemas.openxmlformats.org/officeDocument/2006/relationships/image" Target="../media/image30.svg"/></Relationships>
</file>

<file path=ppt/diagrams/_rels/drawing3.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E5F9BF-86E9-44B4-9290-907FC2F772CA}"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95582ED2-58C3-49BA-BE6F-71EB6853B84B}" type="pres">
      <dgm:prSet presAssocID="{E8E5F9BF-86E9-44B4-9290-907FC2F772CA}" presName="root" presStyleCnt="0">
        <dgm:presLayoutVars>
          <dgm:dir/>
          <dgm:resizeHandles val="exact"/>
        </dgm:presLayoutVars>
      </dgm:prSet>
      <dgm:spPr/>
    </dgm:pt>
  </dgm:ptLst>
  <dgm:cxnLst>
    <dgm:cxn modelId="{A223FC7A-FAEC-45C5-AB4E-41CE44C42841}" type="presOf" srcId="{E8E5F9BF-86E9-44B4-9290-907FC2F772CA}" destId="{95582ED2-58C3-49BA-BE6F-71EB6853B84B}" srcOrd="0" destOrd="0" presId="urn:microsoft.com/office/officeart/2018/2/layout/IconLabel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893949-48A4-490A-8D32-B4041AC5B3AD}" type="doc">
      <dgm:prSet loTypeId="urn:microsoft.com/office/officeart/2005/8/layout/arrow5" loCatId="relationship" qsTypeId="urn:microsoft.com/office/officeart/2005/8/quickstyle/simple1" qsCatId="simple" csTypeId="urn:microsoft.com/office/officeart/2005/8/colors/accent1_2" csCatId="accent1"/>
      <dgm:spPr/>
      <dgm:t>
        <a:bodyPr/>
        <a:lstStyle/>
        <a:p>
          <a:endParaRPr lang="en-US"/>
        </a:p>
      </dgm:t>
    </dgm:pt>
    <dgm:pt modelId="{DC32B488-3AA6-49A5-9914-108CC5CF6282}">
      <dgm:prSet/>
      <dgm:spPr/>
      <dgm:t>
        <a:bodyPr/>
        <a:lstStyle/>
        <a:p>
          <a:r>
            <a:rPr lang="en-US"/>
            <a:t>Founded the Missionary Sisters of the Sacred Heart of Jesus in 1880</a:t>
          </a:r>
        </a:p>
      </dgm:t>
    </dgm:pt>
    <dgm:pt modelId="{2CC4479D-9CF2-434B-85A4-5ACE5F495D2A}" type="parTrans" cxnId="{73051B0D-CBC7-4EF2-AA8D-41E1137065CD}">
      <dgm:prSet/>
      <dgm:spPr/>
      <dgm:t>
        <a:bodyPr/>
        <a:lstStyle/>
        <a:p>
          <a:endParaRPr lang="en-US"/>
        </a:p>
      </dgm:t>
    </dgm:pt>
    <dgm:pt modelId="{0A173F14-C0A8-497C-98D7-EA487A0A4355}" type="sibTrans" cxnId="{73051B0D-CBC7-4EF2-AA8D-41E1137065CD}">
      <dgm:prSet/>
      <dgm:spPr/>
      <dgm:t>
        <a:bodyPr/>
        <a:lstStyle/>
        <a:p>
          <a:endParaRPr lang="en-US"/>
        </a:p>
      </dgm:t>
    </dgm:pt>
    <dgm:pt modelId="{2B334618-4D46-49C7-8EF7-85DE1536337F}">
      <dgm:prSet/>
      <dgm:spPr/>
      <dgm:t>
        <a:bodyPr/>
        <a:lstStyle/>
        <a:p>
          <a:r>
            <a:rPr lang="en-US"/>
            <a:t>Addressed the needs of the impoverished and marginalized</a:t>
          </a:r>
        </a:p>
      </dgm:t>
    </dgm:pt>
    <dgm:pt modelId="{55B3AF64-F171-441C-8E3D-2F407DFE3DB4}" type="parTrans" cxnId="{CB761122-9C45-4775-BD44-418B73EFFACB}">
      <dgm:prSet/>
      <dgm:spPr/>
      <dgm:t>
        <a:bodyPr/>
        <a:lstStyle/>
        <a:p>
          <a:endParaRPr lang="en-US"/>
        </a:p>
      </dgm:t>
    </dgm:pt>
    <dgm:pt modelId="{1B26A4FB-FF56-44EE-8AD6-481F211E27F2}" type="sibTrans" cxnId="{CB761122-9C45-4775-BD44-418B73EFFACB}">
      <dgm:prSet/>
      <dgm:spPr/>
      <dgm:t>
        <a:bodyPr/>
        <a:lstStyle/>
        <a:p>
          <a:endParaRPr lang="en-US"/>
        </a:p>
      </dgm:t>
    </dgm:pt>
    <dgm:pt modelId="{244DA6A9-6820-4FF6-AF63-C646776EDD5C}" type="pres">
      <dgm:prSet presAssocID="{21893949-48A4-490A-8D32-B4041AC5B3AD}" presName="diagram" presStyleCnt="0">
        <dgm:presLayoutVars>
          <dgm:dir/>
          <dgm:resizeHandles val="exact"/>
        </dgm:presLayoutVars>
      </dgm:prSet>
      <dgm:spPr/>
    </dgm:pt>
    <dgm:pt modelId="{4AD5ED62-A7CA-4DBD-AFC4-5393F27DDA14}" type="pres">
      <dgm:prSet presAssocID="{DC32B488-3AA6-49A5-9914-108CC5CF6282}" presName="arrow" presStyleLbl="node1" presStyleIdx="0" presStyleCnt="2">
        <dgm:presLayoutVars>
          <dgm:bulletEnabled val="1"/>
        </dgm:presLayoutVars>
      </dgm:prSet>
      <dgm:spPr/>
    </dgm:pt>
    <dgm:pt modelId="{69837177-3D56-496C-8283-6D7F1BD85BCE}" type="pres">
      <dgm:prSet presAssocID="{2B334618-4D46-49C7-8EF7-85DE1536337F}" presName="arrow" presStyleLbl="node1" presStyleIdx="1" presStyleCnt="2">
        <dgm:presLayoutVars>
          <dgm:bulletEnabled val="1"/>
        </dgm:presLayoutVars>
      </dgm:prSet>
      <dgm:spPr/>
    </dgm:pt>
  </dgm:ptLst>
  <dgm:cxnLst>
    <dgm:cxn modelId="{73051B0D-CBC7-4EF2-AA8D-41E1137065CD}" srcId="{21893949-48A4-490A-8D32-B4041AC5B3AD}" destId="{DC32B488-3AA6-49A5-9914-108CC5CF6282}" srcOrd="0" destOrd="0" parTransId="{2CC4479D-9CF2-434B-85A4-5ACE5F495D2A}" sibTransId="{0A173F14-C0A8-497C-98D7-EA487A0A4355}"/>
    <dgm:cxn modelId="{DF2B6F14-D0D4-4759-93CE-C03ED5C04CDB}" type="presOf" srcId="{21893949-48A4-490A-8D32-B4041AC5B3AD}" destId="{244DA6A9-6820-4FF6-AF63-C646776EDD5C}" srcOrd="0" destOrd="0" presId="urn:microsoft.com/office/officeart/2005/8/layout/arrow5"/>
    <dgm:cxn modelId="{CB761122-9C45-4775-BD44-418B73EFFACB}" srcId="{21893949-48A4-490A-8D32-B4041AC5B3AD}" destId="{2B334618-4D46-49C7-8EF7-85DE1536337F}" srcOrd="1" destOrd="0" parTransId="{55B3AF64-F171-441C-8E3D-2F407DFE3DB4}" sibTransId="{1B26A4FB-FF56-44EE-8AD6-481F211E27F2}"/>
    <dgm:cxn modelId="{F39E3053-8874-4095-B7D1-A0E1579C220D}" type="presOf" srcId="{2B334618-4D46-49C7-8EF7-85DE1536337F}" destId="{69837177-3D56-496C-8283-6D7F1BD85BCE}" srcOrd="0" destOrd="0" presId="urn:microsoft.com/office/officeart/2005/8/layout/arrow5"/>
    <dgm:cxn modelId="{09249FFF-F5B0-4E34-8A66-1DC427E94AAB}" type="presOf" srcId="{DC32B488-3AA6-49A5-9914-108CC5CF6282}" destId="{4AD5ED62-A7CA-4DBD-AFC4-5393F27DDA14}" srcOrd="0" destOrd="0" presId="urn:microsoft.com/office/officeart/2005/8/layout/arrow5"/>
    <dgm:cxn modelId="{6B8ECE58-FA32-408F-8E8D-162AEF226B77}" type="presParOf" srcId="{244DA6A9-6820-4FF6-AF63-C646776EDD5C}" destId="{4AD5ED62-A7CA-4DBD-AFC4-5393F27DDA14}" srcOrd="0" destOrd="0" presId="urn:microsoft.com/office/officeart/2005/8/layout/arrow5"/>
    <dgm:cxn modelId="{8ABBA9ED-2831-44AE-A9EF-4C90EADD053D}" type="presParOf" srcId="{244DA6A9-6820-4FF6-AF63-C646776EDD5C}" destId="{69837177-3D56-496C-8283-6D7F1BD85BCE}"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16A283-79F0-4F5C-9596-48FBC1487C17}" type="doc">
      <dgm:prSet loTypeId="urn:microsoft.com/office/officeart/2009/3/layout/HorizontalOrganizationChart" loCatId="hierarchy" qsTypeId="urn:microsoft.com/office/officeart/2005/8/quickstyle/simple4" qsCatId="simple" csTypeId="urn:microsoft.com/office/officeart/2005/8/colors/accent1_2" csCatId="accent1"/>
      <dgm:spPr/>
      <dgm:t>
        <a:bodyPr/>
        <a:lstStyle/>
        <a:p>
          <a:endParaRPr lang="en-US"/>
        </a:p>
      </dgm:t>
    </dgm:pt>
    <dgm:pt modelId="{53007F38-9312-4D30-AE57-728072D46E93}">
      <dgm:prSet/>
      <dgm:spPr/>
      <dgm:t>
        <a:bodyPr/>
        <a:lstStyle/>
        <a:p>
          <a:r>
            <a:rPr lang="en-US"/>
            <a:t>Mother Cabrini's direct service vs. Addams's systemic change</a:t>
          </a:r>
        </a:p>
      </dgm:t>
    </dgm:pt>
    <dgm:pt modelId="{AFBFA720-3681-4CAD-B01C-A3F87EB16612}" type="parTrans" cxnId="{CD602F39-954E-452B-AB3A-2DE01585C4D0}">
      <dgm:prSet/>
      <dgm:spPr/>
      <dgm:t>
        <a:bodyPr/>
        <a:lstStyle/>
        <a:p>
          <a:endParaRPr lang="en-US"/>
        </a:p>
      </dgm:t>
    </dgm:pt>
    <dgm:pt modelId="{D2F0E80C-C492-45A9-8CB0-C8B08AE33F65}" type="sibTrans" cxnId="{CD602F39-954E-452B-AB3A-2DE01585C4D0}">
      <dgm:prSet/>
      <dgm:spPr/>
      <dgm:t>
        <a:bodyPr/>
        <a:lstStyle/>
        <a:p>
          <a:endParaRPr lang="en-US"/>
        </a:p>
      </dgm:t>
    </dgm:pt>
    <dgm:pt modelId="{F5C403B4-94DC-4449-AA1E-3751DBD6EA09}">
      <dgm:prSet/>
      <dgm:spPr/>
      <dgm:t>
        <a:bodyPr/>
        <a:lstStyle/>
        <a:p>
          <a:r>
            <a:rPr lang="en-US"/>
            <a:t>Different approaches to improving the lives of marginalized populations</a:t>
          </a:r>
        </a:p>
      </dgm:t>
    </dgm:pt>
    <dgm:pt modelId="{0531F08F-B7FE-4EFA-95E6-E65308E88145}" type="parTrans" cxnId="{4EF7DE74-4A42-4E59-BC8E-CDCAEDC94DFA}">
      <dgm:prSet/>
      <dgm:spPr/>
      <dgm:t>
        <a:bodyPr/>
        <a:lstStyle/>
        <a:p>
          <a:endParaRPr lang="en-US"/>
        </a:p>
      </dgm:t>
    </dgm:pt>
    <dgm:pt modelId="{FAD31983-CBC8-4658-A1A7-7C9048E5E6FE}" type="sibTrans" cxnId="{4EF7DE74-4A42-4E59-BC8E-CDCAEDC94DFA}">
      <dgm:prSet/>
      <dgm:spPr/>
      <dgm:t>
        <a:bodyPr/>
        <a:lstStyle/>
        <a:p>
          <a:endParaRPr lang="en-US"/>
        </a:p>
      </dgm:t>
    </dgm:pt>
    <dgm:pt modelId="{F6003DF7-307C-479E-8786-3588CD2779A4}" type="pres">
      <dgm:prSet presAssocID="{ED16A283-79F0-4F5C-9596-48FBC1487C17}" presName="hierChild1" presStyleCnt="0">
        <dgm:presLayoutVars>
          <dgm:orgChart val="1"/>
          <dgm:chPref val="1"/>
          <dgm:dir/>
          <dgm:animOne val="branch"/>
          <dgm:animLvl val="lvl"/>
          <dgm:resizeHandles/>
        </dgm:presLayoutVars>
      </dgm:prSet>
      <dgm:spPr/>
    </dgm:pt>
    <dgm:pt modelId="{D4FE08A1-82BF-4DDF-9106-8142E9039B99}" type="pres">
      <dgm:prSet presAssocID="{53007F38-9312-4D30-AE57-728072D46E93}" presName="hierRoot1" presStyleCnt="0">
        <dgm:presLayoutVars>
          <dgm:hierBranch val="init"/>
        </dgm:presLayoutVars>
      </dgm:prSet>
      <dgm:spPr/>
    </dgm:pt>
    <dgm:pt modelId="{C344661A-28F2-41AA-8275-6A078594163C}" type="pres">
      <dgm:prSet presAssocID="{53007F38-9312-4D30-AE57-728072D46E93}" presName="rootComposite1" presStyleCnt="0"/>
      <dgm:spPr/>
    </dgm:pt>
    <dgm:pt modelId="{1994F06D-0558-443B-9B2D-360540AD00CE}" type="pres">
      <dgm:prSet presAssocID="{53007F38-9312-4D30-AE57-728072D46E93}" presName="rootText1" presStyleLbl="node0" presStyleIdx="0" presStyleCnt="2">
        <dgm:presLayoutVars>
          <dgm:chPref val="3"/>
        </dgm:presLayoutVars>
      </dgm:prSet>
      <dgm:spPr/>
    </dgm:pt>
    <dgm:pt modelId="{62DFF695-DB1F-405D-B2FA-617C29A945EC}" type="pres">
      <dgm:prSet presAssocID="{53007F38-9312-4D30-AE57-728072D46E93}" presName="rootConnector1" presStyleLbl="node1" presStyleIdx="0" presStyleCnt="0"/>
      <dgm:spPr/>
    </dgm:pt>
    <dgm:pt modelId="{4854DE02-1845-4E3E-836E-2FF4D9E21B34}" type="pres">
      <dgm:prSet presAssocID="{53007F38-9312-4D30-AE57-728072D46E93}" presName="hierChild2" presStyleCnt="0"/>
      <dgm:spPr/>
    </dgm:pt>
    <dgm:pt modelId="{4B4E7416-6903-42F2-B274-304CF4A9F053}" type="pres">
      <dgm:prSet presAssocID="{53007F38-9312-4D30-AE57-728072D46E93}" presName="hierChild3" presStyleCnt="0"/>
      <dgm:spPr/>
    </dgm:pt>
    <dgm:pt modelId="{602E6A41-7F12-4D16-B77E-A3FAE6C1034F}" type="pres">
      <dgm:prSet presAssocID="{F5C403B4-94DC-4449-AA1E-3751DBD6EA09}" presName="hierRoot1" presStyleCnt="0">
        <dgm:presLayoutVars>
          <dgm:hierBranch val="init"/>
        </dgm:presLayoutVars>
      </dgm:prSet>
      <dgm:spPr/>
    </dgm:pt>
    <dgm:pt modelId="{11829E47-E138-4BE8-BDF8-12E60E86E3EC}" type="pres">
      <dgm:prSet presAssocID="{F5C403B4-94DC-4449-AA1E-3751DBD6EA09}" presName="rootComposite1" presStyleCnt="0"/>
      <dgm:spPr/>
    </dgm:pt>
    <dgm:pt modelId="{20E5D7E1-D061-4230-B5C8-7EE6644BBE02}" type="pres">
      <dgm:prSet presAssocID="{F5C403B4-94DC-4449-AA1E-3751DBD6EA09}" presName="rootText1" presStyleLbl="node0" presStyleIdx="1" presStyleCnt="2">
        <dgm:presLayoutVars>
          <dgm:chPref val="3"/>
        </dgm:presLayoutVars>
      </dgm:prSet>
      <dgm:spPr/>
    </dgm:pt>
    <dgm:pt modelId="{7EF33D54-50B7-42E6-B32D-BC10293D06FA}" type="pres">
      <dgm:prSet presAssocID="{F5C403B4-94DC-4449-AA1E-3751DBD6EA09}" presName="rootConnector1" presStyleLbl="node1" presStyleIdx="0" presStyleCnt="0"/>
      <dgm:spPr/>
    </dgm:pt>
    <dgm:pt modelId="{33EEF782-58B5-408F-B0B4-18530D83AEF0}" type="pres">
      <dgm:prSet presAssocID="{F5C403B4-94DC-4449-AA1E-3751DBD6EA09}" presName="hierChild2" presStyleCnt="0"/>
      <dgm:spPr/>
    </dgm:pt>
    <dgm:pt modelId="{CE034C71-8E0E-4D12-8260-8926ADE9ED97}" type="pres">
      <dgm:prSet presAssocID="{F5C403B4-94DC-4449-AA1E-3751DBD6EA09}" presName="hierChild3" presStyleCnt="0"/>
      <dgm:spPr/>
    </dgm:pt>
  </dgm:ptLst>
  <dgm:cxnLst>
    <dgm:cxn modelId="{63BF8C08-406E-4B53-B31B-DDF2B96F0981}" type="presOf" srcId="{F5C403B4-94DC-4449-AA1E-3751DBD6EA09}" destId="{7EF33D54-50B7-42E6-B32D-BC10293D06FA}" srcOrd="1" destOrd="0" presId="urn:microsoft.com/office/officeart/2009/3/layout/HorizontalOrganizationChart"/>
    <dgm:cxn modelId="{CD602F39-954E-452B-AB3A-2DE01585C4D0}" srcId="{ED16A283-79F0-4F5C-9596-48FBC1487C17}" destId="{53007F38-9312-4D30-AE57-728072D46E93}" srcOrd="0" destOrd="0" parTransId="{AFBFA720-3681-4CAD-B01C-A3F87EB16612}" sibTransId="{D2F0E80C-C492-45A9-8CB0-C8B08AE33F65}"/>
    <dgm:cxn modelId="{4EF7DE74-4A42-4E59-BC8E-CDCAEDC94DFA}" srcId="{ED16A283-79F0-4F5C-9596-48FBC1487C17}" destId="{F5C403B4-94DC-4449-AA1E-3751DBD6EA09}" srcOrd="1" destOrd="0" parTransId="{0531F08F-B7FE-4EFA-95E6-E65308E88145}" sibTransId="{FAD31983-CBC8-4658-A1A7-7C9048E5E6FE}"/>
    <dgm:cxn modelId="{61FC2F78-D551-4F64-BC53-0456AF2E0D7D}" type="presOf" srcId="{53007F38-9312-4D30-AE57-728072D46E93}" destId="{62DFF695-DB1F-405D-B2FA-617C29A945EC}" srcOrd="1" destOrd="0" presId="urn:microsoft.com/office/officeart/2009/3/layout/HorizontalOrganizationChart"/>
    <dgm:cxn modelId="{D4D04CAB-72C9-496B-9423-4A5710702E9E}" type="presOf" srcId="{F5C403B4-94DC-4449-AA1E-3751DBD6EA09}" destId="{20E5D7E1-D061-4230-B5C8-7EE6644BBE02}" srcOrd="0" destOrd="0" presId="urn:microsoft.com/office/officeart/2009/3/layout/HorizontalOrganizationChart"/>
    <dgm:cxn modelId="{0189B0E8-4F35-4C5E-8705-D0090197822B}" type="presOf" srcId="{ED16A283-79F0-4F5C-9596-48FBC1487C17}" destId="{F6003DF7-307C-479E-8786-3588CD2779A4}" srcOrd="0" destOrd="0" presId="urn:microsoft.com/office/officeart/2009/3/layout/HorizontalOrganizationChart"/>
    <dgm:cxn modelId="{F6C707EF-0FF5-4B9E-A302-35CF2937E091}" type="presOf" srcId="{53007F38-9312-4D30-AE57-728072D46E93}" destId="{1994F06D-0558-443B-9B2D-360540AD00CE}" srcOrd="0" destOrd="0" presId="urn:microsoft.com/office/officeart/2009/3/layout/HorizontalOrganizationChart"/>
    <dgm:cxn modelId="{CCB673CC-A131-48B1-8DDF-335678F36DFC}" type="presParOf" srcId="{F6003DF7-307C-479E-8786-3588CD2779A4}" destId="{D4FE08A1-82BF-4DDF-9106-8142E9039B99}" srcOrd="0" destOrd="0" presId="urn:microsoft.com/office/officeart/2009/3/layout/HorizontalOrganizationChart"/>
    <dgm:cxn modelId="{1A32E085-715E-4917-9CBC-7DB1C6714847}" type="presParOf" srcId="{D4FE08A1-82BF-4DDF-9106-8142E9039B99}" destId="{C344661A-28F2-41AA-8275-6A078594163C}" srcOrd="0" destOrd="0" presId="urn:microsoft.com/office/officeart/2009/3/layout/HorizontalOrganizationChart"/>
    <dgm:cxn modelId="{AC1A979B-4373-4B5D-B33A-71234D8A0C34}" type="presParOf" srcId="{C344661A-28F2-41AA-8275-6A078594163C}" destId="{1994F06D-0558-443B-9B2D-360540AD00CE}" srcOrd="0" destOrd="0" presId="urn:microsoft.com/office/officeart/2009/3/layout/HorizontalOrganizationChart"/>
    <dgm:cxn modelId="{D217B8B0-152F-42EC-8C9C-47EA7B220897}" type="presParOf" srcId="{C344661A-28F2-41AA-8275-6A078594163C}" destId="{62DFF695-DB1F-405D-B2FA-617C29A945EC}" srcOrd="1" destOrd="0" presId="urn:microsoft.com/office/officeart/2009/3/layout/HorizontalOrganizationChart"/>
    <dgm:cxn modelId="{BB7F5676-963E-4B96-A0C4-0D72746701C4}" type="presParOf" srcId="{D4FE08A1-82BF-4DDF-9106-8142E9039B99}" destId="{4854DE02-1845-4E3E-836E-2FF4D9E21B34}" srcOrd="1" destOrd="0" presId="urn:microsoft.com/office/officeart/2009/3/layout/HorizontalOrganizationChart"/>
    <dgm:cxn modelId="{A9D98DED-A36A-4F7C-9A73-5C83EF9D1B4F}" type="presParOf" srcId="{D4FE08A1-82BF-4DDF-9106-8142E9039B99}" destId="{4B4E7416-6903-42F2-B274-304CF4A9F053}" srcOrd="2" destOrd="0" presId="urn:microsoft.com/office/officeart/2009/3/layout/HorizontalOrganizationChart"/>
    <dgm:cxn modelId="{90CB2F53-402E-47DA-B24E-724D0EEE3F14}" type="presParOf" srcId="{F6003DF7-307C-479E-8786-3588CD2779A4}" destId="{602E6A41-7F12-4D16-B77E-A3FAE6C1034F}" srcOrd="1" destOrd="0" presId="urn:microsoft.com/office/officeart/2009/3/layout/HorizontalOrganizationChart"/>
    <dgm:cxn modelId="{C017EA2E-C41E-44AB-824D-9402A991548A}" type="presParOf" srcId="{602E6A41-7F12-4D16-B77E-A3FAE6C1034F}" destId="{11829E47-E138-4BE8-BDF8-12E60E86E3EC}" srcOrd="0" destOrd="0" presId="urn:microsoft.com/office/officeart/2009/3/layout/HorizontalOrganizationChart"/>
    <dgm:cxn modelId="{2B7C5F5A-2F3A-454D-B600-0F600CE66957}" type="presParOf" srcId="{11829E47-E138-4BE8-BDF8-12E60E86E3EC}" destId="{20E5D7E1-D061-4230-B5C8-7EE6644BBE02}" srcOrd="0" destOrd="0" presId="urn:microsoft.com/office/officeart/2009/3/layout/HorizontalOrganizationChart"/>
    <dgm:cxn modelId="{2392D48D-F5B5-4E1C-A6D5-7BA1F96242AF}" type="presParOf" srcId="{11829E47-E138-4BE8-BDF8-12E60E86E3EC}" destId="{7EF33D54-50B7-42E6-B32D-BC10293D06FA}" srcOrd="1" destOrd="0" presId="urn:microsoft.com/office/officeart/2009/3/layout/HorizontalOrganizationChart"/>
    <dgm:cxn modelId="{C6F73B5F-1ACE-4AAC-9FBC-877DF1CA6C6E}" type="presParOf" srcId="{602E6A41-7F12-4D16-B77E-A3FAE6C1034F}" destId="{33EEF782-58B5-408F-B0B4-18530D83AEF0}" srcOrd="1" destOrd="0" presId="urn:microsoft.com/office/officeart/2009/3/layout/HorizontalOrganizationChart"/>
    <dgm:cxn modelId="{FEB93042-BDEE-48E3-84AA-5259E79BF9F1}" type="presParOf" srcId="{602E6A41-7F12-4D16-B77E-A3FAE6C1034F}" destId="{CE034C71-8E0E-4D12-8260-8926ADE9ED97}"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578948-49F8-41FC-9E77-B9F6C082ABE9}"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2BAC8ED3-C01B-4D45-B72F-59754806F29A}">
      <dgm:prSet/>
      <dgm:spPr/>
      <dgm:t>
        <a:bodyPr/>
        <a:lstStyle/>
        <a:p>
          <a:pPr>
            <a:lnSpc>
              <a:spcPct val="100000"/>
            </a:lnSpc>
          </a:pPr>
          <a:r>
            <a:rPr lang="en-US"/>
            <a:t>Significant contributions to marginalized populations</a:t>
          </a:r>
        </a:p>
      </dgm:t>
    </dgm:pt>
    <dgm:pt modelId="{E2F50FF9-4F87-4101-ABD5-194CE65419B7}" type="parTrans" cxnId="{240BC172-9C71-403D-88EA-91BCBE829B46}">
      <dgm:prSet/>
      <dgm:spPr/>
      <dgm:t>
        <a:bodyPr/>
        <a:lstStyle/>
        <a:p>
          <a:endParaRPr lang="en-US"/>
        </a:p>
      </dgm:t>
    </dgm:pt>
    <dgm:pt modelId="{6DC0007A-3F84-47FF-92F9-9827AD845326}" type="sibTrans" cxnId="{240BC172-9C71-403D-88EA-91BCBE829B46}">
      <dgm:prSet/>
      <dgm:spPr/>
      <dgm:t>
        <a:bodyPr/>
        <a:lstStyle/>
        <a:p>
          <a:endParaRPr lang="en-US"/>
        </a:p>
      </dgm:t>
    </dgm:pt>
    <dgm:pt modelId="{F3B3B364-109E-447B-BC73-6F9E6E4F505C}">
      <dgm:prSet/>
      <dgm:spPr/>
      <dgm:t>
        <a:bodyPr/>
        <a:lstStyle/>
        <a:p>
          <a:pPr>
            <a:lnSpc>
              <a:spcPct val="100000"/>
            </a:lnSpc>
          </a:pPr>
          <a:r>
            <a:rPr lang="en-US" dirty="0"/>
            <a:t>Distinct aspects of social reform</a:t>
          </a:r>
        </a:p>
      </dgm:t>
    </dgm:pt>
    <dgm:pt modelId="{F2DD3681-630A-40F1-94FC-1DED101CE534}" type="parTrans" cxnId="{78281342-454A-4761-9F60-FC6A87958CDC}">
      <dgm:prSet/>
      <dgm:spPr/>
      <dgm:t>
        <a:bodyPr/>
        <a:lstStyle/>
        <a:p>
          <a:endParaRPr lang="en-US"/>
        </a:p>
      </dgm:t>
    </dgm:pt>
    <dgm:pt modelId="{DEED396D-5CC8-4ACA-8153-282827141B48}" type="sibTrans" cxnId="{78281342-454A-4761-9F60-FC6A87958CDC}">
      <dgm:prSet/>
      <dgm:spPr/>
      <dgm:t>
        <a:bodyPr/>
        <a:lstStyle/>
        <a:p>
          <a:endParaRPr lang="en-US"/>
        </a:p>
      </dgm:t>
    </dgm:pt>
    <dgm:pt modelId="{B3B0B01A-E316-4D48-AB43-11BEBA369371}" type="pres">
      <dgm:prSet presAssocID="{D4578948-49F8-41FC-9E77-B9F6C082ABE9}" presName="root" presStyleCnt="0">
        <dgm:presLayoutVars>
          <dgm:dir/>
          <dgm:resizeHandles val="exact"/>
        </dgm:presLayoutVars>
      </dgm:prSet>
      <dgm:spPr/>
    </dgm:pt>
    <dgm:pt modelId="{D38A6C39-1302-48C2-B824-13AE972BB826}" type="pres">
      <dgm:prSet presAssocID="{2BAC8ED3-C01B-4D45-B72F-59754806F29A}" presName="compNode" presStyleCnt="0"/>
      <dgm:spPr/>
    </dgm:pt>
    <dgm:pt modelId="{0A213C0A-4281-4578-A3AB-2CDBA181FCEF}" type="pres">
      <dgm:prSet presAssocID="{2BAC8ED3-C01B-4D45-B72F-59754806F29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Group"/>
        </a:ext>
      </dgm:extLst>
    </dgm:pt>
    <dgm:pt modelId="{47DD462C-2FBE-4D57-BF5B-751D45801424}" type="pres">
      <dgm:prSet presAssocID="{2BAC8ED3-C01B-4D45-B72F-59754806F29A}" presName="spaceRect" presStyleCnt="0"/>
      <dgm:spPr/>
    </dgm:pt>
    <dgm:pt modelId="{2F768167-0896-4047-91C2-212E0CBFFF97}" type="pres">
      <dgm:prSet presAssocID="{2BAC8ED3-C01B-4D45-B72F-59754806F29A}" presName="textRect" presStyleLbl="revTx" presStyleIdx="0" presStyleCnt="2">
        <dgm:presLayoutVars>
          <dgm:chMax val="1"/>
          <dgm:chPref val="1"/>
        </dgm:presLayoutVars>
      </dgm:prSet>
      <dgm:spPr/>
    </dgm:pt>
    <dgm:pt modelId="{E9D1A760-33A9-43EC-B76F-53CEA466B08E}" type="pres">
      <dgm:prSet presAssocID="{6DC0007A-3F84-47FF-92F9-9827AD845326}" presName="sibTrans" presStyleCnt="0"/>
      <dgm:spPr/>
    </dgm:pt>
    <dgm:pt modelId="{53FFBF89-E81A-4A46-877C-11162FCDCEAF}" type="pres">
      <dgm:prSet presAssocID="{F3B3B364-109E-447B-BC73-6F9E6E4F505C}" presName="compNode" presStyleCnt="0"/>
      <dgm:spPr/>
    </dgm:pt>
    <dgm:pt modelId="{263D0BC9-83C8-408C-83F9-22A266E49A7E}" type="pres">
      <dgm:prSet presAssocID="{F3B3B364-109E-447B-BC73-6F9E6E4F505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s"/>
        </a:ext>
      </dgm:extLst>
    </dgm:pt>
    <dgm:pt modelId="{25DA4B94-9EBB-42D3-B09A-D832C5294550}" type="pres">
      <dgm:prSet presAssocID="{F3B3B364-109E-447B-BC73-6F9E6E4F505C}" presName="spaceRect" presStyleCnt="0"/>
      <dgm:spPr/>
    </dgm:pt>
    <dgm:pt modelId="{80A5AAEE-0D2A-4CEF-A947-8F2AC97D7EE8}" type="pres">
      <dgm:prSet presAssocID="{F3B3B364-109E-447B-BC73-6F9E6E4F505C}" presName="textRect" presStyleLbl="revTx" presStyleIdx="1" presStyleCnt="2">
        <dgm:presLayoutVars>
          <dgm:chMax val="1"/>
          <dgm:chPref val="1"/>
        </dgm:presLayoutVars>
      </dgm:prSet>
      <dgm:spPr/>
    </dgm:pt>
  </dgm:ptLst>
  <dgm:cxnLst>
    <dgm:cxn modelId="{78281342-454A-4761-9F60-FC6A87958CDC}" srcId="{D4578948-49F8-41FC-9E77-B9F6C082ABE9}" destId="{F3B3B364-109E-447B-BC73-6F9E6E4F505C}" srcOrd="1" destOrd="0" parTransId="{F2DD3681-630A-40F1-94FC-1DED101CE534}" sibTransId="{DEED396D-5CC8-4ACA-8153-282827141B48}"/>
    <dgm:cxn modelId="{240BC172-9C71-403D-88EA-91BCBE829B46}" srcId="{D4578948-49F8-41FC-9E77-B9F6C082ABE9}" destId="{2BAC8ED3-C01B-4D45-B72F-59754806F29A}" srcOrd="0" destOrd="0" parTransId="{E2F50FF9-4F87-4101-ABD5-194CE65419B7}" sibTransId="{6DC0007A-3F84-47FF-92F9-9827AD845326}"/>
    <dgm:cxn modelId="{E22D5379-AE8D-45D6-AAFE-ED52924E4337}" type="presOf" srcId="{F3B3B364-109E-447B-BC73-6F9E6E4F505C}" destId="{80A5AAEE-0D2A-4CEF-A947-8F2AC97D7EE8}" srcOrd="0" destOrd="0" presId="urn:microsoft.com/office/officeart/2018/2/layout/IconLabelList"/>
    <dgm:cxn modelId="{6612F090-6698-4EE0-8401-D74EAAA0B93C}" type="presOf" srcId="{2BAC8ED3-C01B-4D45-B72F-59754806F29A}" destId="{2F768167-0896-4047-91C2-212E0CBFFF97}" srcOrd="0" destOrd="0" presId="urn:microsoft.com/office/officeart/2018/2/layout/IconLabelList"/>
    <dgm:cxn modelId="{2AC29694-C026-4F92-B662-8882D03A1A11}" type="presOf" srcId="{D4578948-49F8-41FC-9E77-B9F6C082ABE9}" destId="{B3B0B01A-E316-4D48-AB43-11BEBA369371}" srcOrd="0" destOrd="0" presId="urn:microsoft.com/office/officeart/2018/2/layout/IconLabelList"/>
    <dgm:cxn modelId="{B4B25DAC-9F66-42A3-BD8C-830B14190CE4}" type="presParOf" srcId="{B3B0B01A-E316-4D48-AB43-11BEBA369371}" destId="{D38A6C39-1302-48C2-B824-13AE972BB826}" srcOrd="0" destOrd="0" presId="urn:microsoft.com/office/officeart/2018/2/layout/IconLabelList"/>
    <dgm:cxn modelId="{778ED8B7-DB3A-4541-9570-F2DBB872A8BB}" type="presParOf" srcId="{D38A6C39-1302-48C2-B824-13AE972BB826}" destId="{0A213C0A-4281-4578-A3AB-2CDBA181FCEF}" srcOrd="0" destOrd="0" presId="urn:microsoft.com/office/officeart/2018/2/layout/IconLabelList"/>
    <dgm:cxn modelId="{B4CBFFB3-5F09-4317-B1FC-1316180C40E5}" type="presParOf" srcId="{D38A6C39-1302-48C2-B824-13AE972BB826}" destId="{47DD462C-2FBE-4D57-BF5B-751D45801424}" srcOrd="1" destOrd="0" presId="urn:microsoft.com/office/officeart/2018/2/layout/IconLabelList"/>
    <dgm:cxn modelId="{AEC169E9-B1D9-4084-A308-112B8460581A}" type="presParOf" srcId="{D38A6C39-1302-48C2-B824-13AE972BB826}" destId="{2F768167-0896-4047-91C2-212E0CBFFF97}" srcOrd="2" destOrd="0" presId="urn:microsoft.com/office/officeart/2018/2/layout/IconLabelList"/>
    <dgm:cxn modelId="{B46449FA-F325-4FFA-8BEA-86FAA71383A3}" type="presParOf" srcId="{B3B0B01A-E316-4D48-AB43-11BEBA369371}" destId="{E9D1A760-33A9-43EC-B76F-53CEA466B08E}" srcOrd="1" destOrd="0" presId="urn:microsoft.com/office/officeart/2018/2/layout/IconLabelList"/>
    <dgm:cxn modelId="{E255A189-6DD1-477E-AB16-89263E6D7BCC}" type="presParOf" srcId="{B3B0B01A-E316-4D48-AB43-11BEBA369371}" destId="{53FFBF89-E81A-4A46-877C-11162FCDCEAF}" srcOrd="2" destOrd="0" presId="urn:microsoft.com/office/officeart/2018/2/layout/IconLabelList"/>
    <dgm:cxn modelId="{8297043C-A165-4810-A0D3-FA4717DC8088}" type="presParOf" srcId="{53FFBF89-E81A-4A46-877C-11162FCDCEAF}" destId="{263D0BC9-83C8-408C-83F9-22A266E49A7E}" srcOrd="0" destOrd="0" presId="urn:microsoft.com/office/officeart/2018/2/layout/IconLabelList"/>
    <dgm:cxn modelId="{CBEE491E-8DC9-4A66-B6F0-55AD82F2AC4E}" type="presParOf" srcId="{53FFBF89-E81A-4A46-877C-11162FCDCEAF}" destId="{25DA4B94-9EBB-42D3-B09A-D832C5294550}" srcOrd="1" destOrd="0" presId="urn:microsoft.com/office/officeart/2018/2/layout/IconLabelList"/>
    <dgm:cxn modelId="{8BE318AB-BF01-4ABE-BD98-D5D6EB12563C}" type="presParOf" srcId="{53FFBF89-E81A-4A46-877C-11162FCDCEAF}" destId="{80A5AAEE-0D2A-4CEF-A947-8F2AC97D7EE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5ED62-A7CA-4DBD-AFC4-5393F27DDA14}">
      <dsp:nvSpPr>
        <dsp:cNvPr id="0" name=""/>
        <dsp:cNvSpPr/>
      </dsp:nvSpPr>
      <dsp:spPr>
        <a:xfrm rot="16200000">
          <a:off x="1569" y="1592"/>
          <a:ext cx="3633778" cy="3633778"/>
        </a:xfrm>
        <a:prstGeom prst="downArrow">
          <a:avLst>
            <a:gd name="adj1" fmla="val 50000"/>
            <a:gd name="adj2" fmla="val 35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t>Founded the Missionary Sisters of the Sacred Heart of Jesus in 1880</a:t>
          </a:r>
        </a:p>
      </dsp:txBody>
      <dsp:txXfrm rot="5400000">
        <a:off x="1569" y="910036"/>
        <a:ext cx="2997867" cy="1816889"/>
      </dsp:txXfrm>
    </dsp:sp>
    <dsp:sp modelId="{69837177-3D56-496C-8283-6D7F1BD85BCE}">
      <dsp:nvSpPr>
        <dsp:cNvPr id="0" name=""/>
        <dsp:cNvSpPr/>
      </dsp:nvSpPr>
      <dsp:spPr>
        <a:xfrm rot="5400000">
          <a:off x="3889402" y="1592"/>
          <a:ext cx="3633778" cy="3633778"/>
        </a:xfrm>
        <a:prstGeom prst="downArrow">
          <a:avLst>
            <a:gd name="adj1" fmla="val 50000"/>
            <a:gd name="adj2" fmla="val 35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t>Addressed the needs of the impoverished and marginalized</a:t>
          </a:r>
        </a:p>
      </dsp:txBody>
      <dsp:txXfrm rot="-5400000">
        <a:off x="4525313" y="910037"/>
        <a:ext cx="2997867" cy="18168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94F06D-0558-443B-9B2D-360540AD00CE}">
      <dsp:nvSpPr>
        <dsp:cNvPr id="0" name=""/>
        <dsp:cNvSpPr/>
      </dsp:nvSpPr>
      <dsp:spPr>
        <a:xfrm>
          <a:off x="524" y="873005"/>
          <a:ext cx="4295209" cy="1310038"/>
        </a:xfrm>
        <a:prstGeom prst="rect">
          <a:avLst/>
        </a:prstGeom>
        <a:blipFill rotWithShape="1">
          <a:blip xmlns:r="http://schemas.openxmlformats.org/officeDocument/2006/relationships" r:embed="rId1">
            <a:duotone>
              <a:schemeClr val="accent1">
                <a:hueOff val="0"/>
                <a:satOff val="0"/>
                <a:lumOff val="0"/>
                <a:alphaOff val="0"/>
                <a:tint val="98000"/>
                <a:lumMod val="102000"/>
              </a:schemeClr>
              <a:schemeClr val="accent1">
                <a:hueOff val="0"/>
                <a:satOff val="0"/>
                <a:lumOff val="0"/>
                <a:alphaOff val="0"/>
                <a:shade val="98000"/>
                <a:lumMod val="98000"/>
              </a:schemeClr>
            </a:duotone>
          </a:blip>
          <a:tile tx="0" ty="0" sx="100000" sy="100000" flip="none" algn="tl"/>
        </a:blip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t>Mother Cabrini's direct service vs. Addams's systemic change</a:t>
          </a:r>
        </a:p>
      </dsp:txBody>
      <dsp:txXfrm>
        <a:off x="524" y="873005"/>
        <a:ext cx="4295209" cy="1310038"/>
      </dsp:txXfrm>
    </dsp:sp>
    <dsp:sp modelId="{20E5D7E1-D061-4230-B5C8-7EE6644BBE02}">
      <dsp:nvSpPr>
        <dsp:cNvPr id="0" name=""/>
        <dsp:cNvSpPr/>
      </dsp:nvSpPr>
      <dsp:spPr>
        <a:xfrm>
          <a:off x="524" y="2719945"/>
          <a:ext cx="4295209" cy="1310038"/>
        </a:xfrm>
        <a:prstGeom prst="rect">
          <a:avLst/>
        </a:prstGeom>
        <a:blipFill rotWithShape="1">
          <a:blip xmlns:r="http://schemas.openxmlformats.org/officeDocument/2006/relationships" r:embed="rId1">
            <a:duotone>
              <a:schemeClr val="accent1">
                <a:hueOff val="0"/>
                <a:satOff val="0"/>
                <a:lumOff val="0"/>
                <a:alphaOff val="0"/>
                <a:tint val="98000"/>
                <a:lumMod val="102000"/>
              </a:schemeClr>
              <a:schemeClr val="accent1">
                <a:hueOff val="0"/>
                <a:satOff val="0"/>
                <a:lumOff val="0"/>
                <a:alphaOff val="0"/>
                <a:shade val="98000"/>
                <a:lumMod val="98000"/>
              </a:schemeClr>
            </a:duotone>
          </a:blip>
          <a:tile tx="0" ty="0" sx="100000" sy="100000" flip="none" algn="tl"/>
        </a:blip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t>Different approaches to improving the lives of marginalized populations</a:t>
          </a:r>
        </a:p>
      </dsp:txBody>
      <dsp:txXfrm>
        <a:off x="524" y="2719945"/>
        <a:ext cx="4295209" cy="13100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213C0A-4281-4578-A3AB-2CDBA181FCEF}">
      <dsp:nvSpPr>
        <dsp:cNvPr id="0" name=""/>
        <dsp:cNvSpPr/>
      </dsp:nvSpPr>
      <dsp:spPr>
        <a:xfrm>
          <a:off x="955829" y="480442"/>
          <a:ext cx="1554187" cy="1554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768167-0896-4047-91C2-212E0CBFFF97}">
      <dsp:nvSpPr>
        <dsp:cNvPr id="0" name=""/>
        <dsp:cNvSpPr/>
      </dsp:nvSpPr>
      <dsp:spPr>
        <a:xfrm>
          <a:off x="6048" y="2436067"/>
          <a:ext cx="345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a:t>Significant contributions to marginalized populations</a:t>
          </a:r>
        </a:p>
      </dsp:txBody>
      <dsp:txXfrm>
        <a:off x="6048" y="2436067"/>
        <a:ext cx="3453750" cy="720000"/>
      </dsp:txXfrm>
    </dsp:sp>
    <dsp:sp modelId="{263D0BC9-83C8-408C-83F9-22A266E49A7E}">
      <dsp:nvSpPr>
        <dsp:cNvPr id="0" name=""/>
        <dsp:cNvSpPr/>
      </dsp:nvSpPr>
      <dsp:spPr>
        <a:xfrm>
          <a:off x="5013985" y="480442"/>
          <a:ext cx="1554187" cy="1554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A5AAEE-0D2A-4CEF-A947-8F2AC97D7EE8}">
      <dsp:nvSpPr>
        <dsp:cNvPr id="0" name=""/>
        <dsp:cNvSpPr/>
      </dsp:nvSpPr>
      <dsp:spPr>
        <a:xfrm>
          <a:off x="4064204" y="2436067"/>
          <a:ext cx="345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dirty="0"/>
            <a:t>Distinct aspects of social reform</a:t>
          </a:r>
        </a:p>
      </dsp:txBody>
      <dsp:txXfrm>
        <a:off x="4064204" y="2436067"/>
        <a:ext cx="3453750" cy="720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7748D4-ECA0-44FA-B105-28179A02FAFD}" type="datetimeFigureOut">
              <a:rPr lang="en-US" smtClean="0"/>
              <a:t>7/18/2025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7CEDB-960F-4E51-ABA8-1A9318D3AD19}" type="slidenum">
              <a:rPr lang="en-US" smtClean="0"/>
              <a:t>‹#›</a:t>
            </a:fld>
            <a:endParaRPr lang="en-US"/>
          </a:p>
        </p:txBody>
      </p:sp>
    </p:spTree>
    <p:extLst>
      <p:ext uri="{BB962C8B-B14F-4D97-AF65-F5344CB8AC3E}">
        <p14:creationId xmlns:p14="http://schemas.microsoft.com/office/powerpoint/2010/main" val="391229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en:GNU_Free_Documentation_License"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commons.wikimedia.org/wiki/Commons:GNU_Free_Documentation_License,_version_1.2" TargetMode="External"/><Relationship Id="rId4" Type="http://schemas.openxmlformats.org/officeDocument/2006/relationships/hyperlink" Target="https://en.wikipedia.org/wiki/en:Free_Software_Foundation"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Cabrini Mission Foundation; </a:t>
            </a:r>
            <a:r>
              <a:rPr lang="en-US" b="1" dirty="0"/>
              <a:t>1850 </a:t>
            </a:r>
            <a:r>
              <a:rPr lang="en-US" b="1" dirty="0" err="1"/>
              <a:t>Cruchley</a:t>
            </a:r>
            <a:r>
              <a:rPr lang="en-US" b="1" dirty="0"/>
              <a:t> Map of Italy</a:t>
            </a:r>
            <a:r>
              <a:rPr lang="en-US" dirty="0"/>
              <a:t> is in the </a:t>
            </a:r>
            <a:r>
              <a:rPr lang="en-US" b="1" dirty="0"/>
              <a:t>public domain</a:t>
            </a:r>
            <a:r>
              <a:rPr lang="en-US" dirty="0"/>
              <a:t>.</a:t>
            </a:r>
          </a:p>
        </p:txBody>
      </p:sp>
      <p:sp>
        <p:nvSpPr>
          <p:cNvPr id="4" name="Slide Number Placeholder 3"/>
          <p:cNvSpPr>
            <a:spLocks noGrp="1"/>
          </p:cNvSpPr>
          <p:nvPr>
            <p:ph type="sldNum" sz="quarter" idx="5"/>
          </p:nvPr>
        </p:nvSpPr>
        <p:spPr/>
        <p:txBody>
          <a:bodyPr/>
          <a:lstStyle/>
          <a:p>
            <a:fld id="{3047CEDB-960F-4E51-ABA8-1A9318D3AD19}" type="slidenum">
              <a:rPr lang="en-US" smtClean="0"/>
              <a:t>2</a:t>
            </a:fld>
            <a:endParaRPr lang="en-US"/>
          </a:p>
        </p:txBody>
      </p:sp>
    </p:spTree>
    <p:extLst>
      <p:ext uri="{BB962C8B-B14F-4D97-AF65-F5344CB8AC3E}">
        <p14:creationId xmlns:p14="http://schemas.microsoft.com/office/powerpoint/2010/main" val="3883839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background photo is copyright-free – Religious ceremonies and for educational purposes. </a:t>
            </a:r>
          </a:p>
        </p:txBody>
      </p:sp>
      <p:sp>
        <p:nvSpPr>
          <p:cNvPr id="4" name="Slide Number Placeholder 3"/>
          <p:cNvSpPr>
            <a:spLocks noGrp="1"/>
          </p:cNvSpPr>
          <p:nvPr>
            <p:ph type="sldNum" sz="quarter" idx="5"/>
          </p:nvPr>
        </p:nvSpPr>
        <p:spPr/>
        <p:txBody>
          <a:bodyPr/>
          <a:lstStyle/>
          <a:p>
            <a:fld id="{3047CEDB-960F-4E51-ABA8-1A9318D3AD19}" type="slidenum">
              <a:rPr lang="en-US" smtClean="0"/>
              <a:t>15</a:t>
            </a:fld>
            <a:endParaRPr lang="en-US"/>
          </a:p>
        </p:txBody>
      </p:sp>
    </p:spTree>
    <p:extLst>
      <p:ext uri="{BB962C8B-B14F-4D97-AF65-F5344CB8AC3E}">
        <p14:creationId xmlns:p14="http://schemas.microsoft.com/office/powerpoint/2010/main" val="555912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:Klansmen: Guardians of Liberty, 1926. Published by the Pillar of Fire Church in Zarephath, NJ. Copyright was not renewed.</a:t>
            </a:r>
          </a:p>
        </p:txBody>
      </p:sp>
      <p:sp>
        <p:nvSpPr>
          <p:cNvPr id="4" name="Slide Number Placeholder 3"/>
          <p:cNvSpPr>
            <a:spLocks noGrp="1"/>
          </p:cNvSpPr>
          <p:nvPr>
            <p:ph type="sldNum" sz="quarter" idx="5"/>
          </p:nvPr>
        </p:nvSpPr>
        <p:spPr/>
        <p:txBody>
          <a:bodyPr/>
          <a:lstStyle/>
          <a:p>
            <a:fld id="{3047CEDB-960F-4E51-ABA8-1A9318D3AD19}" type="slidenum">
              <a:rPr lang="en-US" smtClean="0"/>
              <a:t>16</a:t>
            </a:fld>
            <a:endParaRPr lang="en-US"/>
          </a:p>
        </p:txBody>
      </p:sp>
    </p:spTree>
    <p:extLst>
      <p:ext uri="{BB962C8B-B14F-4D97-AF65-F5344CB8AC3E}">
        <p14:creationId xmlns:p14="http://schemas.microsoft.com/office/powerpoint/2010/main" val="1345838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Copyright-free, before 1929. </a:t>
            </a:r>
          </a:p>
          <a:p>
            <a:endParaRPr lang="en-US" dirty="0"/>
          </a:p>
        </p:txBody>
      </p:sp>
      <p:sp>
        <p:nvSpPr>
          <p:cNvPr id="4" name="Slide Number Placeholder 3"/>
          <p:cNvSpPr>
            <a:spLocks noGrp="1"/>
          </p:cNvSpPr>
          <p:nvPr>
            <p:ph type="sldNum" sz="quarter" idx="5"/>
          </p:nvPr>
        </p:nvSpPr>
        <p:spPr/>
        <p:txBody>
          <a:bodyPr/>
          <a:lstStyle/>
          <a:p>
            <a:fld id="{3047CEDB-960F-4E51-ABA8-1A9318D3AD19}" type="slidenum">
              <a:rPr lang="en-US" smtClean="0"/>
              <a:t>17</a:t>
            </a:fld>
            <a:endParaRPr lang="en-US"/>
          </a:p>
        </p:txBody>
      </p:sp>
    </p:spTree>
    <p:extLst>
      <p:ext uri="{BB962C8B-B14F-4D97-AF65-F5344CB8AC3E}">
        <p14:creationId xmlns:p14="http://schemas.microsoft.com/office/powerpoint/2010/main" val="788022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Copyright-free Public Domain </a:t>
            </a:r>
          </a:p>
        </p:txBody>
      </p:sp>
      <p:sp>
        <p:nvSpPr>
          <p:cNvPr id="4" name="Slide Number Placeholder 3"/>
          <p:cNvSpPr>
            <a:spLocks noGrp="1"/>
          </p:cNvSpPr>
          <p:nvPr>
            <p:ph type="sldNum" sz="quarter" idx="5"/>
          </p:nvPr>
        </p:nvSpPr>
        <p:spPr/>
        <p:txBody>
          <a:bodyPr/>
          <a:lstStyle/>
          <a:p>
            <a:fld id="{3047CEDB-960F-4E51-ABA8-1A9318D3AD19}" type="slidenum">
              <a:rPr lang="en-US" smtClean="0"/>
              <a:t>19</a:t>
            </a:fld>
            <a:endParaRPr lang="en-US"/>
          </a:p>
        </p:txBody>
      </p:sp>
    </p:spTree>
    <p:extLst>
      <p:ext uri="{BB962C8B-B14F-4D97-AF65-F5344CB8AC3E}">
        <p14:creationId xmlns:p14="http://schemas.microsoft.com/office/powerpoint/2010/main" val="2009609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Public Domain- Copyright free</a:t>
            </a:r>
          </a:p>
          <a:p>
            <a:r>
              <a:rPr lang="en-US" dirty="0"/>
              <a:t> </a:t>
            </a:r>
          </a:p>
        </p:txBody>
      </p:sp>
      <p:sp>
        <p:nvSpPr>
          <p:cNvPr id="4" name="Slide Number Placeholder 3"/>
          <p:cNvSpPr>
            <a:spLocks noGrp="1"/>
          </p:cNvSpPr>
          <p:nvPr>
            <p:ph type="sldNum" sz="quarter" idx="5"/>
          </p:nvPr>
        </p:nvSpPr>
        <p:spPr/>
        <p:txBody>
          <a:bodyPr/>
          <a:lstStyle/>
          <a:p>
            <a:fld id="{3047CEDB-960F-4E51-ABA8-1A9318D3AD19}" type="slidenum">
              <a:rPr lang="en-US" smtClean="0"/>
              <a:t>20</a:t>
            </a:fld>
            <a:endParaRPr lang="en-US"/>
          </a:p>
        </p:txBody>
      </p:sp>
    </p:spTree>
    <p:extLst>
      <p:ext uri="{BB962C8B-B14F-4D97-AF65-F5344CB8AC3E}">
        <p14:creationId xmlns:p14="http://schemas.microsoft.com/office/powerpoint/2010/main" val="3158812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 Addams Library of Congress Copyright free; https://bpca.ny.gov/places/museums-memorials/mother-cabrini-memorial/</a:t>
            </a:r>
          </a:p>
        </p:txBody>
      </p:sp>
      <p:sp>
        <p:nvSpPr>
          <p:cNvPr id="4" name="Slide Number Placeholder 3"/>
          <p:cNvSpPr>
            <a:spLocks noGrp="1"/>
          </p:cNvSpPr>
          <p:nvPr>
            <p:ph type="sldNum" sz="quarter" idx="5"/>
          </p:nvPr>
        </p:nvSpPr>
        <p:spPr/>
        <p:txBody>
          <a:bodyPr/>
          <a:lstStyle/>
          <a:p>
            <a:fld id="{3047CEDB-960F-4E51-ABA8-1A9318D3AD19}" type="slidenum">
              <a:rPr lang="en-US" smtClean="0"/>
              <a:t>21</a:t>
            </a:fld>
            <a:endParaRPr lang="en-US"/>
          </a:p>
        </p:txBody>
      </p:sp>
    </p:spTree>
    <p:extLst>
      <p:ext uri="{BB962C8B-B14F-4D97-AF65-F5344CB8AC3E}">
        <p14:creationId xmlns:p14="http://schemas.microsoft.com/office/powerpoint/2010/main" val="3454172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 Copyright free</a:t>
            </a:r>
          </a:p>
        </p:txBody>
      </p:sp>
      <p:sp>
        <p:nvSpPr>
          <p:cNvPr id="4" name="Slide Number Placeholder 3"/>
          <p:cNvSpPr>
            <a:spLocks noGrp="1"/>
          </p:cNvSpPr>
          <p:nvPr>
            <p:ph type="sldNum" sz="quarter" idx="5"/>
          </p:nvPr>
        </p:nvSpPr>
        <p:spPr/>
        <p:txBody>
          <a:bodyPr/>
          <a:lstStyle/>
          <a:p>
            <a:fld id="{3047CEDB-960F-4E51-ABA8-1A9318D3AD19}" type="slidenum">
              <a:rPr lang="en-US" smtClean="0"/>
              <a:t>23</a:t>
            </a:fld>
            <a:endParaRPr lang="en-US"/>
          </a:p>
        </p:txBody>
      </p:sp>
    </p:spTree>
    <p:extLst>
      <p:ext uri="{BB962C8B-B14F-4D97-AF65-F5344CB8AC3E}">
        <p14:creationId xmlns:p14="http://schemas.microsoft.com/office/powerpoint/2010/main" val="1034535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Library of Congress Public Domain- Copyright free</a:t>
            </a:r>
          </a:p>
        </p:txBody>
      </p:sp>
      <p:sp>
        <p:nvSpPr>
          <p:cNvPr id="4" name="Slide Number Placeholder 3"/>
          <p:cNvSpPr>
            <a:spLocks noGrp="1"/>
          </p:cNvSpPr>
          <p:nvPr>
            <p:ph type="sldNum" sz="quarter" idx="5"/>
          </p:nvPr>
        </p:nvSpPr>
        <p:spPr/>
        <p:txBody>
          <a:bodyPr/>
          <a:lstStyle/>
          <a:p>
            <a:fld id="{3047CEDB-960F-4E51-ABA8-1A9318D3AD19}" type="slidenum">
              <a:rPr lang="en-US" smtClean="0"/>
              <a:t>24</a:t>
            </a:fld>
            <a:endParaRPr lang="en-US"/>
          </a:p>
        </p:txBody>
      </p:sp>
    </p:spTree>
    <p:extLst>
      <p:ext uri="{BB962C8B-B14F-4D97-AF65-F5344CB8AC3E}">
        <p14:creationId xmlns:p14="http://schemas.microsoft.com/office/powerpoint/2010/main" val="712674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Both Public Domain – Copyright-free Pre-1929</a:t>
            </a:r>
          </a:p>
          <a:p>
            <a:endParaRPr lang="en-US" dirty="0"/>
          </a:p>
        </p:txBody>
      </p:sp>
      <p:sp>
        <p:nvSpPr>
          <p:cNvPr id="4" name="Slide Number Placeholder 3"/>
          <p:cNvSpPr>
            <a:spLocks noGrp="1"/>
          </p:cNvSpPr>
          <p:nvPr>
            <p:ph type="sldNum" sz="quarter" idx="5"/>
          </p:nvPr>
        </p:nvSpPr>
        <p:spPr/>
        <p:txBody>
          <a:bodyPr/>
          <a:lstStyle/>
          <a:p>
            <a:fld id="{3047CEDB-960F-4E51-ABA8-1A9318D3AD19}" type="slidenum">
              <a:rPr lang="en-US" smtClean="0"/>
              <a:t>4</a:t>
            </a:fld>
            <a:endParaRPr lang="en-US"/>
          </a:p>
        </p:txBody>
      </p:sp>
    </p:spTree>
    <p:extLst>
      <p:ext uri="{BB962C8B-B14F-4D97-AF65-F5344CB8AC3E}">
        <p14:creationId xmlns:p14="http://schemas.microsoft.com/office/powerpoint/2010/main" val="2759291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Public Domain NPS;  Both Public Domain – Copyright-free Pre-1929</a:t>
            </a:r>
          </a:p>
          <a:p>
            <a:endParaRPr lang="en-US" dirty="0"/>
          </a:p>
        </p:txBody>
      </p:sp>
      <p:sp>
        <p:nvSpPr>
          <p:cNvPr id="4" name="Slide Number Placeholder 3"/>
          <p:cNvSpPr>
            <a:spLocks noGrp="1"/>
          </p:cNvSpPr>
          <p:nvPr>
            <p:ph type="sldNum" sz="quarter" idx="5"/>
          </p:nvPr>
        </p:nvSpPr>
        <p:spPr/>
        <p:txBody>
          <a:bodyPr/>
          <a:lstStyle/>
          <a:p>
            <a:fld id="{3047CEDB-960F-4E51-ABA8-1A9318D3AD19}" type="slidenum">
              <a:rPr lang="en-US" smtClean="0"/>
              <a:t>5</a:t>
            </a:fld>
            <a:endParaRPr lang="en-US"/>
          </a:p>
        </p:txBody>
      </p:sp>
    </p:spTree>
    <p:extLst>
      <p:ext uri="{BB962C8B-B14F-4D97-AF65-F5344CB8AC3E}">
        <p14:creationId xmlns:p14="http://schemas.microsoft.com/office/powerpoint/2010/main" val="4008560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 Wikimedia Commons </a:t>
            </a:r>
          </a:p>
        </p:txBody>
      </p:sp>
      <p:sp>
        <p:nvSpPr>
          <p:cNvPr id="4" name="Slide Number Placeholder 3"/>
          <p:cNvSpPr>
            <a:spLocks noGrp="1"/>
          </p:cNvSpPr>
          <p:nvPr>
            <p:ph type="sldNum" sz="quarter" idx="5"/>
          </p:nvPr>
        </p:nvSpPr>
        <p:spPr/>
        <p:txBody>
          <a:bodyPr/>
          <a:lstStyle/>
          <a:p>
            <a:fld id="{3047CEDB-960F-4E51-ABA8-1A9318D3AD19}" type="slidenum">
              <a:rPr lang="en-US" smtClean="0"/>
              <a:t>6</a:t>
            </a:fld>
            <a:endParaRPr lang="en-US"/>
          </a:p>
        </p:txBody>
      </p:sp>
    </p:spTree>
    <p:extLst>
      <p:ext uri="{BB962C8B-B14F-4D97-AF65-F5344CB8AC3E}">
        <p14:creationId xmlns:p14="http://schemas.microsoft.com/office/powerpoint/2010/main" val="3821998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 </a:t>
            </a:r>
            <a:r>
              <a:rPr lang="en-US" dirty="0" err="1"/>
              <a:t>Wikicommons</a:t>
            </a:r>
            <a:r>
              <a:rPr lang="en-US" dirty="0"/>
              <a:t> </a:t>
            </a:r>
          </a:p>
        </p:txBody>
      </p:sp>
      <p:sp>
        <p:nvSpPr>
          <p:cNvPr id="4" name="Slide Number Placeholder 3"/>
          <p:cNvSpPr>
            <a:spLocks noGrp="1"/>
          </p:cNvSpPr>
          <p:nvPr>
            <p:ph type="sldNum" sz="quarter" idx="5"/>
          </p:nvPr>
        </p:nvSpPr>
        <p:spPr/>
        <p:txBody>
          <a:bodyPr/>
          <a:lstStyle/>
          <a:p>
            <a:fld id="{3047CEDB-960F-4E51-ABA8-1A9318D3AD19}" type="slidenum">
              <a:rPr lang="en-US" smtClean="0"/>
              <a:t>7</a:t>
            </a:fld>
            <a:endParaRPr lang="en-US"/>
          </a:p>
        </p:txBody>
      </p:sp>
    </p:spTree>
    <p:extLst>
      <p:ext uri="{BB962C8B-B14F-4D97-AF65-F5344CB8AC3E}">
        <p14:creationId xmlns:p14="http://schemas.microsoft.com/office/powerpoint/2010/main" val="1196893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 1927</a:t>
            </a:r>
            <a:r>
              <a:rPr lang="en-US"/>
              <a:t>– Public </a:t>
            </a:r>
            <a:r>
              <a:rPr lang="en-US" dirty="0"/>
              <a:t>Domain</a:t>
            </a:r>
          </a:p>
        </p:txBody>
      </p:sp>
      <p:sp>
        <p:nvSpPr>
          <p:cNvPr id="4" name="Slide Number Placeholder 3"/>
          <p:cNvSpPr>
            <a:spLocks noGrp="1"/>
          </p:cNvSpPr>
          <p:nvPr>
            <p:ph type="sldNum" sz="quarter" idx="5"/>
          </p:nvPr>
        </p:nvSpPr>
        <p:spPr/>
        <p:txBody>
          <a:bodyPr/>
          <a:lstStyle/>
          <a:p>
            <a:fld id="{3047CEDB-960F-4E51-ABA8-1A9318D3AD19}" type="slidenum">
              <a:rPr lang="en-US" smtClean="0"/>
              <a:t>8</a:t>
            </a:fld>
            <a:endParaRPr lang="en-US"/>
          </a:p>
        </p:txBody>
      </p:sp>
    </p:spTree>
    <p:extLst>
      <p:ext uri="{BB962C8B-B14F-4D97-AF65-F5344CB8AC3E}">
        <p14:creationId xmlns:p14="http://schemas.microsoft.com/office/powerpoint/2010/main" val="4117880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Cabrini High School </a:t>
            </a:r>
            <a:r>
              <a:rPr lang="en-US" sz="1200" b="0" i="0" kern="1200" dirty="0">
                <a:solidFill>
                  <a:schemeClr val="tx1"/>
                </a:solidFill>
                <a:effectLst/>
                <a:latin typeface="+mn-lt"/>
                <a:ea typeface="+mn-ea"/>
                <a:cs typeface="+mn-cs"/>
              </a:rPr>
              <a:t>Permission is granted to copy, distribute and/or modify this document under the terms of the </a:t>
            </a:r>
            <a:r>
              <a:rPr lang="en-US" sz="1200" b="1" i="0" u="none" strike="noStrike" kern="1200" dirty="0">
                <a:solidFill>
                  <a:schemeClr val="tx1"/>
                </a:solidFill>
                <a:effectLst/>
                <a:latin typeface="+mn-lt"/>
                <a:ea typeface="+mn-ea"/>
                <a:cs typeface="+mn-cs"/>
                <a:hlinkClick r:id="rId3" tooltip="w:en:GNU Free Documentation License"/>
              </a:rPr>
              <a:t>GNU Free Documentation License</a:t>
            </a:r>
            <a:r>
              <a:rPr lang="en-US" sz="1200" b="0" i="0" kern="1200" dirty="0">
                <a:solidFill>
                  <a:schemeClr val="tx1"/>
                </a:solidFill>
                <a:effectLst/>
                <a:latin typeface="+mn-lt"/>
                <a:ea typeface="+mn-ea"/>
                <a:cs typeface="+mn-cs"/>
              </a:rPr>
              <a:t>, Version 1.2 or any later version published by the </a:t>
            </a:r>
            <a:r>
              <a:rPr lang="en-US" sz="1200" b="0" i="0" u="none" strike="noStrike" kern="1200" dirty="0">
                <a:solidFill>
                  <a:schemeClr val="tx1"/>
                </a:solidFill>
                <a:effectLst/>
                <a:latin typeface="+mn-lt"/>
                <a:ea typeface="+mn-ea"/>
                <a:cs typeface="+mn-cs"/>
                <a:hlinkClick r:id="rId4" tooltip="w:en:Free Software Foundation"/>
              </a:rPr>
              <a:t>Free Software Foundation</a:t>
            </a:r>
            <a:r>
              <a:rPr lang="en-US" sz="1200" b="0" i="0" kern="1200" dirty="0">
                <a:solidFill>
                  <a:schemeClr val="tx1"/>
                </a:solidFill>
                <a:effectLst/>
                <a:latin typeface="+mn-lt"/>
                <a:ea typeface="+mn-ea"/>
                <a:cs typeface="+mn-cs"/>
              </a:rPr>
              <a:t>; with no Invariant Sections, no Front-Cover Texts, and no Back-Cover Texts. A copy of the license is included in the section entitled </a:t>
            </a:r>
            <a:r>
              <a:rPr lang="en-US" sz="1200" b="0" i="1" u="none" strike="noStrike" kern="1200" dirty="0">
                <a:solidFill>
                  <a:schemeClr val="tx1"/>
                </a:solidFill>
                <a:effectLst/>
                <a:latin typeface="+mn-lt"/>
                <a:ea typeface="+mn-ea"/>
                <a:cs typeface="+mn-cs"/>
                <a:hlinkClick r:id="rId5" tooltip="Commons:GNU Free Documentation License, version 1.2"/>
              </a:rPr>
              <a:t>GNU Free Documentation License</a:t>
            </a:r>
            <a:r>
              <a:rPr lang="en-US" sz="1200" b="0" i="0" u="none" strike="noStrike" kern="1200" dirty="0">
                <a:solidFill>
                  <a:schemeClr val="tx1"/>
                </a:solidFill>
                <a:effectLst/>
                <a:latin typeface="+mn-lt"/>
                <a:ea typeface="+mn-ea"/>
                <a:cs typeface="+mn-cs"/>
              </a:rPr>
              <a:t>; Public Domain – Copyright-free Pre-1929</a:t>
            </a:r>
          </a:p>
          <a:p>
            <a:endParaRPr lang="en-US" dirty="0"/>
          </a:p>
        </p:txBody>
      </p:sp>
      <p:sp>
        <p:nvSpPr>
          <p:cNvPr id="4" name="Slide Number Placeholder 3"/>
          <p:cNvSpPr>
            <a:spLocks noGrp="1"/>
          </p:cNvSpPr>
          <p:nvPr>
            <p:ph type="sldNum" sz="quarter" idx="5"/>
          </p:nvPr>
        </p:nvSpPr>
        <p:spPr/>
        <p:txBody>
          <a:bodyPr/>
          <a:lstStyle/>
          <a:p>
            <a:fld id="{3047CEDB-960F-4E51-ABA8-1A9318D3AD19}" type="slidenum">
              <a:rPr lang="en-US" smtClean="0"/>
              <a:t>10</a:t>
            </a:fld>
            <a:endParaRPr lang="en-US"/>
          </a:p>
        </p:txBody>
      </p:sp>
    </p:spTree>
    <p:extLst>
      <p:ext uri="{BB962C8B-B14F-4D97-AF65-F5344CB8AC3E}">
        <p14:creationId xmlns:p14="http://schemas.microsoft.com/office/powerpoint/2010/main" val="2349344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1909 Postcard -  Copyright-free </a:t>
            </a:r>
          </a:p>
        </p:txBody>
      </p:sp>
      <p:sp>
        <p:nvSpPr>
          <p:cNvPr id="4" name="Slide Number Placeholder 3"/>
          <p:cNvSpPr>
            <a:spLocks noGrp="1"/>
          </p:cNvSpPr>
          <p:nvPr>
            <p:ph type="sldNum" sz="quarter" idx="5"/>
          </p:nvPr>
        </p:nvSpPr>
        <p:spPr/>
        <p:txBody>
          <a:bodyPr/>
          <a:lstStyle/>
          <a:p>
            <a:fld id="{3047CEDB-960F-4E51-ABA8-1A9318D3AD19}" type="slidenum">
              <a:rPr lang="en-US" smtClean="0"/>
              <a:t>11</a:t>
            </a:fld>
            <a:endParaRPr lang="en-US"/>
          </a:p>
        </p:txBody>
      </p:sp>
    </p:spTree>
    <p:extLst>
      <p:ext uri="{BB962C8B-B14F-4D97-AF65-F5344CB8AC3E}">
        <p14:creationId xmlns:p14="http://schemas.microsoft.com/office/powerpoint/2010/main" val="694761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Creative Commons Public Domain- Copyright free</a:t>
            </a:r>
          </a:p>
          <a:p>
            <a:endParaRPr lang="en-US" dirty="0"/>
          </a:p>
        </p:txBody>
      </p:sp>
      <p:sp>
        <p:nvSpPr>
          <p:cNvPr id="4" name="Slide Number Placeholder 3"/>
          <p:cNvSpPr>
            <a:spLocks noGrp="1"/>
          </p:cNvSpPr>
          <p:nvPr>
            <p:ph type="sldNum" sz="quarter" idx="5"/>
          </p:nvPr>
        </p:nvSpPr>
        <p:spPr/>
        <p:txBody>
          <a:bodyPr/>
          <a:lstStyle/>
          <a:p>
            <a:fld id="{3047CEDB-960F-4E51-ABA8-1A9318D3AD19}" type="slidenum">
              <a:rPr lang="en-US" smtClean="0"/>
              <a:t>13</a:t>
            </a:fld>
            <a:endParaRPr lang="en-US"/>
          </a:p>
        </p:txBody>
      </p:sp>
    </p:spTree>
    <p:extLst>
      <p:ext uri="{BB962C8B-B14F-4D97-AF65-F5344CB8AC3E}">
        <p14:creationId xmlns:p14="http://schemas.microsoft.com/office/powerpoint/2010/main" val="1726350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08831" y="1449146"/>
            <a:ext cx="7526338"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08831" y="5280847"/>
            <a:ext cx="7526338"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7EE137-E098-463C-ACE9-13F25BC513D7}" type="datetime1">
              <a:rPr lang="en-US" smtClean="0"/>
              <a:t>7/18/2025</a:t>
            </a:fld>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364364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4863" y="4800600"/>
            <a:ext cx="7526337"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9144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04863" y="5367338"/>
            <a:ext cx="7526337"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0BC78DE-1BDC-4447-B163-DC621F304E21}" type="datetime1">
              <a:rPr lang="en-US" smtClean="0"/>
              <a:t>7/18/2025</a:t>
            </a:fld>
            <a:endParaRPr lang="en-US"/>
          </a:p>
        </p:txBody>
      </p:sp>
      <p:sp>
        <p:nvSpPr>
          <p:cNvPr id="6" name="Footer Placeholder 5"/>
          <p:cNvSpPr>
            <a:spLocks noGrp="1"/>
          </p:cNvSpPr>
          <p:nvPr>
            <p:ph type="ftr" sz="quarter" idx="11"/>
          </p:nvPr>
        </p:nvSpPr>
        <p:spPr/>
        <p:txBody>
          <a:bodyPr/>
          <a:lstStyle/>
          <a:p>
            <a:r>
              <a:rPr lang="en-US"/>
              <a:t>© New Jersey Italian Heritage Commission </a:t>
            </a:r>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209521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485107" y="1338479"/>
            <a:ext cx="4749312"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49573" y="1495525"/>
            <a:ext cx="442038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651226" y="4700702"/>
            <a:ext cx="4418727"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5398884" y="1338479"/>
            <a:ext cx="3302316" cy="4075464"/>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6EA43AE4-A540-4921-96D6-648C135C8E32}" type="datetime1">
              <a:rPr lang="en-US" smtClean="0"/>
              <a:t>7/18/2025</a:t>
            </a:fld>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981883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855663" y="2286585"/>
            <a:ext cx="3671336"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6" y="2435956"/>
            <a:ext cx="328689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4616450" y="2286000"/>
            <a:ext cx="3671888" cy="2300288"/>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552A8340-BFA0-4E4A-BC06-7D0636E2FEDD}" type="datetime1">
              <a:rPr lang="en-US" smtClean="0"/>
              <a:t>7/18/2025</a:t>
            </a:fld>
            <a:endParaRPr lang="en-US"/>
          </a:p>
        </p:txBody>
      </p:sp>
      <p:sp>
        <p:nvSpPr>
          <p:cNvPr id="3" name="Footer Placeholder 2"/>
          <p:cNvSpPr>
            <a:spLocks noGrp="1"/>
          </p:cNvSpPr>
          <p:nvPr>
            <p:ph type="ftr" sz="quarter" idx="11"/>
          </p:nvPr>
        </p:nvSpPr>
        <p:spPr/>
        <p:txBody>
          <a:bodyPr/>
          <a:lstStyle/>
          <a:p>
            <a:r>
              <a:rPr lang="en-US"/>
              <a:t>© New Jersey Italian Heritage Commission </a:t>
            </a:r>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820383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D65D7B-0D08-487C-9E75-6628C904A3DA}" type="datetime1">
              <a:rPr lang="en-US" smtClean="0"/>
              <a:t>7/18/2025</a:t>
            </a:fld>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78858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5752238" y="446089"/>
            <a:ext cx="3391762"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9" name="AutoShape 4"/>
          <p:cNvSpPr>
            <a:spLocks noChangeAspect="1" noChangeArrowheads="1" noTextEdit="1"/>
          </p:cNvSpPr>
          <p:nvPr/>
        </p:nvSpPr>
        <p:spPr bwMode="auto">
          <a:xfrm>
            <a:off x="5233988" y="0"/>
            <a:ext cx="391001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 name="Vertical Title 1"/>
          <p:cNvSpPr>
            <a:spLocks noGrp="1"/>
          </p:cNvSpPr>
          <p:nvPr>
            <p:ph type="title" orient="vert"/>
          </p:nvPr>
        </p:nvSpPr>
        <p:spPr>
          <a:xfrm>
            <a:off x="6137655" y="586171"/>
            <a:ext cx="1701800"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04862" y="446089"/>
            <a:ext cx="4947376" cy="541496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BDE2C-4D17-4AC7-ACA8-B602CBCA035B}" type="datetime1">
              <a:rPr lang="en-US" smtClean="0"/>
              <a:t>7/18/2025</a:t>
            </a:fld>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36180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09997" y="2222287"/>
            <a:ext cx="7524003" cy="36365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503822D-A068-40C2-AF7E-16DAF77C8FC3}" type="datetime1">
              <a:rPr lang="en-US" smtClean="0"/>
              <a:t>7/18/2025</a:t>
            </a:fld>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271144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0"/>
            <a:ext cx="9144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2951396"/>
            <a:ext cx="7526337"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04863" y="5281200"/>
            <a:ext cx="7526337"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A127E9-55E8-4130-A168-7E6DECAEF29B}" type="datetime1">
              <a:rPr lang="en-US" smtClean="0"/>
              <a:t>7/18/2025</a:t>
            </a:fld>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005971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09996" y="2222287"/>
            <a:ext cx="3670723"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0" y="2222287"/>
            <a:ext cx="3670720"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6B245D5-D701-4C57-A692-7B7C7AEE4A4C}" type="datetime1">
              <a:rPr lang="en-US" smtClean="0"/>
              <a:t>7/18/2025</a:t>
            </a:fld>
            <a:endParaRPr lang="en-US"/>
          </a:p>
        </p:txBody>
      </p:sp>
      <p:sp>
        <p:nvSpPr>
          <p:cNvPr id="6" name="Footer Placeholder 5"/>
          <p:cNvSpPr>
            <a:spLocks noGrp="1"/>
          </p:cNvSpPr>
          <p:nvPr>
            <p:ph type="ftr" sz="quarter" idx="11"/>
          </p:nvPr>
        </p:nvSpPr>
        <p:spPr/>
        <p:txBody>
          <a:bodyPr/>
          <a:lstStyle/>
          <a:p>
            <a:r>
              <a:rPr lang="en-US"/>
              <a:t>© New Jersey Italian Heritage Commission </a:t>
            </a:r>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57577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09996" y="2174875"/>
            <a:ext cx="367072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09996" y="2751137"/>
            <a:ext cx="3687391"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280" y="2174875"/>
            <a:ext cx="3670720"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280" y="2751137"/>
            <a:ext cx="3670720"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70900B-F9DC-4C96-AB4F-38985CC74C5A}" type="datetime1">
              <a:rPr lang="en-US" smtClean="0"/>
              <a:t>7/18/2025</a:t>
            </a:fld>
            <a:endParaRPr lang="en-US"/>
          </a:p>
        </p:txBody>
      </p:sp>
      <p:sp>
        <p:nvSpPr>
          <p:cNvPr id="8" name="Footer Placeholder 7"/>
          <p:cNvSpPr>
            <a:spLocks noGrp="1"/>
          </p:cNvSpPr>
          <p:nvPr>
            <p:ph type="ftr" sz="quarter" idx="11"/>
          </p:nvPr>
        </p:nvSpPr>
        <p:spPr/>
        <p:txBody>
          <a:bodyPr/>
          <a:lstStyle/>
          <a:p>
            <a:r>
              <a:rPr lang="en-US"/>
              <a:t>© New Jersey Italian Heritage Commission </a:t>
            </a:r>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1006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FCF7BDE-BB07-4FCD-8B4A-64A180718EFC}" type="datetime1">
              <a:rPr lang="en-US" smtClean="0"/>
              <a:t>7/18/2025</a:t>
            </a:fld>
            <a:endParaRPr lang="en-US"/>
          </a:p>
        </p:txBody>
      </p:sp>
      <p:sp>
        <p:nvSpPr>
          <p:cNvPr id="4" name="Footer Placeholder 3"/>
          <p:cNvSpPr>
            <a:spLocks noGrp="1"/>
          </p:cNvSpPr>
          <p:nvPr>
            <p:ph type="ftr" sz="quarter" idx="11"/>
          </p:nvPr>
        </p:nvSpPr>
        <p:spPr/>
        <p:txBody>
          <a:bodyPr/>
          <a:lstStyle/>
          <a:p>
            <a:r>
              <a:rPr lang="en-US"/>
              <a:t>© New Jersey Italian Heritage Commission </a:t>
            </a:r>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154619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AB7B24-DEA0-4775-ADB1-D95B8F8E3CFF}" type="datetime1">
              <a:rPr lang="en-US" smtClean="0"/>
              <a:t>7/18/2025</a:t>
            </a:fld>
            <a:endParaRPr lang="en-US"/>
          </a:p>
        </p:txBody>
      </p:sp>
      <p:sp>
        <p:nvSpPr>
          <p:cNvPr id="3" name="Footer Placeholder 2"/>
          <p:cNvSpPr>
            <a:spLocks noGrp="1"/>
          </p:cNvSpPr>
          <p:nvPr>
            <p:ph type="ftr" sz="quarter" idx="11"/>
          </p:nvPr>
        </p:nvSpPr>
        <p:spPr/>
        <p:txBody>
          <a:bodyPr/>
          <a:lstStyle/>
          <a:p>
            <a:r>
              <a:rPr lang="en-US"/>
              <a:t>© New Jersey Italian Heritage Commission </a:t>
            </a:r>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513806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804863" y="446086"/>
            <a:ext cx="2660650"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446088"/>
            <a:ext cx="2660650"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641724" y="446087"/>
            <a:ext cx="4689475" cy="54149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04863" y="2260737"/>
            <a:ext cx="2660650"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1D4532-3899-47CB-A7D5-75A9A7CBB7DB}" type="datetime1">
              <a:rPr lang="en-US" smtClean="0"/>
              <a:t>7/18/2025</a:t>
            </a:fld>
            <a:endParaRPr lang="en-US"/>
          </a:p>
        </p:txBody>
      </p:sp>
      <p:sp>
        <p:nvSpPr>
          <p:cNvPr id="6" name="Footer Placeholder 5"/>
          <p:cNvSpPr>
            <a:spLocks noGrp="1"/>
          </p:cNvSpPr>
          <p:nvPr>
            <p:ph type="ftr" sz="quarter" idx="11"/>
          </p:nvPr>
        </p:nvSpPr>
        <p:spPr/>
        <p:txBody>
          <a:bodyPr/>
          <a:lstStyle/>
          <a:p>
            <a:r>
              <a:rPr lang="en-US"/>
              <a:t>© New Jersey Italian Heritage Commission </a:t>
            </a:r>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52715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9996" y="727521"/>
            <a:ext cx="350154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4573588" y="0"/>
            <a:ext cx="4570412"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09996" y="2344684"/>
            <a:ext cx="350154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2914357" y="6041361"/>
            <a:ext cx="732659" cy="365125"/>
          </a:xfrm>
        </p:spPr>
        <p:txBody>
          <a:bodyPr/>
          <a:lstStyle/>
          <a:p>
            <a:fld id="{D8E0AD36-CB1B-44A7-8BC0-9003E3D00402}" type="datetime1">
              <a:rPr lang="en-US" smtClean="0"/>
              <a:t>7/18/2025</a:t>
            </a:fld>
            <a:endParaRPr lang="en-US"/>
          </a:p>
        </p:txBody>
      </p:sp>
      <p:sp>
        <p:nvSpPr>
          <p:cNvPr id="6" name="Footer Placeholder 5"/>
          <p:cNvSpPr>
            <a:spLocks noGrp="1"/>
          </p:cNvSpPr>
          <p:nvPr>
            <p:ph type="ftr" sz="quarter" idx="11"/>
          </p:nvPr>
        </p:nvSpPr>
        <p:spPr>
          <a:xfrm>
            <a:off x="442797" y="6041361"/>
            <a:ext cx="2471560" cy="365125"/>
          </a:xfrm>
        </p:spPr>
        <p:txBody>
          <a:bodyPr/>
          <a:lstStyle/>
          <a:p>
            <a:r>
              <a:rPr lang="en-US"/>
              <a:t>© New Jersey Italian Heritage Commission </a:t>
            </a:r>
          </a:p>
        </p:txBody>
      </p:sp>
      <p:sp>
        <p:nvSpPr>
          <p:cNvPr id="7" name="Slide Number Placeholder 6"/>
          <p:cNvSpPr>
            <a:spLocks noGrp="1"/>
          </p:cNvSpPr>
          <p:nvPr>
            <p:ph type="sldNum" sz="quarter" idx="12"/>
          </p:nvPr>
        </p:nvSpPr>
        <p:spPr>
          <a:xfrm>
            <a:off x="3647017" y="5915887"/>
            <a:ext cx="796616" cy="490599"/>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030914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9997" y="447188"/>
            <a:ext cx="7524003"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09997" y="2184400"/>
            <a:ext cx="7524003"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42797" y="6041361"/>
            <a:ext cx="6289532" cy="365125"/>
          </a:xfrm>
          <a:prstGeom prst="rect">
            <a:avLst/>
          </a:prstGeom>
        </p:spPr>
        <p:txBody>
          <a:bodyPr vert="horz" lIns="91440" tIns="45720" rIns="91440" bIns="45720" rtlCol="0" anchor="b"/>
          <a:lstStyle>
            <a:lvl1pPr algn="l">
              <a:defRPr sz="900">
                <a:solidFill>
                  <a:schemeClr val="tx1"/>
                </a:solidFill>
              </a:defRPr>
            </a:lvl1pPr>
          </a:lstStyle>
          <a:p>
            <a:r>
              <a:rPr lang="en-US"/>
              <a:t>© New Jersey Italian Heritage Commission </a:t>
            </a:r>
          </a:p>
        </p:txBody>
      </p:sp>
      <p:sp>
        <p:nvSpPr>
          <p:cNvPr id="4" name="Date Placeholder 3"/>
          <p:cNvSpPr>
            <a:spLocks noGrp="1"/>
          </p:cNvSpPr>
          <p:nvPr>
            <p:ph type="dt" sz="half" idx="2"/>
          </p:nvPr>
        </p:nvSpPr>
        <p:spPr>
          <a:xfrm>
            <a:off x="6911422" y="6041361"/>
            <a:ext cx="993161" cy="365125"/>
          </a:xfrm>
          <a:prstGeom prst="rect">
            <a:avLst/>
          </a:prstGeom>
        </p:spPr>
        <p:txBody>
          <a:bodyPr vert="horz" lIns="91440" tIns="45720" rIns="91440" bIns="45720" rtlCol="0" anchor="b"/>
          <a:lstStyle>
            <a:lvl1pPr algn="r">
              <a:defRPr sz="900">
                <a:solidFill>
                  <a:schemeClr val="tx1"/>
                </a:solidFill>
              </a:defRPr>
            </a:lvl1pPr>
          </a:lstStyle>
          <a:p>
            <a:fld id="{33BBDA8A-2797-49B6-BAAD-967AEBF8053F}" type="datetime1">
              <a:rPr lang="en-US" smtClean="0"/>
              <a:t>7/18/2025</a:t>
            </a:fld>
            <a:endParaRPr lang="en-US"/>
          </a:p>
        </p:txBody>
      </p:sp>
      <p:sp>
        <p:nvSpPr>
          <p:cNvPr id="6" name="Slide Number Placeholder 5"/>
          <p:cNvSpPr>
            <a:spLocks noGrp="1"/>
          </p:cNvSpPr>
          <p:nvPr>
            <p:ph type="sldNum" sz="quarter" idx="4"/>
          </p:nvPr>
        </p:nvSpPr>
        <p:spPr>
          <a:xfrm>
            <a:off x="7904584" y="5915887"/>
            <a:ext cx="796616" cy="490599"/>
          </a:xfrm>
          <a:prstGeom prst="rect">
            <a:avLst/>
          </a:prstGeom>
        </p:spPr>
        <p:txBody>
          <a:bodyPr vert="horz" lIns="91440" tIns="45720" rIns="91440" bIns="10800" rtlCol="0" anchor="b"/>
          <a:lstStyle>
            <a:lvl1pPr algn="r">
              <a:defRPr sz="2000">
                <a:solidFill>
                  <a:schemeClr val="accent1"/>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662118346"/>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Lst>
  <p:hf sldNum="0" hdr="0" dt="0"/>
  <p:txStyles>
    <p:titleStyle>
      <a:lvl1pPr algn="l" defTabSz="457200" rtl="0" eaLnBrk="1" latinLnBrk="0" hangingPunct="1">
        <a:spcBef>
          <a:spcPct val="0"/>
        </a:spcBef>
        <a:buNone/>
        <a:defRPr sz="4000" b="1" kern="1200">
          <a:solidFill>
            <a:srgbClr val="FEFEFE"/>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326760" y="6344731"/>
            <a:ext cx="3026910" cy="273844"/>
          </a:xfrm>
        </p:spPr>
        <p:txBody>
          <a:bodyPr/>
          <a:lstStyle/>
          <a:p>
            <a:r>
              <a:rPr lang="en-US" sz="600"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2383409" y="3429000"/>
            <a:ext cx="4865012" cy="2015089"/>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3068053" y="5842650"/>
            <a:ext cx="3424995" cy="461665"/>
          </a:xfrm>
          <a:prstGeom prst="rect">
            <a:avLst/>
          </a:prstGeom>
          <a:noFill/>
        </p:spPr>
        <p:txBody>
          <a:bodyPr wrap="square" rtlCol="0">
            <a:spAutoFit/>
          </a:bodyPr>
          <a:lstStyle/>
          <a:p>
            <a:pPr algn="ctr"/>
            <a:r>
              <a:rPr lang="en-US" sz="2400" dirty="0">
                <a:solidFill>
                  <a:srgbClr val="FF0000"/>
                </a:solidFill>
                <a:latin typeface="Bahnschrift Light Condensed" panose="020B0502040204020203" pitchFamily="34" charset="0"/>
              </a:rPr>
              <a:t>Visit</a:t>
            </a:r>
            <a:r>
              <a:rPr lang="en-US" sz="2400" dirty="0">
                <a:latin typeface="Bahnschrift Light Condensed" panose="020B0502040204020203" pitchFamily="34" charset="0"/>
              </a:rPr>
              <a:t>: </a:t>
            </a:r>
            <a:r>
              <a:rPr lang="en-US" sz="24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1969203" y="947727"/>
            <a:ext cx="5622693" cy="2246769"/>
          </a:xfrm>
          <a:prstGeom prst="rect">
            <a:avLst/>
          </a:prstGeom>
          <a:noFill/>
        </p:spPr>
        <p:txBody>
          <a:bodyPr wrap="none" rtlCol="0">
            <a:spAutoFit/>
          </a:bodyPr>
          <a:lstStyle/>
          <a:p>
            <a:pPr algn="ctr"/>
            <a:r>
              <a:rPr lang="en-US" sz="4000" b="1" dirty="0">
                <a:solidFill>
                  <a:srgbClr val="FF0000"/>
                </a:solidFill>
                <a:latin typeface="Amasis MT Pro Black" panose="02040A04050005020304" pitchFamily="18" charset="0"/>
              </a:rPr>
              <a:t>New Jersey Italian </a:t>
            </a:r>
          </a:p>
          <a:p>
            <a:pPr algn="ctr"/>
            <a:r>
              <a:rPr lang="en-US" sz="4000" b="1" dirty="0">
                <a:solidFill>
                  <a:srgbClr val="FF0000"/>
                </a:solidFill>
                <a:latin typeface="Amasis MT Pro Black" panose="02040A04050005020304" pitchFamily="18" charset="0"/>
              </a:rPr>
              <a:t>Heritage Commis</a:t>
            </a:r>
            <a:r>
              <a:rPr lang="en-US" sz="4000" b="1" dirty="0">
                <a:solidFill>
                  <a:srgbClr val="FF0000"/>
                </a:solidFill>
              </a:rPr>
              <a:t>sion</a:t>
            </a:r>
          </a:p>
          <a:p>
            <a:pPr algn="ctr"/>
            <a:r>
              <a:rPr lang="en-US" sz="3000" b="1" dirty="0">
                <a:solidFill>
                  <a:srgbClr val="00B050"/>
                </a:solidFill>
              </a:rPr>
              <a:t>Lesson Series </a:t>
            </a:r>
          </a:p>
          <a:p>
            <a:pPr algn="ctr"/>
            <a:r>
              <a:rPr lang="en-US" sz="3000" b="1" dirty="0">
                <a:solidFill>
                  <a:srgbClr val="FF0000"/>
                </a:solidFill>
              </a:rPr>
              <a:t>Mother Cabrini</a:t>
            </a:r>
          </a:p>
        </p:txBody>
      </p:sp>
    </p:spTree>
    <p:extLst>
      <p:ext uri="{BB962C8B-B14F-4D97-AF65-F5344CB8AC3E}">
        <p14:creationId xmlns:p14="http://schemas.microsoft.com/office/powerpoint/2010/main" val="1850565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Establishment of Institutions</a:t>
            </a:r>
          </a:p>
        </p:txBody>
      </p:sp>
      <p:sp>
        <p:nvSpPr>
          <p:cNvPr id="6" name="Text Placeholder 5">
            <a:extLst>
              <a:ext uri="{FF2B5EF4-FFF2-40B4-BE49-F238E27FC236}">
                <a16:creationId xmlns:a16="http://schemas.microsoft.com/office/drawing/2014/main" id="{FE77D998-9B97-BC91-4A35-C049752920BF}"/>
              </a:ext>
            </a:extLst>
          </p:cNvPr>
          <p:cNvSpPr>
            <a:spLocks noGrp="1"/>
          </p:cNvSpPr>
          <p:nvPr>
            <p:ph type="body" idx="1"/>
          </p:nvPr>
        </p:nvSpPr>
        <p:spPr>
          <a:xfrm>
            <a:off x="35456" y="2427506"/>
            <a:ext cx="4632850" cy="576262"/>
          </a:xfrm>
        </p:spPr>
        <p:txBody>
          <a:bodyPr/>
          <a:lstStyle/>
          <a:p>
            <a:r>
              <a:rPr lang="en-US" sz="2000" dirty="0">
                <a:solidFill>
                  <a:srgbClr val="FFFFFF"/>
                </a:solidFill>
                <a:effectLst/>
                <a:latin typeface="Century Gothic" panose="020B0502020202020204" pitchFamily="34" charset="0"/>
              </a:rPr>
              <a:t>She set up more than 67 institutions throughout the United States.</a:t>
            </a:r>
            <a:endParaRPr lang="en-US" dirty="0"/>
          </a:p>
        </p:txBody>
      </p:sp>
      <p:pic>
        <p:nvPicPr>
          <p:cNvPr id="9" name="Picture 4">
            <a:extLst>
              <a:ext uri="{FF2B5EF4-FFF2-40B4-BE49-F238E27FC236}">
                <a16:creationId xmlns:a16="http://schemas.microsoft.com/office/drawing/2014/main" id="{20F7C967-E26A-1669-3D7E-59A6F48820E6}"/>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222250" y="3286996"/>
            <a:ext cx="4259263" cy="2843058"/>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a:extLst>
              <a:ext uri="{FF2B5EF4-FFF2-40B4-BE49-F238E27FC236}">
                <a16:creationId xmlns:a16="http://schemas.microsoft.com/office/drawing/2014/main" id="{EC2FEC01-B78C-8A81-B012-3720916563AD}"/>
              </a:ext>
            </a:extLst>
          </p:cNvPr>
          <p:cNvSpPr>
            <a:spLocks noGrp="1"/>
          </p:cNvSpPr>
          <p:nvPr>
            <p:ph type="body" sz="quarter" idx="3"/>
          </p:nvPr>
        </p:nvSpPr>
        <p:spPr>
          <a:xfrm>
            <a:off x="4430831" y="2396332"/>
            <a:ext cx="4426090" cy="576262"/>
          </a:xfrm>
        </p:spPr>
        <p:txBody>
          <a:bodyPr>
            <a:normAutofit fontScale="92500" lnSpcReduction="20000"/>
          </a:bodyPr>
          <a:lstStyle/>
          <a:p>
            <a:r>
              <a:rPr lang="en-US" sz="2000" dirty="0">
                <a:solidFill>
                  <a:srgbClr val="FFFFFF"/>
                </a:solidFill>
                <a:effectLst/>
                <a:latin typeface="Century Gothic" panose="020B0502020202020204" pitchFamily="34" charset="0"/>
              </a:rPr>
              <a:t>Included are schools, healthcare facilities, and orphanages.</a:t>
            </a:r>
            <a:endParaRPr lang="en-US" dirty="0"/>
          </a:p>
        </p:txBody>
      </p:sp>
      <p:pic>
        <p:nvPicPr>
          <p:cNvPr id="4098" name="Picture 2" descr="Mother Cabrini opened Queen of Heaven Orphanage in 1907 @ 4825 Federal ...">
            <a:extLst>
              <a:ext uri="{FF2B5EF4-FFF2-40B4-BE49-F238E27FC236}">
                <a16:creationId xmlns:a16="http://schemas.microsoft.com/office/drawing/2014/main" id="{8AC3B1B9-9F65-DEEE-1561-0B33B91F00AC}"/>
              </a:ext>
            </a:extLst>
          </p:cNvPr>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tretch>
            <a:fillRect/>
          </a:stretch>
        </p:blipFill>
        <p:spPr bwMode="auto">
          <a:xfrm>
            <a:off x="4734995" y="3322835"/>
            <a:ext cx="4082721" cy="280721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3E4F92FC-499E-811E-9376-1F3538886B5A}"/>
              </a:ext>
            </a:extLst>
          </p:cNvPr>
          <p:cNvSpPr>
            <a:spLocks noGrp="1"/>
          </p:cNvSpPr>
          <p:nvPr>
            <p:ph type="ftr" sz="quarter" idx="11"/>
          </p:nvPr>
        </p:nvSpPr>
        <p:spPr>
          <a:xfrm>
            <a:off x="442797" y="6254749"/>
            <a:ext cx="6289532" cy="365125"/>
          </a:xfrm>
        </p:spPr>
        <p:txBody>
          <a:bodyPr/>
          <a:lstStyle/>
          <a:p>
            <a:r>
              <a:rPr lang="en-US"/>
              <a:t>© New Jersey Italian Heritage Commission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325"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title"/>
          </p:nvPr>
        </p:nvSpPr>
        <p:spPr>
          <a:xfrm>
            <a:off x="607500" y="639097"/>
            <a:ext cx="4834654" cy="3781101"/>
          </a:xfrm>
        </p:spPr>
        <p:txBody>
          <a:bodyPr vert="horz" lIns="91440" tIns="45720" rIns="91440" bIns="45720" rtlCol="0" anchor="b">
            <a:normAutofit/>
          </a:bodyPr>
          <a:lstStyle/>
          <a:p>
            <a:pPr algn="l"/>
            <a:r>
              <a:rPr lang="en-US" sz="5400">
                <a:cs typeface="+mj-cs"/>
              </a:rPr>
              <a:t>Columbus Hospital in Chicago</a:t>
            </a:r>
          </a:p>
        </p:txBody>
      </p:sp>
      <p:sp>
        <p:nvSpPr>
          <p:cNvPr id="3" name="Content Placeholder 2"/>
          <p:cNvSpPr>
            <a:spLocks noGrp="1"/>
          </p:cNvSpPr>
          <p:nvPr>
            <p:ph type="body" idx="1"/>
          </p:nvPr>
        </p:nvSpPr>
        <p:spPr>
          <a:xfrm>
            <a:off x="607500" y="5280847"/>
            <a:ext cx="4834654" cy="785656"/>
          </a:xfrm>
        </p:spPr>
        <p:txBody>
          <a:bodyPr vert="horz" lIns="91440" tIns="45720" rIns="91440" bIns="45720" rtlCol="0" anchor="t">
            <a:normAutofit lnSpcReduction="10000"/>
          </a:bodyPr>
          <a:lstStyle/>
          <a:p>
            <a:pPr marL="285750" indent="-285750" algn="l">
              <a:lnSpc>
                <a:spcPct val="90000"/>
              </a:lnSpc>
              <a:buFont typeface="Arial" panose="020B0604020202020204" pitchFamily="34" charset="0"/>
              <a:buChar char="•"/>
            </a:pPr>
            <a:r>
              <a:rPr lang="en-US" sz="1500" dirty="0"/>
              <a:t>Founded in 1905</a:t>
            </a:r>
          </a:p>
          <a:p>
            <a:pPr marL="285750" indent="-285750" algn="l">
              <a:lnSpc>
                <a:spcPct val="90000"/>
              </a:lnSpc>
              <a:buFont typeface="Arial" panose="020B0604020202020204" pitchFamily="34" charset="0"/>
              <a:buChar char="•"/>
            </a:pPr>
            <a:r>
              <a:rPr lang="en-US" sz="1500" dirty="0"/>
              <a:t>Provided vital medical care to vulnerable children</a:t>
            </a:r>
          </a:p>
        </p:txBody>
      </p:sp>
      <p:pic>
        <p:nvPicPr>
          <p:cNvPr id="13314" name="Picture 2" descr="A Tale of Chicago - Cabrini Shrine NYC">
            <a:extLst>
              <a:ext uri="{FF2B5EF4-FFF2-40B4-BE49-F238E27FC236}">
                <a16:creationId xmlns:a16="http://schemas.microsoft.com/office/drawing/2014/main" id="{49D2E189-D7E7-D85D-3FC5-43F8BCF41F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893" r="32268" b="-1"/>
          <a:stretch/>
        </p:blipFill>
        <p:spPr bwMode="auto">
          <a:xfrm>
            <a:off x="5656006" y="10"/>
            <a:ext cx="3487994" cy="685799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3FA6F8D4-B1DE-E18E-F260-76C2056CE232}"/>
              </a:ext>
            </a:extLst>
          </p:cNvPr>
          <p:cNvSpPr>
            <a:spLocks noGrp="1"/>
          </p:cNvSpPr>
          <p:nvPr>
            <p:ph type="ftr" sz="quarter" idx="11"/>
          </p:nvPr>
        </p:nvSpPr>
        <p:spPr>
          <a:xfrm>
            <a:off x="66370" y="6349587"/>
            <a:ext cx="6483240" cy="365125"/>
          </a:xfrm>
        </p:spPr>
        <p:txBody>
          <a:bodyPr vert="horz" lIns="91440" tIns="45720" rIns="91440" bIns="45720" rtlCol="0" anchor="b">
            <a:normAutofit/>
          </a:bodyPr>
          <a:lstStyle/>
          <a:p>
            <a:pPr defTabSz="914400">
              <a:spcAft>
                <a:spcPts val="600"/>
              </a:spcAft>
            </a:pPr>
            <a:r>
              <a:rPr lang="en-US" kern="1200" dirty="0">
                <a:solidFill>
                  <a:schemeClr val="tx1"/>
                </a:solidFill>
                <a:latin typeface="+mn-lt"/>
                <a:ea typeface="+mn-ea"/>
                <a:cs typeface="+mn-cs"/>
              </a:rPr>
              <a:t>© New Jersey Italian Heritage Commission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Innovative Approach to Education</a:t>
            </a:r>
          </a:p>
        </p:txBody>
      </p:sp>
      <p:sp>
        <p:nvSpPr>
          <p:cNvPr id="3" name="Content Placeholder 2"/>
          <p:cNvSpPr>
            <a:spLocks noGrp="1"/>
          </p:cNvSpPr>
          <p:nvPr>
            <p:ph idx="1"/>
          </p:nvPr>
        </p:nvSpPr>
        <p:spPr/>
        <p:txBody>
          <a:bodyPr>
            <a:normAutofit/>
          </a:bodyPr>
          <a:lstStyle/>
          <a:p>
            <a:r>
              <a:rPr lang="en-US" sz="3600" dirty="0"/>
              <a:t>She b</a:t>
            </a:r>
            <a:r>
              <a:rPr sz="3600" dirty="0"/>
              <a:t>elieved education was a fundamental right</a:t>
            </a:r>
            <a:r>
              <a:rPr lang="en-US" sz="3600" dirty="0"/>
              <a:t>.</a:t>
            </a:r>
            <a:endParaRPr sz="3600" dirty="0"/>
          </a:p>
          <a:p>
            <a:r>
              <a:rPr lang="en-US" sz="3600" dirty="0"/>
              <a:t>She e</a:t>
            </a:r>
            <a:r>
              <a:rPr sz="3600" dirty="0"/>
              <a:t>stablished schools emphasizing academic</a:t>
            </a:r>
            <a:r>
              <a:rPr lang="en-US" sz="3600" dirty="0"/>
              <a:t>, spiritual, </a:t>
            </a:r>
            <a:r>
              <a:rPr sz="3600" dirty="0"/>
              <a:t>and moral development</a:t>
            </a:r>
            <a:r>
              <a:rPr lang="en-US" sz="3600" dirty="0"/>
              <a:t>.</a:t>
            </a:r>
            <a:endParaRPr sz="3600" dirty="0"/>
          </a:p>
        </p:txBody>
      </p:sp>
      <p:sp>
        <p:nvSpPr>
          <p:cNvPr id="5" name="Footer Placeholder 4">
            <a:extLst>
              <a:ext uri="{FF2B5EF4-FFF2-40B4-BE49-F238E27FC236}">
                <a16:creationId xmlns:a16="http://schemas.microsoft.com/office/drawing/2014/main" id="{CE7A7B6B-7B88-3179-B393-AB901A0307E6}"/>
              </a:ext>
            </a:extLst>
          </p:cNvPr>
          <p:cNvSpPr>
            <a:spLocks noGrp="1"/>
          </p:cNvSpPr>
          <p:nvPr>
            <p:ph type="ftr" sz="quarter" idx="11"/>
          </p:nvPr>
        </p:nvSpPr>
        <p:spPr>
          <a:xfrm>
            <a:off x="124298" y="6406486"/>
            <a:ext cx="6289532" cy="365125"/>
          </a:xfrm>
        </p:spPr>
        <p:txBody>
          <a:bodyPr/>
          <a:lstStyle/>
          <a:p>
            <a:r>
              <a:rPr lang="en-US"/>
              <a:t>© New Jersey Italian Heritage Commission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997" y="447188"/>
            <a:ext cx="8211729" cy="970450"/>
          </a:xfrm>
        </p:spPr>
        <p:txBody>
          <a:bodyPr/>
          <a:lstStyle/>
          <a:p>
            <a:r>
              <a:t>The Cabrini School in New York</a:t>
            </a:r>
          </a:p>
        </p:txBody>
      </p:sp>
      <p:sp>
        <p:nvSpPr>
          <p:cNvPr id="6" name="Text Placeholder 5">
            <a:extLst>
              <a:ext uri="{FF2B5EF4-FFF2-40B4-BE49-F238E27FC236}">
                <a16:creationId xmlns:a16="http://schemas.microsoft.com/office/drawing/2014/main" id="{C4543464-1161-73AE-4919-67DA0C94E028}"/>
              </a:ext>
            </a:extLst>
          </p:cNvPr>
          <p:cNvSpPr>
            <a:spLocks noGrp="1"/>
          </p:cNvSpPr>
          <p:nvPr>
            <p:ph type="body" idx="1"/>
          </p:nvPr>
        </p:nvSpPr>
        <p:spPr/>
        <p:txBody>
          <a:bodyPr/>
          <a:lstStyle/>
          <a:p>
            <a:endParaRPr lang="en-US" dirty="0"/>
          </a:p>
        </p:txBody>
      </p:sp>
      <p:sp>
        <p:nvSpPr>
          <p:cNvPr id="3" name="Content Placeholder 2"/>
          <p:cNvSpPr>
            <a:spLocks noGrp="1"/>
          </p:cNvSpPr>
          <p:nvPr>
            <p:ph sz="half" idx="2"/>
          </p:nvPr>
        </p:nvSpPr>
        <p:spPr/>
        <p:txBody>
          <a:bodyPr>
            <a:noAutofit/>
          </a:bodyPr>
          <a:lstStyle/>
          <a:p>
            <a:r>
              <a:rPr lang="en-US" sz="2800" dirty="0"/>
              <a:t>She p</a:t>
            </a:r>
            <a:r>
              <a:rPr sz="2800" dirty="0"/>
              <a:t>rovided a safe environment for immigrant children</a:t>
            </a:r>
            <a:r>
              <a:rPr lang="en-US" sz="2800" dirty="0"/>
              <a:t>.</a:t>
            </a:r>
            <a:endParaRPr sz="2800" dirty="0"/>
          </a:p>
          <a:p>
            <a:r>
              <a:rPr lang="en-US" sz="2800" dirty="0"/>
              <a:t>The school f</a:t>
            </a:r>
            <a:r>
              <a:rPr sz="2800" dirty="0"/>
              <a:t>ocused on cultural identity and community</a:t>
            </a:r>
            <a:r>
              <a:rPr lang="en-US" sz="2800" dirty="0"/>
              <a:t>.</a:t>
            </a:r>
            <a:endParaRPr sz="2800" dirty="0"/>
          </a:p>
        </p:txBody>
      </p:sp>
      <p:sp>
        <p:nvSpPr>
          <p:cNvPr id="7" name="Text Placeholder 6">
            <a:extLst>
              <a:ext uri="{FF2B5EF4-FFF2-40B4-BE49-F238E27FC236}">
                <a16:creationId xmlns:a16="http://schemas.microsoft.com/office/drawing/2014/main" id="{6485DE0B-7501-074A-DAF2-4617D1472871}"/>
              </a:ext>
            </a:extLst>
          </p:cNvPr>
          <p:cNvSpPr>
            <a:spLocks noGrp="1"/>
          </p:cNvSpPr>
          <p:nvPr>
            <p:ph type="body" sz="quarter" idx="3"/>
          </p:nvPr>
        </p:nvSpPr>
        <p:spPr/>
        <p:txBody>
          <a:bodyPr/>
          <a:lstStyle/>
          <a:p>
            <a:endParaRPr lang="en-US" dirty="0"/>
          </a:p>
        </p:txBody>
      </p:sp>
      <p:pic>
        <p:nvPicPr>
          <p:cNvPr id="9" name="Picture 2">
            <a:extLst>
              <a:ext uri="{FF2B5EF4-FFF2-40B4-BE49-F238E27FC236}">
                <a16:creationId xmlns:a16="http://schemas.microsoft.com/office/drawing/2014/main" id="{AF9C888A-DC05-CD2E-1409-5B21A3282CF3}"/>
              </a:ext>
            </a:extLst>
          </p:cNvPr>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t="6338" b="6338"/>
          <a:stretch>
            <a:fillRect/>
          </a:stretch>
        </p:blipFill>
        <p:spPr bwMode="auto">
          <a:xfrm>
            <a:off x="4679948" y="2746634"/>
            <a:ext cx="3671887" cy="2862524"/>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BC1C8A22-8C5C-89D1-53F2-4DAC7762E4E2}"/>
              </a:ext>
            </a:extLst>
          </p:cNvPr>
          <p:cNvSpPr>
            <a:spLocks noGrp="1"/>
          </p:cNvSpPr>
          <p:nvPr>
            <p:ph type="ftr" sz="quarter" idx="11"/>
          </p:nvPr>
        </p:nvSpPr>
        <p:spPr>
          <a:xfrm>
            <a:off x="150401" y="6410812"/>
            <a:ext cx="6289532" cy="365125"/>
          </a:xfrm>
        </p:spPr>
        <p:txBody>
          <a:bodyPr/>
          <a:lstStyle/>
          <a:p>
            <a:r>
              <a:rPr lang="en-US"/>
              <a:t>© New Jersey Italian Heritage Commission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6" descr="Two people holding each other's hands">
            <a:extLst>
              <a:ext uri="{FF2B5EF4-FFF2-40B4-BE49-F238E27FC236}">
                <a16:creationId xmlns:a16="http://schemas.microsoft.com/office/drawing/2014/main" id="{CF729DAB-C443-BAFE-3D62-64C73C1B8205}"/>
              </a:ext>
            </a:extLst>
          </p:cNvPr>
          <p:cNvPicPr>
            <a:picLocks noChangeAspect="1"/>
          </p:cNvPicPr>
          <p:nvPr/>
        </p:nvPicPr>
        <p:blipFill>
          <a:blip r:embed="rId2">
            <a:duotone>
              <a:schemeClr val="accent1">
                <a:shade val="45000"/>
                <a:satMod val="135000"/>
              </a:schemeClr>
              <a:prstClr val="white"/>
            </a:duotone>
          </a:blip>
          <a:srcRect l="24702" r="30809" b="-2"/>
          <a:stretch/>
        </p:blipFill>
        <p:spPr>
          <a:xfrm>
            <a:off x="4581525" y="-1"/>
            <a:ext cx="4570837" cy="6858001"/>
          </a:xfrm>
          <a:prstGeom prst="rect">
            <a:avLst/>
          </a:prstGeom>
        </p:spPr>
      </p:pic>
      <p:sp>
        <p:nvSpPr>
          <p:cNvPr id="2" name="Title 1"/>
          <p:cNvSpPr>
            <a:spLocks noGrp="1"/>
          </p:cNvSpPr>
          <p:nvPr>
            <p:ph type="title"/>
          </p:nvPr>
        </p:nvSpPr>
        <p:spPr>
          <a:xfrm>
            <a:off x="607500" y="447188"/>
            <a:ext cx="3802575" cy="1559412"/>
          </a:xfrm>
        </p:spPr>
        <p:txBody>
          <a:bodyPr>
            <a:normAutofit/>
          </a:bodyPr>
          <a:lstStyle/>
          <a:p>
            <a:r>
              <a:t>A Testament to Selflessness</a:t>
            </a:r>
          </a:p>
        </p:txBody>
      </p:sp>
      <p:sp>
        <p:nvSpPr>
          <p:cNvPr id="3" name="Content Placeholder 2"/>
          <p:cNvSpPr>
            <a:spLocks noGrp="1"/>
          </p:cNvSpPr>
          <p:nvPr>
            <p:ph idx="1"/>
          </p:nvPr>
        </p:nvSpPr>
        <p:spPr>
          <a:xfrm>
            <a:off x="614033" y="2413000"/>
            <a:ext cx="3967491" cy="3632200"/>
          </a:xfrm>
        </p:spPr>
        <p:txBody>
          <a:bodyPr>
            <a:noAutofit/>
          </a:bodyPr>
          <a:lstStyle/>
          <a:p>
            <a:r>
              <a:rPr lang="en-US" sz="2800" dirty="0"/>
              <a:t>Mother Cabrini s</a:t>
            </a:r>
            <a:r>
              <a:rPr sz="2800" dirty="0"/>
              <a:t>acrificed personal comforts for the betterment of others</a:t>
            </a:r>
            <a:r>
              <a:rPr lang="en-US" sz="2800" dirty="0"/>
              <a:t>.</a:t>
            </a:r>
            <a:endParaRPr sz="2800" dirty="0"/>
          </a:p>
          <a:p>
            <a:r>
              <a:rPr lang="en-US" sz="2800" dirty="0"/>
              <a:t>She e</a:t>
            </a:r>
            <a:r>
              <a:rPr sz="2800" dirty="0"/>
              <a:t>mphasized the spirit of community service</a:t>
            </a:r>
            <a:r>
              <a:rPr lang="en-US" sz="2800" dirty="0"/>
              <a:t>.</a:t>
            </a:r>
            <a:endParaRPr sz="2800" dirty="0"/>
          </a:p>
        </p:txBody>
      </p:sp>
      <p:sp>
        <p:nvSpPr>
          <p:cNvPr id="5" name="Footer Placeholder 4">
            <a:extLst>
              <a:ext uri="{FF2B5EF4-FFF2-40B4-BE49-F238E27FC236}">
                <a16:creationId xmlns:a16="http://schemas.microsoft.com/office/drawing/2014/main" id="{E1DFDC53-2803-F715-EBB0-672C42B2E18E}"/>
              </a:ext>
            </a:extLst>
          </p:cNvPr>
          <p:cNvSpPr>
            <a:spLocks noGrp="1"/>
          </p:cNvSpPr>
          <p:nvPr>
            <p:ph type="ftr" sz="quarter" idx="11"/>
          </p:nvPr>
        </p:nvSpPr>
        <p:spPr>
          <a:xfrm>
            <a:off x="133152" y="6359861"/>
            <a:ext cx="3422462" cy="365125"/>
          </a:xfrm>
        </p:spPr>
        <p:txBody>
          <a:bodyPr>
            <a:normAutofit/>
          </a:bodyPr>
          <a:lstStyle/>
          <a:p>
            <a:pPr>
              <a:spcAft>
                <a:spcPts val="600"/>
              </a:spcAft>
            </a:pPr>
            <a:r>
              <a:rPr lang="en-US" dirty="0"/>
              <a:t>© New Jersey Italian Heritage Commission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347" name="Freeform 6">
            <a:extLst>
              <a:ext uri="{FF2B5EF4-FFF2-40B4-BE49-F238E27FC236}">
                <a16:creationId xmlns:a16="http://schemas.microsoft.com/office/drawing/2014/main" id="{CE09E21C-A325-4A05-ABC0-CAF1D7B52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en-US"/>
          </a:p>
        </p:txBody>
      </p:sp>
      <p:sp useBgFill="1">
        <p:nvSpPr>
          <p:cNvPr id="14348" name="Rectangle 14347">
            <a:extLst>
              <a:ext uri="{FF2B5EF4-FFF2-40B4-BE49-F238E27FC236}">
                <a16:creationId xmlns:a16="http://schemas.microsoft.com/office/drawing/2014/main" id="{5940F547-7206-4401-94FB-F8421915D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On July 7, 1946 Mother Cabrini was canonized - Missionary Sisters of ...">
            <a:extLst>
              <a:ext uri="{FF2B5EF4-FFF2-40B4-BE49-F238E27FC236}">
                <a16:creationId xmlns:a16="http://schemas.microsoft.com/office/drawing/2014/main" id="{6B592828-3A29-6E6E-0109-658C1A599D52}"/>
              </a:ext>
            </a:extLst>
          </p:cNvPr>
          <p:cNvPicPr>
            <a:picLocks noChangeAspect="1" noChangeArrowheads="1"/>
          </p:cNvPicPr>
          <p:nvPr/>
        </p:nvPicPr>
        <p:blipFill>
          <a:blip r:embed="rId3">
            <a:duotone>
              <a:schemeClr val="bg2">
                <a:shade val="45000"/>
                <a:satMod val="135000"/>
              </a:schemeClr>
              <a:prstClr val="white"/>
            </a:duotone>
            <a:alphaModFix amt="40000"/>
            <a:extLst>
              <a:ext uri="{28A0092B-C50C-407E-A947-70E740481C1C}">
                <a14:useLocalDpi xmlns:a14="http://schemas.microsoft.com/office/drawing/2010/main" val="0"/>
              </a:ext>
            </a:extLst>
          </a:blip>
          <a:srcRect l="45830" r="5503" b="1"/>
          <a:stretch/>
        </p:blipFill>
        <p:spPr bwMode="auto">
          <a:xfrm>
            <a:off x="20" y="0"/>
            <a:ext cx="9143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07500" y="447188"/>
            <a:ext cx="7928998" cy="970450"/>
          </a:xfrm>
        </p:spPr>
        <p:txBody>
          <a:bodyPr vert="horz" lIns="91440" tIns="45720" rIns="91440" bIns="45720" rtlCol="0" anchor="b">
            <a:normAutofit fontScale="90000"/>
          </a:bodyPr>
          <a:lstStyle/>
          <a:p>
            <a:pPr algn="ctr">
              <a:lnSpc>
                <a:spcPct val="90000"/>
              </a:lnSpc>
            </a:pPr>
            <a:r>
              <a:rPr lang="en-US" sz="4000" b="1" dirty="0">
                <a:solidFill>
                  <a:srgbClr val="00B0F0"/>
                </a:solidFill>
                <a:cs typeface="+mj-cs"/>
              </a:rPr>
              <a:t>Legacy of Piety</a:t>
            </a:r>
            <a:br>
              <a:rPr lang="en-US" sz="3100" b="1" dirty="0">
                <a:cs typeface="+mj-cs"/>
              </a:rPr>
            </a:br>
            <a:endParaRPr lang="en-US" sz="3100" b="1" dirty="0">
              <a:cs typeface="+mj-cs"/>
            </a:endParaRPr>
          </a:p>
        </p:txBody>
      </p:sp>
      <p:sp>
        <p:nvSpPr>
          <p:cNvPr id="3" name="Content Placeholder 2"/>
          <p:cNvSpPr>
            <a:spLocks noGrp="1"/>
          </p:cNvSpPr>
          <p:nvPr>
            <p:ph type="body" sz="half" idx="2"/>
          </p:nvPr>
        </p:nvSpPr>
        <p:spPr>
          <a:xfrm>
            <a:off x="614034" y="2222287"/>
            <a:ext cx="7915930" cy="3636511"/>
          </a:xfrm>
        </p:spPr>
        <p:txBody>
          <a:bodyPr vert="horz" lIns="91440" tIns="45720" rIns="91440" bIns="45720" rtlCol="0" anchor="ctr">
            <a:normAutofit/>
          </a:bodyPr>
          <a:lstStyle/>
          <a:p>
            <a:pPr>
              <a:buFont typeface="Wingdings 2" charset="2"/>
              <a:buChar char=""/>
            </a:pPr>
            <a:r>
              <a:rPr lang="en-US" sz="4000" b="1" dirty="0">
                <a:solidFill>
                  <a:srgbClr val="FFFF00"/>
                </a:solidFill>
              </a:rPr>
              <a:t>Pope Pius XII canonized 	Mother Cabrini in 1946.</a:t>
            </a:r>
          </a:p>
          <a:p>
            <a:pPr>
              <a:buFont typeface="Wingdings 2" charset="2"/>
              <a:buChar char=""/>
            </a:pPr>
            <a:r>
              <a:rPr lang="en-US" sz="4000" b="1" dirty="0">
                <a:solidFill>
                  <a:srgbClr val="FFFF00"/>
                </a:solidFill>
              </a:rPr>
              <a:t>She is the 1st naturalized US 	citizen to be declared a 	saint.</a:t>
            </a:r>
          </a:p>
        </p:txBody>
      </p:sp>
      <p:sp>
        <p:nvSpPr>
          <p:cNvPr id="5" name="Footer Placeholder 4">
            <a:extLst>
              <a:ext uri="{FF2B5EF4-FFF2-40B4-BE49-F238E27FC236}">
                <a16:creationId xmlns:a16="http://schemas.microsoft.com/office/drawing/2014/main" id="{2FB41156-AE90-81C2-F1D9-52C508776F34}"/>
              </a:ext>
            </a:extLst>
          </p:cNvPr>
          <p:cNvSpPr>
            <a:spLocks noGrp="1"/>
          </p:cNvSpPr>
          <p:nvPr>
            <p:ph type="ftr" sz="quarter" idx="11"/>
          </p:nvPr>
        </p:nvSpPr>
        <p:spPr>
          <a:xfrm>
            <a:off x="338635" y="6041362"/>
            <a:ext cx="6483240" cy="365125"/>
          </a:xfrm>
        </p:spPr>
        <p:txBody>
          <a:bodyPr vert="horz" lIns="91440" tIns="45720" rIns="91440" bIns="45720" rtlCol="0" anchor="b">
            <a:normAutofit/>
          </a:bodyPr>
          <a:lstStyle/>
          <a:p>
            <a:pPr defTabSz="914400">
              <a:spcAft>
                <a:spcPts val="600"/>
              </a:spcAft>
            </a:pPr>
            <a:r>
              <a:rPr lang="en-US" kern="1200" dirty="0">
                <a:solidFill>
                  <a:schemeClr val="tx1"/>
                </a:solidFill>
                <a:latin typeface="+mn-lt"/>
                <a:ea typeface="+mn-ea"/>
                <a:cs typeface="+mn-cs"/>
              </a:rPr>
              <a:t>© New Jersey Italian Heritage Commission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Picture 12" descr="Two people holding each other's hands">
            <a:extLst>
              <a:ext uri="{FF2B5EF4-FFF2-40B4-BE49-F238E27FC236}">
                <a16:creationId xmlns:a16="http://schemas.microsoft.com/office/drawing/2014/main" id="{5275B9E6-9AF6-5781-8671-14AC73275300}"/>
              </a:ext>
            </a:extLst>
          </p:cNvPr>
          <p:cNvPicPr>
            <a:picLocks noChangeAspect="1"/>
          </p:cNvPicPr>
          <p:nvPr/>
        </p:nvPicPr>
        <p:blipFill>
          <a:blip r:embed="rId3">
            <a:duotone>
              <a:schemeClr val="accent1">
                <a:shade val="45000"/>
                <a:satMod val="135000"/>
              </a:schemeClr>
              <a:prstClr val="white"/>
            </a:duotone>
          </a:blip>
          <a:srcRect l="24702" r="30809" b="-2"/>
          <a:stretch/>
        </p:blipFill>
        <p:spPr>
          <a:xfrm>
            <a:off x="4581525" y="-1"/>
            <a:ext cx="4570837" cy="6858001"/>
          </a:xfrm>
          <a:prstGeom prst="rect">
            <a:avLst/>
          </a:prstGeom>
        </p:spPr>
      </p:pic>
      <p:sp>
        <p:nvSpPr>
          <p:cNvPr id="2" name="Title 1"/>
          <p:cNvSpPr>
            <a:spLocks noGrp="1"/>
          </p:cNvSpPr>
          <p:nvPr>
            <p:ph type="title"/>
          </p:nvPr>
        </p:nvSpPr>
        <p:spPr>
          <a:xfrm>
            <a:off x="649573" y="1495525"/>
            <a:ext cx="3640664" cy="2645912"/>
          </a:xfrm>
        </p:spPr>
        <p:txBody>
          <a:bodyPr>
            <a:normAutofit fontScale="90000"/>
          </a:bodyPr>
          <a:lstStyle/>
          <a:p>
            <a:pPr algn="ctr">
              <a:lnSpc>
                <a:spcPct val="90000"/>
              </a:lnSpc>
            </a:pPr>
            <a:r>
              <a:rPr lang="en-US" sz="4000" dirty="0"/>
              <a:t>Importance of Empathy and Engagement</a:t>
            </a:r>
            <a:br>
              <a:rPr lang="en-US" sz="4000" dirty="0"/>
            </a:br>
            <a:endParaRPr lang="en-US" sz="4000" dirty="0"/>
          </a:p>
        </p:txBody>
      </p:sp>
      <p:sp>
        <p:nvSpPr>
          <p:cNvPr id="6" name="Text Placeholder 5">
            <a:extLst>
              <a:ext uri="{FF2B5EF4-FFF2-40B4-BE49-F238E27FC236}">
                <a16:creationId xmlns:a16="http://schemas.microsoft.com/office/drawing/2014/main" id="{A69494D1-6E47-BA73-0C0C-61275AE2CD84}"/>
              </a:ext>
            </a:extLst>
          </p:cNvPr>
          <p:cNvSpPr>
            <a:spLocks noGrp="1"/>
          </p:cNvSpPr>
          <p:nvPr>
            <p:ph type="body" idx="1"/>
          </p:nvPr>
        </p:nvSpPr>
        <p:spPr>
          <a:xfrm>
            <a:off x="485866" y="4700702"/>
            <a:ext cx="3856979" cy="713241"/>
          </a:xfrm>
        </p:spPr>
        <p:txBody>
          <a:bodyPr>
            <a:normAutofit fontScale="25000" lnSpcReduction="20000"/>
          </a:bodyPr>
          <a:lstStyle/>
          <a:p>
            <a:endParaRPr lang="en-US" sz="2400" dirty="0"/>
          </a:p>
          <a:p>
            <a:r>
              <a:rPr lang="en-US" sz="9600" dirty="0"/>
              <a:t>She passionately addressed ongoing justice and inclusion issues, embracing the principles of compassion and service.</a:t>
            </a:r>
          </a:p>
          <a:p>
            <a:endParaRPr lang="en-US" dirty="0"/>
          </a:p>
        </p:txBody>
      </p:sp>
      <p:sp>
        <p:nvSpPr>
          <p:cNvPr id="8" name="Text Placeholder 7">
            <a:extLst>
              <a:ext uri="{FF2B5EF4-FFF2-40B4-BE49-F238E27FC236}">
                <a16:creationId xmlns:a16="http://schemas.microsoft.com/office/drawing/2014/main" id="{D78B0E1B-6360-CA46-8AB0-DE531106DB51}"/>
              </a:ext>
            </a:extLst>
          </p:cNvPr>
          <p:cNvSpPr>
            <a:spLocks noGrp="1"/>
          </p:cNvSpPr>
          <p:nvPr>
            <p:ph type="body" sz="quarter" idx="16"/>
          </p:nvPr>
        </p:nvSpPr>
        <p:spPr/>
        <p:txBody>
          <a:bodyPr/>
          <a:lstStyle/>
          <a:p>
            <a:endParaRPr lang="en-US"/>
          </a:p>
        </p:txBody>
      </p:sp>
      <p:sp>
        <p:nvSpPr>
          <p:cNvPr id="5" name="Footer Placeholder 4">
            <a:extLst>
              <a:ext uri="{FF2B5EF4-FFF2-40B4-BE49-F238E27FC236}">
                <a16:creationId xmlns:a16="http://schemas.microsoft.com/office/drawing/2014/main" id="{8FEDF8A1-E9D3-B861-555A-D86E51E98E52}"/>
              </a:ext>
            </a:extLst>
          </p:cNvPr>
          <p:cNvSpPr>
            <a:spLocks noGrp="1"/>
          </p:cNvSpPr>
          <p:nvPr>
            <p:ph type="ftr" sz="quarter" idx="11"/>
          </p:nvPr>
        </p:nvSpPr>
        <p:spPr>
          <a:xfrm>
            <a:off x="166350" y="121552"/>
            <a:ext cx="6289532" cy="365125"/>
          </a:xfrm>
        </p:spPr>
        <p:txBody>
          <a:bodyPr>
            <a:normAutofit/>
          </a:bodyPr>
          <a:lstStyle/>
          <a:p>
            <a:pPr>
              <a:spcAft>
                <a:spcPts val="600"/>
              </a:spcAft>
            </a:pPr>
            <a:r>
              <a:rPr lang="en-US"/>
              <a:t>© New Jersey Italian Heritage Commission </a:t>
            </a:r>
            <a:endParaRPr lang="en-US" dirty="0"/>
          </a:p>
        </p:txBody>
      </p:sp>
      <p:pic>
        <p:nvPicPr>
          <p:cNvPr id="5122" name="Picture 2">
            <a:extLst>
              <a:ext uri="{FF2B5EF4-FFF2-40B4-BE49-F238E27FC236}">
                <a16:creationId xmlns:a16="http://schemas.microsoft.com/office/drawing/2014/main" id="{ED3F6CB4-FE09-9074-50BC-40F0909BED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4133" y="1338479"/>
            <a:ext cx="4581524" cy="51520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Mother Cabrini - Chicago Missions | The National Shrine of Saint ...">
            <a:extLst>
              <a:ext uri="{FF2B5EF4-FFF2-40B4-BE49-F238E27FC236}">
                <a16:creationId xmlns:a16="http://schemas.microsoft.com/office/drawing/2014/main" id="{B4DB41E8-257E-2140-FED9-EAADC1070015}"/>
              </a:ext>
            </a:extLst>
          </p:cNvPr>
          <p:cNvPicPr>
            <a:picLocks noChangeAspect="1" noChangeArrowheads="1"/>
          </p:cNvPicPr>
          <p:nvPr/>
        </p:nvPicPr>
        <p:blipFill>
          <a:blip r:embed="rId3">
            <a:alphaModFix amt="40000"/>
            <a:extLst>
              <a:ext uri="{28A0092B-C50C-407E-A947-70E740481C1C}">
                <a14:useLocalDpi xmlns:a14="http://schemas.microsoft.com/office/drawing/2010/main" val="0"/>
              </a:ext>
            </a:extLst>
          </a:blip>
          <a:srcRect r="11334"/>
          <a:stretch/>
        </p:blipFill>
        <p:spPr bwMode="auto">
          <a:xfrm>
            <a:off x="20" y="10"/>
            <a:ext cx="9143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07500" y="447188"/>
            <a:ext cx="7928998" cy="970450"/>
          </a:xfrm>
        </p:spPr>
        <p:txBody>
          <a:bodyPr>
            <a:normAutofit/>
          </a:bodyPr>
          <a:lstStyle/>
          <a:p>
            <a:r>
              <a:rPr lang="en-US" dirty="0">
                <a:solidFill>
                  <a:schemeClr val="tx1"/>
                </a:solidFill>
              </a:rPr>
              <a:t>Faith in Action</a:t>
            </a:r>
          </a:p>
        </p:txBody>
      </p:sp>
      <p:sp>
        <p:nvSpPr>
          <p:cNvPr id="3" name="Content Placeholder 2"/>
          <p:cNvSpPr>
            <a:spLocks noGrp="1"/>
          </p:cNvSpPr>
          <p:nvPr>
            <p:ph idx="1"/>
          </p:nvPr>
        </p:nvSpPr>
        <p:spPr>
          <a:xfrm>
            <a:off x="614034" y="2222287"/>
            <a:ext cx="7915930" cy="3636511"/>
          </a:xfrm>
        </p:spPr>
        <p:txBody>
          <a:bodyPr>
            <a:normAutofit/>
          </a:bodyPr>
          <a:lstStyle/>
          <a:p>
            <a:r>
              <a:rPr lang="en-US" sz="2800" dirty="0"/>
              <a:t>Mother and her sisters always worked guided by deep spirituality.</a:t>
            </a:r>
          </a:p>
          <a:p>
            <a:r>
              <a:rPr lang="en-US" sz="2800" dirty="0"/>
              <a:t>They encouraged individuals to discover their motivations for serving others.</a:t>
            </a:r>
          </a:p>
        </p:txBody>
      </p:sp>
      <p:sp>
        <p:nvSpPr>
          <p:cNvPr id="5" name="Footer Placeholder 4">
            <a:extLst>
              <a:ext uri="{FF2B5EF4-FFF2-40B4-BE49-F238E27FC236}">
                <a16:creationId xmlns:a16="http://schemas.microsoft.com/office/drawing/2014/main" id="{02650C38-8B3F-15C2-DF31-B71D5B005EF4}"/>
              </a:ext>
            </a:extLst>
          </p:cNvPr>
          <p:cNvSpPr>
            <a:spLocks noGrp="1"/>
          </p:cNvSpPr>
          <p:nvPr>
            <p:ph type="ftr" sz="quarter" idx="11"/>
          </p:nvPr>
        </p:nvSpPr>
        <p:spPr>
          <a:xfrm>
            <a:off x="338635" y="6041362"/>
            <a:ext cx="6483240" cy="365125"/>
          </a:xfrm>
        </p:spPr>
        <p:txBody>
          <a:bodyPr>
            <a:normAutofit/>
          </a:bodyPr>
          <a:lstStyle/>
          <a:p>
            <a:pPr>
              <a:spcAft>
                <a:spcPts val="600"/>
              </a:spcAft>
            </a:pPr>
            <a:r>
              <a:rPr lang="en-US"/>
              <a:t>© New Jersey Italian Heritage Commission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sz="3600" dirty="0"/>
              <a:t>Impact in New Jersey</a:t>
            </a:r>
          </a:p>
        </p:txBody>
      </p:sp>
      <p:pic>
        <p:nvPicPr>
          <p:cNvPr id="9218" name="Picture 2">
            <a:extLst>
              <a:ext uri="{FF2B5EF4-FFF2-40B4-BE49-F238E27FC236}">
                <a16:creationId xmlns:a16="http://schemas.microsoft.com/office/drawing/2014/main" id="{5F3629F2-2140-EFD3-C3CA-A5FB9400E93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031060" y="446088"/>
            <a:ext cx="3910805" cy="5414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D803AC99-490F-D2A6-A522-5E61461E1128}"/>
              </a:ext>
            </a:extLst>
          </p:cNvPr>
          <p:cNvSpPr>
            <a:spLocks noGrp="1"/>
          </p:cNvSpPr>
          <p:nvPr>
            <p:ph type="body" sz="half" idx="2"/>
          </p:nvPr>
        </p:nvSpPr>
        <p:spPr>
          <a:xfrm>
            <a:off x="290030" y="2260737"/>
            <a:ext cx="3175483" cy="3600311"/>
          </a:xfrm>
        </p:spPr>
        <p:txBody>
          <a:bodyPr>
            <a:normAutofit/>
          </a:bodyPr>
          <a:lstStyle/>
          <a:p>
            <a:r>
              <a:rPr lang="en-US" sz="2000" dirty="0"/>
              <a:t>She established multiple institutions within the state.</a:t>
            </a:r>
          </a:p>
          <a:p>
            <a:r>
              <a:rPr lang="en-US" sz="2000" dirty="0"/>
              <a:t>They made significant contributions to the welfare of Italian immigrants in places such as Newark, Jersey City and Kearney. </a:t>
            </a:r>
          </a:p>
          <a:p>
            <a:endParaRPr lang="en-US" dirty="0"/>
          </a:p>
        </p:txBody>
      </p:sp>
      <p:sp>
        <p:nvSpPr>
          <p:cNvPr id="5" name="Footer Placeholder 4">
            <a:extLst>
              <a:ext uri="{FF2B5EF4-FFF2-40B4-BE49-F238E27FC236}">
                <a16:creationId xmlns:a16="http://schemas.microsoft.com/office/drawing/2014/main" id="{B05BE313-4201-5AF2-9E26-93B28C643747}"/>
              </a:ext>
            </a:extLst>
          </p:cNvPr>
          <p:cNvSpPr>
            <a:spLocks noGrp="1"/>
          </p:cNvSpPr>
          <p:nvPr>
            <p:ph type="ftr" sz="quarter" idx="11"/>
          </p:nvPr>
        </p:nvSpPr>
        <p:spPr/>
        <p:txBody>
          <a:bodyPr/>
          <a:lstStyle/>
          <a:p>
            <a:r>
              <a:rPr lang="en-US"/>
              <a:t>© New Jersey Italian Heritage Commission </a:t>
            </a:r>
          </a:p>
        </p:txBody>
      </p:sp>
      <p:sp>
        <p:nvSpPr>
          <p:cNvPr id="3" name="TextBox 2">
            <a:extLst>
              <a:ext uri="{FF2B5EF4-FFF2-40B4-BE49-F238E27FC236}">
                <a16:creationId xmlns:a16="http://schemas.microsoft.com/office/drawing/2014/main" id="{EDDCBA85-5EED-B7C0-505A-97495919BCFB}"/>
              </a:ext>
            </a:extLst>
          </p:cNvPr>
          <p:cNvSpPr txBox="1"/>
          <p:nvPr/>
        </p:nvSpPr>
        <p:spPr>
          <a:xfrm>
            <a:off x="4034032" y="5925945"/>
            <a:ext cx="1075936" cy="230832"/>
          </a:xfrm>
          <a:prstGeom prst="rect">
            <a:avLst/>
          </a:prstGeom>
          <a:noFill/>
        </p:spPr>
        <p:txBody>
          <a:bodyPr wrap="none" rtlCol="0">
            <a:spAutoFit/>
          </a:bodyPr>
          <a:lstStyle/>
          <a:p>
            <a:r>
              <a:rPr lang="en-US" sz="900" dirty="0"/>
              <a:t>Jersey Catholic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63" name="Freeform 6">
            <a:extLst>
              <a:ext uri="{FF2B5EF4-FFF2-40B4-BE49-F238E27FC236}">
                <a16:creationId xmlns:a16="http://schemas.microsoft.com/office/drawing/2014/main" id="{CE09E21C-A325-4A05-ABC0-CAF1D7B52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2050" name="Picture 2">
            <a:extLst>
              <a:ext uri="{FF2B5EF4-FFF2-40B4-BE49-F238E27FC236}">
                <a16:creationId xmlns:a16="http://schemas.microsoft.com/office/drawing/2014/main" id="{B89DBB8B-D321-5952-AE4A-C2F1256C819B}"/>
              </a:ext>
            </a:extLst>
          </p:cNvPr>
          <p:cNvPicPr>
            <a:picLocks noGrp="1" noChangeAspect="1" noChangeArrowheads="1"/>
          </p:cNvPicPr>
          <p:nvPr>
            <p:ph idx="1"/>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l="20918" r="29260" b="-2"/>
          <a:stretch>
            <a:fillRect/>
          </a:stretch>
        </p:blipFill>
        <p:spPr bwMode="auto">
          <a:xfrm>
            <a:off x="4581525" y="-1"/>
            <a:ext cx="4570837" cy="6858001"/>
          </a:xfrm>
          <a:prstGeom prst="rect">
            <a:avLst/>
          </a:prstGeom>
          <a:noFill/>
          <a:extLst>
            <a:ext uri="{909E8E84-426E-40DD-AFC4-6F175D3DCCD1}">
              <a14:hiddenFill xmlns:a14="http://schemas.microsoft.com/office/drawing/2010/main">
                <a:solidFill>
                  <a:srgbClr val="FFFFFF"/>
                </a:solidFill>
              </a14:hiddenFill>
            </a:ext>
          </a:extLst>
        </p:spPr>
      </p:pic>
      <p:sp>
        <p:nvSpPr>
          <p:cNvPr id="2064" name="Freeform 16">
            <a:extLst>
              <a:ext uri="{FF2B5EF4-FFF2-40B4-BE49-F238E27FC236}">
                <a16:creationId xmlns:a16="http://schemas.microsoft.com/office/drawing/2014/main" id="{3EEED574-6FCC-45F8-ABA8-05782705A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864100" cy="6858000"/>
          </a:xfrm>
          <a:custGeom>
            <a:avLst/>
            <a:gdLst>
              <a:gd name="connsiteX0" fmla="*/ 0 w 6485467"/>
              <a:gd name="connsiteY0" fmla="*/ 0 h 6858000"/>
              <a:gd name="connsiteX1" fmla="*/ 6485467 w 6485467"/>
              <a:gd name="connsiteY1" fmla="*/ 0 h 6858000"/>
              <a:gd name="connsiteX2" fmla="*/ 6485467 w 6485467"/>
              <a:gd name="connsiteY2" fmla="*/ 1900238 h 6858000"/>
              <a:gd name="connsiteX3" fmla="*/ 6115051 w 6485467"/>
              <a:gd name="connsiteY3" fmla="*/ 2178050 h 6858000"/>
              <a:gd name="connsiteX4" fmla="*/ 6110817 w 6485467"/>
              <a:gd name="connsiteY4" fmla="*/ 2184400 h 6858000"/>
              <a:gd name="connsiteX5" fmla="*/ 6104467 w 6485467"/>
              <a:gd name="connsiteY5" fmla="*/ 2193925 h 6858000"/>
              <a:gd name="connsiteX6" fmla="*/ 6098117 w 6485467"/>
              <a:gd name="connsiteY6" fmla="*/ 2201863 h 6858000"/>
              <a:gd name="connsiteX7" fmla="*/ 6098117 w 6485467"/>
              <a:gd name="connsiteY7" fmla="*/ 2211388 h 6858000"/>
              <a:gd name="connsiteX8" fmla="*/ 6098117 w 6485467"/>
              <a:gd name="connsiteY8" fmla="*/ 2220913 h 6858000"/>
              <a:gd name="connsiteX9" fmla="*/ 6104467 w 6485467"/>
              <a:gd name="connsiteY9" fmla="*/ 2228850 h 6858000"/>
              <a:gd name="connsiteX10" fmla="*/ 6110817 w 6485467"/>
              <a:gd name="connsiteY10" fmla="*/ 2238375 h 6858000"/>
              <a:gd name="connsiteX11" fmla="*/ 6115051 w 6485467"/>
              <a:gd name="connsiteY11" fmla="*/ 2244725 h 6858000"/>
              <a:gd name="connsiteX12" fmla="*/ 6485467 w 6485467"/>
              <a:gd name="connsiteY12" fmla="*/ 2522538 h 6858000"/>
              <a:gd name="connsiteX13" fmla="*/ 6485467 w 6485467"/>
              <a:gd name="connsiteY13" fmla="*/ 6858000 h 6858000"/>
              <a:gd name="connsiteX14" fmla="*/ 0 w 6485467"/>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85467" h="6858000">
                <a:moveTo>
                  <a:pt x="0" y="0"/>
                </a:moveTo>
                <a:lnTo>
                  <a:pt x="6485467" y="0"/>
                </a:lnTo>
                <a:lnTo>
                  <a:pt x="6485467" y="1900238"/>
                </a:lnTo>
                <a:lnTo>
                  <a:pt x="6115051" y="2178050"/>
                </a:lnTo>
                <a:lnTo>
                  <a:pt x="6110817" y="2184400"/>
                </a:lnTo>
                <a:lnTo>
                  <a:pt x="6104467" y="2193925"/>
                </a:lnTo>
                <a:lnTo>
                  <a:pt x="6098117" y="2201863"/>
                </a:lnTo>
                <a:lnTo>
                  <a:pt x="6098117" y="2211388"/>
                </a:lnTo>
                <a:lnTo>
                  <a:pt x="6098117" y="2220913"/>
                </a:lnTo>
                <a:lnTo>
                  <a:pt x="6104467" y="2228850"/>
                </a:lnTo>
                <a:lnTo>
                  <a:pt x="6110817" y="2238375"/>
                </a:lnTo>
                <a:lnTo>
                  <a:pt x="6115051" y="2244725"/>
                </a:lnTo>
                <a:lnTo>
                  <a:pt x="6485467" y="2522538"/>
                </a:lnTo>
                <a:lnTo>
                  <a:pt x="6485467" y="6858000"/>
                </a:lnTo>
                <a:lnTo>
                  <a:pt x="0" y="6858000"/>
                </a:lnTo>
                <a:close/>
              </a:path>
            </a:pathLst>
          </a:custGeom>
          <a:solidFill>
            <a:schemeClr val="bg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7500" y="447188"/>
            <a:ext cx="3802575" cy="1559412"/>
          </a:xfrm>
        </p:spPr>
        <p:txBody>
          <a:bodyPr vert="horz" lIns="91440" tIns="45720" rIns="91440" bIns="45720" rtlCol="0" anchor="b">
            <a:normAutofit/>
          </a:bodyPr>
          <a:lstStyle/>
          <a:p>
            <a:r>
              <a:rPr lang="en-US" sz="4000" dirty="0">
                <a:solidFill>
                  <a:schemeClr val="tx1"/>
                </a:solidFill>
                <a:cs typeface="+mj-cs"/>
              </a:rPr>
              <a:t>Newark, N.J. </a:t>
            </a:r>
          </a:p>
        </p:txBody>
      </p:sp>
      <p:sp>
        <p:nvSpPr>
          <p:cNvPr id="6" name="Text Placeholder 5">
            <a:extLst>
              <a:ext uri="{FF2B5EF4-FFF2-40B4-BE49-F238E27FC236}">
                <a16:creationId xmlns:a16="http://schemas.microsoft.com/office/drawing/2014/main" id="{32C4B55C-EC7E-E1A5-B522-508C9D1D946E}"/>
              </a:ext>
            </a:extLst>
          </p:cNvPr>
          <p:cNvSpPr>
            <a:spLocks noGrp="1"/>
          </p:cNvSpPr>
          <p:nvPr>
            <p:ph type="body" sz="half" idx="2"/>
          </p:nvPr>
        </p:nvSpPr>
        <p:spPr>
          <a:xfrm>
            <a:off x="614034" y="2413000"/>
            <a:ext cx="3791942" cy="3632200"/>
          </a:xfrm>
        </p:spPr>
        <p:txBody>
          <a:bodyPr vert="horz" lIns="91440" tIns="45720" rIns="91440" bIns="45720" rtlCol="0" anchor="ctr">
            <a:noAutofit/>
          </a:bodyPr>
          <a:lstStyle/>
          <a:p>
            <a:r>
              <a:rPr lang="en-US" sz="2800" dirty="0">
                <a:solidFill>
                  <a:schemeClr val="accent1">
                    <a:lumMod val="60000"/>
                    <a:lumOff val="40000"/>
                  </a:schemeClr>
                </a:solidFill>
              </a:rPr>
              <a:t>Cabrini and the Missionary Sisters of the Sacred Heart established a school for Italian children at Our Lady of Mount Carmel Church in the Ironbound District.</a:t>
            </a:r>
          </a:p>
        </p:txBody>
      </p:sp>
      <p:sp>
        <p:nvSpPr>
          <p:cNvPr id="5" name="Footer Placeholder 4">
            <a:extLst>
              <a:ext uri="{FF2B5EF4-FFF2-40B4-BE49-F238E27FC236}">
                <a16:creationId xmlns:a16="http://schemas.microsoft.com/office/drawing/2014/main" id="{B46D927E-8FFF-C07C-7FB0-E541A24C9218}"/>
              </a:ext>
            </a:extLst>
          </p:cNvPr>
          <p:cNvSpPr>
            <a:spLocks noGrp="1"/>
          </p:cNvSpPr>
          <p:nvPr>
            <p:ph type="ftr" sz="quarter" idx="11"/>
          </p:nvPr>
        </p:nvSpPr>
        <p:spPr>
          <a:xfrm>
            <a:off x="338635" y="6323902"/>
            <a:ext cx="3422462" cy="365125"/>
          </a:xfrm>
        </p:spPr>
        <p:txBody>
          <a:bodyPr vert="horz" lIns="91440" tIns="45720" rIns="91440" bIns="45720" rtlCol="0" anchor="b">
            <a:normAutofit/>
          </a:bodyPr>
          <a:lstStyle/>
          <a:p>
            <a:pPr defTabSz="914400">
              <a:spcAft>
                <a:spcPts val="600"/>
              </a:spcAft>
            </a:pPr>
            <a:r>
              <a:rPr lang="en-US" kern="1200">
                <a:solidFill>
                  <a:schemeClr val="tx1"/>
                </a:solidFill>
                <a:latin typeface="+mn-lt"/>
                <a:ea typeface="+mn-ea"/>
                <a:cs typeface="+mn-cs"/>
              </a:rPr>
              <a:t>© New Jersey Italian Heritage Commission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2">
            <a:extLst>
              <a:ext uri="{FF2B5EF4-FFF2-40B4-BE49-F238E27FC236}">
                <a16:creationId xmlns:a16="http://schemas.microsoft.com/office/drawing/2014/main" id="{50AF53DA-053D-47DE-8AD3-FBB5F0EC0EF7}"/>
              </a:ext>
            </a:extLst>
          </p:cNvPr>
          <p:cNvGraphicFramePr>
            <a:graphicFrameLocks noGrp="1"/>
          </p:cNvGraphicFramePr>
          <p:nvPr>
            <p:ph idx="1"/>
            <p:extLst>
              <p:ext uri="{D42A27DB-BD31-4B8C-83A1-F6EECF244321}">
                <p14:modId xmlns:p14="http://schemas.microsoft.com/office/powerpoint/2010/main" val="456802822"/>
              </p:ext>
            </p:extLst>
          </p:nvPr>
        </p:nvGraphicFramePr>
        <p:xfrm>
          <a:off x="809625" y="2222500"/>
          <a:ext cx="7524750" cy="3636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Footer Placeholder 8">
            <a:extLst>
              <a:ext uri="{FF2B5EF4-FFF2-40B4-BE49-F238E27FC236}">
                <a16:creationId xmlns:a16="http://schemas.microsoft.com/office/drawing/2014/main" id="{F73929A6-52FE-ADC5-4981-E341EFF4C986}"/>
              </a:ext>
            </a:extLst>
          </p:cNvPr>
          <p:cNvSpPr>
            <a:spLocks noGrp="1"/>
          </p:cNvSpPr>
          <p:nvPr>
            <p:ph type="ftr" sz="quarter" idx="11"/>
          </p:nvPr>
        </p:nvSpPr>
        <p:spPr/>
        <p:txBody>
          <a:bodyPr/>
          <a:lstStyle/>
          <a:p>
            <a:r>
              <a:rPr lang="en-US"/>
              <a:t>© New Jersey Italian Heritage Commission </a:t>
            </a:r>
          </a:p>
        </p:txBody>
      </p:sp>
      <p:pic>
        <p:nvPicPr>
          <p:cNvPr id="8" name="Picture 7">
            <a:extLst>
              <a:ext uri="{FF2B5EF4-FFF2-40B4-BE49-F238E27FC236}">
                <a16:creationId xmlns:a16="http://schemas.microsoft.com/office/drawing/2014/main" id="{A6546A02-2900-E74A-9D2B-4DA4559214CA}"/>
              </a:ext>
            </a:extLst>
          </p:cNvPr>
          <p:cNvPicPr>
            <a:picLocks noChangeAspect="1"/>
          </p:cNvPicPr>
          <p:nvPr/>
        </p:nvPicPr>
        <p:blipFill>
          <a:blip r:embed="rId8"/>
          <a:stretch>
            <a:fillRect/>
          </a:stretch>
        </p:blipFill>
        <p:spPr>
          <a:xfrm>
            <a:off x="-14876" y="1714500"/>
            <a:ext cx="9144000" cy="5143500"/>
          </a:xfrm>
          <a:prstGeom prst="rect">
            <a:avLst/>
          </a:prstGeom>
        </p:spPr>
      </p:pic>
      <p:sp>
        <p:nvSpPr>
          <p:cNvPr id="12" name="TextBox 11">
            <a:extLst>
              <a:ext uri="{FF2B5EF4-FFF2-40B4-BE49-F238E27FC236}">
                <a16:creationId xmlns:a16="http://schemas.microsoft.com/office/drawing/2014/main" id="{5515A075-A16D-38FF-D7D3-31EB6E1E4698}"/>
              </a:ext>
            </a:extLst>
          </p:cNvPr>
          <p:cNvSpPr txBox="1"/>
          <p:nvPr/>
        </p:nvSpPr>
        <p:spPr>
          <a:xfrm>
            <a:off x="143838" y="468484"/>
            <a:ext cx="8830638" cy="954107"/>
          </a:xfrm>
          <a:prstGeom prst="rect">
            <a:avLst/>
          </a:prstGeom>
          <a:noFill/>
        </p:spPr>
        <p:txBody>
          <a:bodyPr wrap="square">
            <a:spAutoFit/>
          </a:bodyPr>
          <a:lstStyle/>
          <a:p>
            <a:pPr algn="ctr"/>
            <a:r>
              <a:rPr lang="en-US" sz="2800" b="1" dirty="0">
                <a:solidFill>
                  <a:schemeClr val="tx2">
                    <a:lumMod val="50000"/>
                  </a:schemeClr>
                </a:solidFill>
                <a:latin typeface="Aharoni" panose="02010803020104030203" pitchFamily="2" charset="-79"/>
                <a:cs typeface="Aharoni" panose="02010803020104030203" pitchFamily="2" charset="-79"/>
              </a:rPr>
              <a:t>Overview of Mother Cabrini’s Remarkable Life:</a:t>
            </a:r>
          </a:p>
          <a:p>
            <a:pPr algn="ctr"/>
            <a:r>
              <a:rPr lang="en-US" sz="2800" b="1" dirty="0">
                <a:solidFill>
                  <a:schemeClr val="tx2">
                    <a:lumMod val="50000"/>
                  </a:schemeClr>
                </a:solidFill>
                <a:latin typeface="Aharoni" panose="02010803020104030203" pitchFamily="2" charset="-79"/>
                <a:cs typeface="Aharoni" panose="02010803020104030203" pitchFamily="2" charset="-79"/>
              </a:rPr>
              <a:t>The Significance of Her Contributions to Society</a:t>
            </a:r>
          </a:p>
        </p:txBody>
      </p:sp>
      <p:sp>
        <p:nvSpPr>
          <p:cNvPr id="4" name="TextBox 3">
            <a:extLst>
              <a:ext uri="{FF2B5EF4-FFF2-40B4-BE49-F238E27FC236}">
                <a16:creationId xmlns:a16="http://schemas.microsoft.com/office/drawing/2014/main" id="{0B879370-ECB0-8CBC-A26D-DA35EDA3823A}"/>
              </a:ext>
            </a:extLst>
          </p:cNvPr>
          <p:cNvSpPr txBox="1"/>
          <p:nvPr/>
        </p:nvSpPr>
        <p:spPr>
          <a:xfrm>
            <a:off x="349321" y="6403718"/>
            <a:ext cx="1516762" cy="215444"/>
          </a:xfrm>
          <a:prstGeom prst="rect">
            <a:avLst/>
          </a:prstGeom>
          <a:noFill/>
        </p:spPr>
        <p:txBody>
          <a:bodyPr wrap="none" rtlCol="0">
            <a:spAutoFit/>
          </a:bodyPr>
          <a:lstStyle/>
          <a:p>
            <a:r>
              <a:rPr lang="en-US" sz="800" dirty="0"/>
              <a:t>Cabrini Mission Foundation</a:t>
            </a:r>
          </a:p>
        </p:txBody>
      </p:sp>
      <p:sp>
        <p:nvSpPr>
          <p:cNvPr id="7" name="TextBox 6">
            <a:extLst>
              <a:ext uri="{FF2B5EF4-FFF2-40B4-BE49-F238E27FC236}">
                <a16:creationId xmlns:a16="http://schemas.microsoft.com/office/drawing/2014/main" id="{0EBA8032-E60A-4A08-AA70-C51555BC71CB}"/>
              </a:ext>
            </a:extLst>
          </p:cNvPr>
          <p:cNvSpPr txBox="1"/>
          <p:nvPr/>
        </p:nvSpPr>
        <p:spPr>
          <a:xfrm>
            <a:off x="5758666" y="53465"/>
            <a:ext cx="4664466" cy="261610"/>
          </a:xfrm>
          <a:prstGeom prst="rect">
            <a:avLst/>
          </a:prstGeom>
          <a:noFill/>
        </p:spPr>
        <p:txBody>
          <a:bodyPr wrap="square">
            <a:spAutoFit/>
          </a:bodyPr>
          <a:lstStyle/>
          <a:p>
            <a:r>
              <a:rPr lang="en-US" sz="1100" dirty="0"/>
              <a:t>© New Jersey Italian Heritage Commission </a:t>
            </a:r>
          </a:p>
        </p:txBody>
      </p:sp>
      <p:sp>
        <p:nvSpPr>
          <p:cNvPr id="13" name="TextBox 12">
            <a:extLst>
              <a:ext uri="{FF2B5EF4-FFF2-40B4-BE49-F238E27FC236}">
                <a16:creationId xmlns:a16="http://schemas.microsoft.com/office/drawing/2014/main" id="{13C6A518-E0B6-1ADB-7C0D-4802DAC49BE5}"/>
              </a:ext>
            </a:extLst>
          </p:cNvPr>
          <p:cNvSpPr txBox="1"/>
          <p:nvPr/>
        </p:nvSpPr>
        <p:spPr>
          <a:xfrm>
            <a:off x="3938494" y="6201201"/>
            <a:ext cx="1678665" cy="230832"/>
          </a:xfrm>
          <a:prstGeom prst="rect">
            <a:avLst/>
          </a:prstGeom>
          <a:noFill/>
        </p:spPr>
        <p:txBody>
          <a:bodyPr wrap="none" rtlCol="0">
            <a:spAutoFit/>
          </a:bodyPr>
          <a:lstStyle/>
          <a:p>
            <a:r>
              <a:rPr lang="en-US" sz="900" dirty="0">
                <a:solidFill>
                  <a:schemeClr val="bg1"/>
                </a:solidFill>
              </a:rPr>
              <a:t>1850 </a:t>
            </a:r>
            <a:r>
              <a:rPr lang="en-US" sz="900" dirty="0" err="1">
                <a:solidFill>
                  <a:schemeClr val="bg1"/>
                </a:solidFill>
              </a:rPr>
              <a:t>Cruchley</a:t>
            </a:r>
            <a:r>
              <a:rPr lang="en-US" sz="900" dirty="0">
                <a:solidFill>
                  <a:schemeClr val="bg1"/>
                </a:solidFill>
              </a:rPr>
              <a:t> Map of Italy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92601" y="651932"/>
            <a:ext cx="4279899" cy="1354667"/>
          </a:xfrm>
        </p:spPr>
        <p:txBody>
          <a:bodyPr vert="horz" lIns="91440" tIns="45720" rIns="91440" bIns="45720" rtlCol="0" anchor="b">
            <a:normAutofit/>
          </a:bodyPr>
          <a:lstStyle/>
          <a:p>
            <a:pPr>
              <a:lnSpc>
                <a:spcPct val="90000"/>
              </a:lnSpc>
            </a:pPr>
            <a:r>
              <a:rPr lang="en-US" sz="3400" b="1">
                <a:cs typeface="+mj-cs"/>
              </a:rPr>
              <a:t>Mother Cabrini's Role in Healthcare</a:t>
            </a:r>
          </a:p>
        </p:txBody>
      </p:sp>
      <p:pic>
        <p:nvPicPr>
          <p:cNvPr id="7" name="Picture Placeholder 6">
            <a:extLst>
              <a:ext uri="{FF2B5EF4-FFF2-40B4-BE49-F238E27FC236}">
                <a16:creationId xmlns:a16="http://schemas.microsoft.com/office/drawing/2014/main" id="{1F2056CE-F70D-E71E-FDE2-C7EDB8399794}"/>
              </a:ext>
            </a:extLst>
          </p:cNvPr>
          <p:cNvPicPr>
            <a:picLocks noGrp="1" noChangeAspect="1"/>
          </p:cNvPicPr>
          <p:nvPr>
            <p:ph type="pic" sz="quarter" idx="13"/>
          </p:nvPr>
        </p:nvPicPr>
        <p:blipFill>
          <a:blip r:embed="rId3"/>
          <a:srcRect l="20000" t="6250"/>
          <a:stretch/>
        </p:blipFill>
        <p:spPr>
          <a:xfrm>
            <a:off x="60443" y="44320"/>
            <a:ext cx="9143980" cy="6857989"/>
          </a:xfrm>
          <a:prstGeom prst="rect">
            <a:avLst/>
          </a:prstGeom>
        </p:spPr>
      </p:pic>
      <p:sp>
        <p:nvSpPr>
          <p:cNvPr id="3" name="Content Placeholder 2"/>
          <p:cNvSpPr>
            <a:spLocks noGrp="1"/>
          </p:cNvSpPr>
          <p:nvPr>
            <p:ph type="body" sz="half" idx="2"/>
          </p:nvPr>
        </p:nvSpPr>
        <p:spPr>
          <a:xfrm>
            <a:off x="4632433" y="3316947"/>
            <a:ext cx="4279900" cy="3496733"/>
          </a:xfrm>
        </p:spPr>
        <p:txBody>
          <a:bodyPr vert="horz" lIns="91440" tIns="45720" rIns="91440" bIns="45720" rtlCol="0" anchor="ctr">
            <a:normAutofit/>
          </a:bodyPr>
          <a:lstStyle/>
          <a:p>
            <a:r>
              <a:rPr lang="en-US" sz="2800" b="1" dirty="0">
                <a:solidFill>
                  <a:srgbClr val="FFFF00"/>
                </a:solidFill>
              </a:rPr>
              <a:t>Saint Francis Hospital in Jersey City, opened in 1892.</a:t>
            </a:r>
          </a:p>
          <a:p>
            <a:r>
              <a:rPr lang="en-US" sz="2800" b="1" dirty="0">
                <a:solidFill>
                  <a:srgbClr val="FFFF00"/>
                </a:solidFill>
              </a:rPr>
              <a:t>It provided care for the underserved, particularly immigrants.</a:t>
            </a:r>
          </a:p>
        </p:txBody>
      </p:sp>
      <p:sp>
        <p:nvSpPr>
          <p:cNvPr id="5" name="Footer Placeholder 4">
            <a:extLst>
              <a:ext uri="{FF2B5EF4-FFF2-40B4-BE49-F238E27FC236}">
                <a16:creationId xmlns:a16="http://schemas.microsoft.com/office/drawing/2014/main" id="{1F7F4F69-E209-3734-DA75-2CA6C8FE7444}"/>
              </a:ext>
            </a:extLst>
          </p:cNvPr>
          <p:cNvSpPr>
            <a:spLocks noGrp="1"/>
          </p:cNvSpPr>
          <p:nvPr>
            <p:ph type="ftr" sz="quarter" idx="11"/>
          </p:nvPr>
        </p:nvSpPr>
        <p:spPr>
          <a:xfrm>
            <a:off x="338635" y="6041362"/>
            <a:ext cx="6483240" cy="365125"/>
          </a:xfrm>
        </p:spPr>
        <p:txBody>
          <a:bodyPr vert="horz" lIns="91440" tIns="45720" rIns="91440" bIns="45720" rtlCol="0" anchor="b">
            <a:normAutofit/>
          </a:bodyPr>
          <a:lstStyle/>
          <a:p>
            <a:pPr defTabSz="914400">
              <a:spcAft>
                <a:spcPts val="600"/>
              </a:spcAft>
            </a:pPr>
            <a:r>
              <a:rPr lang="en-US" kern="1200">
                <a:solidFill>
                  <a:schemeClr val="tx1"/>
                </a:solidFill>
                <a:latin typeface="+mn-lt"/>
                <a:ea typeface="+mn-ea"/>
                <a:cs typeface="+mn-cs"/>
              </a:rPr>
              <a:t>© New Jersey Italian Heritage Commission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CF72B75-DB5F-CA9D-9D0C-5E24F331B802}"/>
              </a:ext>
            </a:extLst>
          </p:cNvPr>
          <p:cNvSpPr>
            <a:spLocks noGrp="1"/>
          </p:cNvSpPr>
          <p:nvPr>
            <p:ph type="body" sz="half" idx="2"/>
          </p:nvPr>
        </p:nvSpPr>
        <p:spPr>
          <a:xfrm>
            <a:off x="502476" y="2827832"/>
            <a:ext cx="3809068" cy="3516365"/>
          </a:xfrm>
        </p:spPr>
        <p:txBody>
          <a:bodyPr>
            <a:normAutofit/>
          </a:bodyPr>
          <a:lstStyle/>
          <a:p>
            <a:r>
              <a:rPr lang="en-US" sz="1800" b="1" dirty="0">
                <a:solidFill>
                  <a:schemeClr val="accent1">
                    <a:lumMod val="60000"/>
                    <a:lumOff val="40000"/>
                  </a:schemeClr>
                </a:solidFill>
              </a:rPr>
              <a:t>Despite her remarkable contributions, Mother Cabrini's story has often been overshadowed by figures like Jane Addams. While Addams emphasized systemic reform through Hull House, Cabrini’s direct service to immigrants profoundly changed lives. Today, through the Missionary Sisters of the Sacred Heart, her mission endures.</a:t>
            </a:r>
          </a:p>
          <a:p>
            <a:endParaRPr lang="en-US" dirty="0"/>
          </a:p>
        </p:txBody>
      </p:sp>
      <p:sp>
        <p:nvSpPr>
          <p:cNvPr id="5" name="Footer Placeholder 4">
            <a:extLst>
              <a:ext uri="{FF2B5EF4-FFF2-40B4-BE49-F238E27FC236}">
                <a16:creationId xmlns:a16="http://schemas.microsoft.com/office/drawing/2014/main" id="{B821A375-D8C0-91B3-99B9-95021766DAC9}"/>
              </a:ext>
            </a:extLst>
          </p:cNvPr>
          <p:cNvSpPr>
            <a:spLocks noGrp="1"/>
          </p:cNvSpPr>
          <p:nvPr>
            <p:ph type="ftr" sz="quarter" idx="11"/>
          </p:nvPr>
        </p:nvSpPr>
        <p:spPr>
          <a:xfrm>
            <a:off x="442797" y="6272530"/>
            <a:ext cx="2471560" cy="365125"/>
          </a:xfrm>
        </p:spPr>
        <p:txBody>
          <a:bodyPr/>
          <a:lstStyle/>
          <a:p>
            <a:r>
              <a:rPr lang="en-US" dirty="0"/>
              <a:t>© New Jersey Italian Heritage Commission </a:t>
            </a:r>
          </a:p>
        </p:txBody>
      </p:sp>
      <p:pic>
        <p:nvPicPr>
          <p:cNvPr id="11" name="Picture 10">
            <a:extLst>
              <a:ext uri="{FF2B5EF4-FFF2-40B4-BE49-F238E27FC236}">
                <a16:creationId xmlns:a16="http://schemas.microsoft.com/office/drawing/2014/main" id="{D32C9C69-FA42-95BA-FC1A-DAD7238E65A7}"/>
              </a:ext>
            </a:extLst>
          </p:cNvPr>
          <p:cNvPicPr>
            <a:picLocks noChangeAspect="1"/>
          </p:cNvPicPr>
          <p:nvPr/>
        </p:nvPicPr>
        <p:blipFill>
          <a:blip r:embed="rId3"/>
          <a:stretch>
            <a:fillRect/>
          </a:stretch>
        </p:blipFill>
        <p:spPr>
          <a:xfrm>
            <a:off x="442797" y="160689"/>
            <a:ext cx="3502479" cy="2623608"/>
          </a:xfrm>
          <a:prstGeom prst="rect">
            <a:avLst/>
          </a:prstGeom>
        </p:spPr>
      </p:pic>
      <p:pic>
        <p:nvPicPr>
          <p:cNvPr id="14" name="Picture Placeholder 13">
            <a:extLst>
              <a:ext uri="{FF2B5EF4-FFF2-40B4-BE49-F238E27FC236}">
                <a16:creationId xmlns:a16="http://schemas.microsoft.com/office/drawing/2014/main" id="{6F410DB3-8BBE-3C6B-9ECB-35F1F7E6EB66}"/>
              </a:ext>
            </a:extLst>
          </p:cNvPr>
          <p:cNvPicPr>
            <a:picLocks noGrp="1" noChangeAspect="1"/>
          </p:cNvPicPr>
          <p:nvPr>
            <p:ph type="pic" sz="quarter" idx="13"/>
          </p:nvPr>
        </p:nvPicPr>
        <p:blipFill>
          <a:blip r:embed="rId4"/>
          <a:srcRect l="35422" r="35422"/>
          <a:stretch>
            <a:fillRect/>
          </a:stretch>
        </p:blipFill>
        <p:spPr>
          <a:prstGeom prst="rect">
            <a:avLst/>
          </a:prstGeom>
        </p:spPr>
      </p:pic>
      <p:sp>
        <p:nvSpPr>
          <p:cNvPr id="15" name="TextBox 14">
            <a:extLst>
              <a:ext uri="{FF2B5EF4-FFF2-40B4-BE49-F238E27FC236}">
                <a16:creationId xmlns:a16="http://schemas.microsoft.com/office/drawing/2014/main" id="{D0F353AC-DB4E-A031-6E17-831E2D2624C6}"/>
              </a:ext>
            </a:extLst>
          </p:cNvPr>
          <p:cNvSpPr txBox="1"/>
          <p:nvPr/>
        </p:nvSpPr>
        <p:spPr>
          <a:xfrm>
            <a:off x="4679878" y="6405668"/>
            <a:ext cx="3801491" cy="230832"/>
          </a:xfrm>
          <a:prstGeom prst="rect">
            <a:avLst/>
          </a:prstGeom>
          <a:noFill/>
        </p:spPr>
        <p:txBody>
          <a:bodyPr wrap="square" rtlCol="0">
            <a:spAutoFit/>
          </a:bodyPr>
          <a:lstStyle/>
          <a:p>
            <a:r>
              <a:rPr lang="en-US" sz="900" dirty="0"/>
              <a:t>BPCA.ny.gov</a:t>
            </a:r>
          </a:p>
        </p:txBody>
      </p:sp>
    </p:spTree>
    <p:extLst>
      <p:ext uri="{BB962C8B-B14F-4D97-AF65-F5344CB8AC3E}">
        <p14:creationId xmlns:p14="http://schemas.microsoft.com/office/powerpoint/2010/main" val="2236231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22AEC1C-700D-4670-AB84-660213AE8A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23">
            <a:extLst>
              <a:ext uri="{FF2B5EF4-FFF2-40B4-BE49-F238E27FC236}">
                <a16:creationId xmlns:a16="http://schemas.microsoft.com/office/drawing/2014/main" id="{FD0406F2-17B9-43E0-A331-235C91624C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3477753" cy="6858000"/>
          </a:xfrm>
          <a:custGeom>
            <a:avLst/>
            <a:gdLst>
              <a:gd name="connsiteX0" fmla="*/ 0 w 4637005"/>
              <a:gd name="connsiteY0" fmla="*/ 0 h 6858000"/>
              <a:gd name="connsiteX1" fmla="*/ 4637005 w 4637005"/>
              <a:gd name="connsiteY1" fmla="*/ 0 h 6858000"/>
              <a:gd name="connsiteX2" fmla="*/ 4637005 w 4637005"/>
              <a:gd name="connsiteY2" fmla="*/ 1900238 h 6858000"/>
              <a:gd name="connsiteX3" fmla="*/ 4266589 w 4637005"/>
              <a:gd name="connsiteY3" fmla="*/ 2178050 h 6858000"/>
              <a:gd name="connsiteX4" fmla="*/ 4262355 w 4637005"/>
              <a:gd name="connsiteY4" fmla="*/ 2184400 h 6858000"/>
              <a:gd name="connsiteX5" fmla="*/ 4256005 w 4637005"/>
              <a:gd name="connsiteY5" fmla="*/ 2193925 h 6858000"/>
              <a:gd name="connsiteX6" fmla="*/ 4249655 w 4637005"/>
              <a:gd name="connsiteY6" fmla="*/ 2201863 h 6858000"/>
              <a:gd name="connsiteX7" fmla="*/ 4249655 w 4637005"/>
              <a:gd name="connsiteY7" fmla="*/ 2211388 h 6858000"/>
              <a:gd name="connsiteX8" fmla="*/ 4249655 w 4637005"/>
              <a:gd name="connsiteY8" fmla="*/ 2220913 h 6858000"/>
              <a:gd name="connsiteX9" fmla="*/ 4256005 w 4637005"/>
              <a:gd name="connsiteY9" fmla="*/ 2228850 h 6858000"/>
              <a:gd name="connsiteX10" fmla="*/ 4262355 w 4637005"/>
              <a:gd name="connsiteY10" fmla="*/ 2238375 h 6858000"/>
              <a:gd name="connsiteX11" fmla="*/ 4266589 w 4637005"/>
              <a:gd name="connsiteY11" fmla="*/ 2244725 h 6858000"/>
              <a:gd name="connsiteX12" fmla="*/ 4637005 w 4637005"/>
              <a:gd name="connsiteY12" fmla="*/ 2522538 h 6858000"/>
              <a:gd name="connsiteX13" fmla="*/ 4637005 w 4637005"/>
              <a:gd name="connsiteY13" fmla="*/ 6858000 h 6858000"/>
              <a:gd name="connsiteX14" fmla="*/ 0 w 4637005"/>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37005" h="6858000">
                <a:moveTo>
                  <a:pt x="0" y="0"/>
                </a:moveTo>
                <a:lnTo>
                  <a:pt x="4637005" y="0"/>
                </a:lnTo>
                <a:lnTo>
                  <a:pt x="4637005" y="1900238"/>
                </a:lnTo>
                <a:lnTo>
                  <a:pt x="4266589" y="2178050"/>
                </a:lnTo>
                <a:lnTo>
                  <a:pt x="4262355" y="2184400"/>
                </a:lnTo>
                <a:lnTo>
                  <a:pt x="4256005" y="2193925"/>
                </a:lnTo>
                <a:lnTo>
                  <a:pt x="4249655" y="2201863"/>
                </a:lnTo>
                <a:lnTo>
                  <a:pt x="4249655" y="2211388"/>
                </a:lnTo>
                <a:lnTo>
                  <a:pt x="4249655" y="2220913"/>
                </a:lnTo>
                <a:lnTo>
                  <a:pt x="4256005" y="2228850"/>
                </a:lnTo>
                <a:lnTo>
                  <a:pt x="4262355" y="2238375"/>
                </a:lnTo>
                <a:lnTo>
                  <a:pt x="4266589" y="2244725"/>
                </a:lnTo>
                <a:lnTo>
                  <a:pt x="4637005" y="2522538"/>
                </a:lnTo>
                <a:lnTo>
                  <a:pt x="4637005" y="6858000"/>
                </a:lnTo>
                <a:lnTo>
                  <a:pt x="0" y="6858000"/>
                </a:lnTo>
                <a:close/>
              </a:path>
            </a:pathLst>
          </a:custGeom>
          <a:blipFill>
            <a:blip r:embed="rId2">
              <a:duotone>
                <a:schemeClr val="accent1">
                  <a:tint val="98000"/>
                  <a:lumMod val="102000"/>
                </a:schemeClr>
                <a:schemeClr val="accent1">
                  <a:shade val="98000"/>
                  <a:lumMod val="98000"/>
                </a:schemeClr>
              </a:duotone>
            </a:blip>
            <a:tile tx="0" ty="0" sx="100000" sy="100000" flip="none" algn="tl"/>
          </a:blipFill>
          <a:ln>
            <a:headEnd/>
            <a:tailEnd/>
          </a:ln>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481315" y="1687286"/>
            <a:ext cx="2452097" cy="3978017"/>
          </a:xfrm>
        </p:spPr>
        <p:txBody>
          <a:bodyPr anchor="t">
            <a:normAutofit/>
          </a:bodyPr>
          <a:lstStyle/>
          <a:p>
            <a:r>
              <a:rPr lang="en-US" sz="2900"/>
              <a:t>Comparison with Jane Addams</a:t>
            </a:r>
          </a:p>
        </p:txBody>
      </p:sp>
      <p:sp>
        <p:nvSpPr>
          <p:cNvPr id="5" name="Footer Placeholder 4">
            <a:extLst>
              <a:ext uri="{FF2B5EF4-FFF2-40B4-BE49-F238E27FC236}">
                <a16:creationId xmlns:a16="http://schemas.microsoft.com/office/drawing/2014/main" id="{6B3A4BD3-3ADB-F422-C1A8-DB155736C360}"/>
              </a:ext>
            </a:extLst>
          </p:cNvPr>
          <p:cNvSpPr>
            <a:spLocks noGrp="1"/>
          </p:cNvSpPr>
          <p:nvPr>
            <p:ph type="ftr" sz="quarter" idx="11"/>
          </p:nvPr>
        </p:nvSpPr>
        <p:spPr>
          <a:xfrm>
            <a:off x="4003963" y="6041362"/>
            <a:ext cx="4107873" cy="365125"/>
          </a:xfrm>
        </p:spPr>
        <p:txBody>
          <a:bodyPr>
            <a:normAutofit/>
          </a:bodyPr>
          <a:lstStyle/>
          <a:p>
            <a:pPr>
              <a:spcAft>
                <a:spcPts val="600"/>
              </a:spcAft>
            </a:pPr>
            <a:r>
              <a:rPr lang="en-US"/>
              <a:t>© New Jersey Italian Heritage Commission </a:t>
            </a:r>
          </a:p>
        </p:txBody>
      </p:sp>
      <p:graphicFrame>
        <p:nvGraphicFramePr>
          <p:cNvPr id="7" name="Content Placeholder 2">
            <a:extLst>
              <a:ext uri="{FF2B5EF4-FFF2-40B4-BE49-F238E27FC236}">
                <a16:creationId xmlns:a16="http://schemas.microsoft.com/office/drawing/2014/main" id="{FF31E3E4-DB11-368D-BE09-6E14FE68CBF7}"/>
              </a:ext>
            </a:extLst>
          </p:cNvPr>
          <p:cNvGraphicFramePr>
            <a:graphicFrameLocks noGrp="1"/>
          </p:cNvGraphicFramePr>
          <p:nvPr>
            <p:ph idx="1"/>
            <p:extLst>
              <p:ext uri="{D42A27DB-BD31-4B8C-83A1-F6EECF244321}">
                <p14:modId xmlns:p14="http://schemas.microsoft.com/office/powerpoint/2010/main" val="1454749918"/>
              </p:ext>
            </p:extLst>
          </p:nvPr>
        </p:nvGraphicFramePr>
        <p:xfrm>
          <a:off x="4131615" y="965200"/>
          <a:ext cx="4296258" cy="4902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002" y="727521"/>
            <a:ext cx="4025542" cy="1617163"/>
          </a:xfrm>
        </p:spPr>
        <p:txBody>
          <a:bodyPr>
            <a:noAutofit/>
          </a:bodyPr>
          <a:lstStyle/>
          <a:p>
            <a:r>
              <a:rPr sz="3600" b="1" dirty="0">
                <a:solidFill>
                  <a:srgbClr val="FFC000"/>
                </a:solidFill>
              </a:rPr>
              <a:t>Mother Cabrini's Approach</a:t>
            </a:r>
            <a:br>
              <a:rPr lang="en-US" sz="3600" b="1" dirty="0">
                <a:solidFill>
                  <a:srgbClr val="FFC000"/>
                </a:solidFill>
              </a:rPr>
            </a:br>
            <a:endParaRPr sz="3600" b="1" dirty="0">
              <a:solidFill>
                <a:srgbClr val="FFC000"/>
              </a:solidFill>
            </a:endParaRPr>
          </a:p>
        </p:txBody>
      </p:sp>
      <p:sp>
        <p:nvSpPr>
          <p:cNvPr id="6" name="Picture Placeholder 5">
            <a:extLst>
              <a:ext uri="{FF2B5EF4-FFF2-40B4-BE49-F238E27FC236}">
                <a16:creationId xmlns:a16="http://schemas.microsoft.com/office/drawing/2014/main" id="{231D85A4-543A-8D0A-26E6-DEED95B9A3BB}"/>
              </a:ext>
            </a:extLst>
          </p:cNvPr>
          <p:cNvSpPr>
            <a:spLocks noGrp="1"/>
          </p:cNvSpPr>
          <p:nvPr>
            <p:ph type="pic" sz="quarter" idx="13"/>
          </p:nvPr>
        </p:nvSpPr>
        <p:spPr>
          <a:xfrm>
            <a:off x="3814700" y="0"/>
            <a:ext cx="5329300" cy="6858000"/>
          </a:xfrm>
        </p:spPr>
        <p:txBody>
          <a:bodyPr/>
          <a:lstStyle/>
          <a:p>
            <a:endParaRPr lang="en-US"/>
          </a:p>
        </p:txBody>
      </p:sp>
      <p:sp>
        <p:nvSpPr>
          <p:cNvPr id="3" name="Content Placeholder 2"/>
          <p:cNvSpPr>
            <a:spLocks noGrp="1"/>
          </p:cNvSpPr>
          <p:nvPr>
            <p:ph type="body" sz="half" idx="2"/>
          </p:nvPr>
        </p:nvSpPr>
        <p:spPr>
          <a:xfrm>
            <a:off x="241692" y="2344684"/>
            <a:ext cx="4069852" cy="3516365"/>
          </a:xfrm>
        </p:spPr>
        <p:txBody>
          <a:bodyPr>
            <a:noAutofit/>
          </a:bodyPr>
          <a:lstStyle/>
          <a:p>
            <a:pPr marL="171450" indent="-171450">
              <a:buFont typeface="Arial" panose="020B0604020202020204" pitchFamily="34" charset="0"/>
              <a:buChar char="•"/>
            </a:pPr>
            <a:r>
              <a:rPr sz="3200" dirty="0">
                <a:solidFill>
                  <a:schemeClr val="accent1">
                    <a:lumMod val="60000"/>
                    <a:lumOff val="40000"/>
                  </a:schemeClr>
                </a:solidFill>
              </a:rPr>
              <a:t>Focus on immediate needs of immigrants</a:t>
            </a:r>
            <a:r>
              <a:rPr lang="en-US" sz="3200" dirty="0">
                <a:solidFill>
                  <a:schemeClr val="accent1">
                    <a:lumMod val="60000"/>
                    <a:lumOff val="40000"/>
                  </a:schemeClr>
                </a:solidFill>
              </a:rPr>
              <a:t>.</a:t>
            </a:r>
            <a:endParaRPr sz="3200" dirty="0">
              <a:solidFill>
                <a:schemeClr val="accent1">
                  <a:lumMod val="60000"/>
                  <a:lumOff val="40000"/>
                </a:schemeClr>
              </a:solidFill>
            </a:endParaRPr>
          </a:p>
          <a:p>
            <a:pPr marL="171450" indent="-171450">
              <a:buFont typeface="Arial" panose="020B0604020202020204" pitchFamily="34" charset="0"/>
              <a:buChar char="•"/>
            </a:pPr>
            <a:r>
              <a:rPr sz="3200" dirty="0">
                <a:solidFill>
                  <a:schemeClr val="accent1">
                    <a:lumMod val="60000"/>
                    <a:lumOff val="40000"/>
                  </a:schemeClr>
                </a:solidFill>
              </a:rPr>
              <a:t>67 nationwide institutions for direct aid and service</a:t>
            </a:r>
          </a:p>
        </p:txBody>
      </p:sp>
      <p:sp>
        <p:nvSpPr>
          <p:cNvPr id="5" name="Footer Placeholder 4">
            <a:extLst>
              <a:ext uri="{FF2B5EF4-FFF2-40B4-BE49-F238E27FC236}">
                <a16:creationId xmlns:a16="http://schemas.microsoft.com/office/drawing/2014/main" id="{B90F06CD-EC0E-934C-BE8E-09B94CCC2CCF}"/>
              </a:ext>
            </a:extLst>
          </p:cNvPr>
          <p:cNvSpPr>
            <a:spLocks noGrp="1"/>
          </p:cNvSpPr>
          <p:nvPr>
            <p:ph type="ftr" sz="quarter" idx="11"/>
          </p:nvPr>
        </p:nvSpPr>
        <p:spPr/>
        <p:txBody>
          <a:bodyPr/>
          <a:lstStyle/>
          <a:p>
            <a:r>
              <a:rPr lang="en-US"/>
              <a:t>© New Jersey Italian Heritage Commission </a:t>
            </a:r>
          </a:p>
        </p:txBody>
      </p:sp>
      <p:pic>
        <p:nvPicPr>
          <p:cNvPr id="10244" name="Picture 4">
            <a:extLst>
              <a:ext uri="{FF2B5EF4-FFF2-40B4-BE49-F238E27FC236}">
                <a16:creationId xmlns:a16="http://schemas.microsoft.com/office/drawing/2014/main" id="{749EE356-C5AF-C7F2-2136-08D246B036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3209" y="41096"/>
            <a:ext cx="4926481" cy="67363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dirty="0"/>
              <a:t>Jane Addams's Approach</a:t>
            </a:r>
            <a:br>
              <a:rPr lang="en-US" dirty="0"/>
            </a:br>
            <a:br>
              <a:rPr lang="en-US" dirty="0"/>
            </a:br>
            <a:r>
              <a:rPr lang="en-US" dirty="0">
                <a:solidFill>
                  <a:schemeClr val="accent4">
                    <a:lumMod val="40000"/>
                    <a:lumOff val="60000"/>
                  </a:schemeClr>
                </a:solidFill>
              </a:rPr>
              <a:t>Activism</a:t>
            </a:r>
            <a:endParaRPr dirty="0">
              <a:solidFill>
                <a:schemeClr val="accent4">
                  <a:lumMod val="40000"/>
                  <a:lumOff val="60000"/>
                </a:schemeClr>
              </a:solidFill>
            </a:endParaRPr>
          </a:p>
        </p:txBody>
      </p:sp>
      <p:sp>
        <p:nvSpPr>
          <p:cNvPr id="3" name="Content Placeholder 2"/>
          <p:cNvSpPr>
            <a:spLocks noGrp="1"/>
          </p:cNvSpPr>
          <p:nvPr>
            <p:ph type="body" idx="1"/>
          </p:nvPr>
        </p:nvSpPr>
        <p:spPr/>
        <p:txBody>
          <a:bodyPr/>
          <a:lstStyle/>
          <a:p>
            <a:pPr marL="285750" indent="-285750">
              <a:buFont typeface="Arial" panose="020B0604020202020204" pitchFamily="34" charset="0"/>
              <a:buChar char="•"/>
            </a:pPr>
            <a:r>
              <a:rPr dirty="0"/>
              <a:t>Operated from Hull House in Chicago</a:t>
            </a:r>
            <a:r>
              <a:rPr lang="en-US" dirty="0"/>
              <a:t>.</a:t>
            </a:r>
            <a:endParaRPr dirty="0"/>
          </a:p>
          <a:p>
            <a:pPr marL="285750" indent="-285750">
              <a:buFont typeface="Arial" panose="020B0604020202020204" pitchFamily="34" charset="0"/>
              <a:buChar char="•"/>
            </a:pPr>
            <a:r>
              <a:rPr dirty="0"/>
              <a:t>Advocated for social reforms and community organization</a:t>
            </a:r>
            <a:r>
              <a:rPr lang="en-US" dirty="0"/>
              <a:t>.</a:t>
            </a:r>
            <a:endParaRPr dirty="0"/>
          </a:p>
        </p:txBody>
      </p:sp>
      <p:pic>
        <p:nvPicPr>
          <p:cNvPr id="7" name="Picture 6">
            <a:extLst>
              <a:ext uri="{FF2B5EF4-FFF2-40B4-BE49-F238E27FC236}">
                <a16:creationId xmlns:a16="http://schemas.microsoft.com/office/drawing/2014/main" id="{1B24811F-3519-14C6-CCEA-28C4E8518133}"/>
              </a:ext>
            </a:extLst>
          </p:cNvPr>
          <p:cNvPicPr>
            <a:picLocks noChangeAspect="1"/>
          </p:cNvPicPr>
          <p:nvPr/>
        </p:nvPicPr>
        <p:blipFill>
          <a:blip r:embed="rId3"/>
          <a:stretch>
            <a:fillRect/>
          </a:stretch>
        </p:blipFill>
        <p:spPr>
          <a:xfrm>
            <a:off x="5228596" y="159814"/>
            <a:ext cx="3952360" cy="6420783"/>
          </a:xfrm>
          <a:prstGeom prst="rect">
            <a:avLst/>
          </a:prstGeom>
        </p:spPr>
      </p:pic>
      <p:sp>
        <p:nvSpPr>
          <p:cNvPr id="5" name="Footer Placeholder 4">
            <a:extLst>
              <a:ext uri="{FF2B5EF4-FFF2-40B4-BE49-F238E27FC236}">
                <a16:creationId xmlns:a16="http://schemas.microsoft.com/office/drawing/2014/main" id="{10BDFA6A-C5FB-7130-FA6A-925BD3930091}"/>
              </a:ext>
            </a:extLst>
          </p:cNvPr>
          <p:cNvSpPr>
            <a:spLocks noGrp="1"/>
          </p:cNvSpPr>
          <p:nvPr>
            <p:ph type="ftr" sz="quarter" idx="11"/>
          </p:nvPr>
        </p:nvSpPr>
        <p:spPr/>
        <p:txBody>
          <a:bodyPr/>
          <a:lstStyle/>
          <a:p>
            <a:r>
              <a:rPr lang="en-US"/>
              <a:t>© New Jersey Italian Heritage Commission </a:t>
            </a:r>
          </a:p>
        </p:txBody>
      </p:sp>
      <p:sp>
        <p:nvSpPr>
          <p:cNvPr id="4" name="TextBox 3">
            <a:extLst>
              <a:ext uri="{FF2B5EF4-FFF2-40B4-BE49-F238E27FC236}">
                <a16:creationId xmlns:a16="http://schemas.microsoft.com/office/drawing/2014/main" id="{C89663A3-4FBE-E86B-D490-A7DDCB2D6795}"/>
              </a:ext>
            </a:extLst>
          </p:cNvPr>
          <p:cNvSpPr txBox="1"/>
          <p:nvPr/>
        </p:nvSpPr>
        <p:spPr>
          <a:xfrm>
            <a:off x="6493267" y="6580598"/>
            <a:ext cx="1276311" cy="230832"/>
          </a:xfrm>
          <a:prstGeom prst="rect">
            <a:avLst/>
          </a:prstGeom>
          <a:noFill/>
        </p:spPr>
        <p:txBody>
          <a:bodyPr wrap="none" rtlCol="0">
            <a:spAutoFit/>
          </a:bodyPr>
          <a:lstStyle/>
          <a:p>
            <a:r>
              <a:rPr lang="en-US" sz="900" dirty="0"/>
              <a:t>Library of Congress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Impact of Both Women</a:t>
            </a:r>
          </a:p>
        </p:txBody>
      </p:sp>
      <p:graphicFrame>
        <p:nvGraphicFramePr>
          <p:cNvPr id="7" name="Content Placeholder 2">
            <a:extLst>
              <a:ext uri="{FF2B5EF4-FFF2-40B4-BE49-F238E27FC236}">
                <a16:creationId xmlns:a16="http://schemas.microsoft.com/office/drawing/2014/main" id="{CDE43611-6C64-C1EE-B237-67D2401183CA}"/>
              </a:ext>
            </a:extLst>
          </p:cNvPr>
          <p:cNvGraphicFramePr>
            <a:graphicFrameLocks noGrp="1"/>
          </p:cNvGraphicFramePr>
          <p:nvPr>
            <p:ph idx="1"/>
          </p:nvPr>
        </p:nvGraphicFramePr>
        <p:xfrm>
          <a:off x="809997" y="2222287"/>
          <a:ext cx="7524003" cy="3636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892871E1-6F97-1593-2FD5-59FF6B2E1570}"/>
              </a:ext>
            </a:extLst>
          </p:cNvPr>
          <p:cNvSpPr>
            <a:spLocks noGrp="1"/>
          </p:cNvSpPr>
          <p:nvPr>
            <p:ph type="ftr" sz="quarter" idx="11"/>
          </p:nvPr>
        </p:nvSpPr>
        <p:spPr/>
        <p:txBody>
          <a:bodyPr/>
          <a:lstStyle/>
          <a:p>
            <a:r>
              <a:rPr lang="en-US"/>
              <a:t>© New Jersey Italian Heritage Commission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6" descr="Two people holding each other's hands">
            <a:extLst>
              <a:ext uri="{FF2B5EF4-FFF2-40B4-BE49-F238E27FC236}">
                <a16:creationId xmlns:a16="http://schemas.microsoft.com/office/drawing/2014/main" id="{566B9FFD-6290-F7C7-3AC4-770D9E21C817}"/>
              </a:ext>
            </a:extLst>
          </p:cNvPr>
          <p:cNvPicPr>
            <a:picLocks noChangeAspect="1"/>
          </p:cNvPicPr>
          <p:nvPr/>
        </p:nvPicPr>
        <p:blipFill>
          <a:blip r:embed="rId2">
            <a:duotone>
              <a:schemeClr val="accent1">
                <a:shade val="45000"/>
                <a:satMod val="135000"/>
              </a:schemeClr>
              <a:prstClr val="white"/>
            </a:duotone>
          </a:blip>
          <a:srcRect l="24702" r="30809" b="-2"/>
          <a:stretch/>
        </p:blipFill>
        <p:spPr>
          <a:xfrm>
            <a:off x="4581525" y="-1"/>
            <a:ext cx="4570837" cy="6858001"/>
          </a:xfrm>
          <a:prstGeom prst="rect">
            <a:avLst/>
          </a:prstGeom>
        </p:spPr>
      </p:pic>
      <p:sp>
        <p:nvSpPr>
          <p:cNvPr id="11" name="Freeform 16">
            <a:extLst>
              <a:ext uri="{FF2B5EF4-FFF2-40B4-BE49-F238E27FC236}">
                <a16:creationId xmlns:a16="http://schemas.microsoft.com/office/drawing/2014/main" id="{3EEED574-6FCC-45F8-ABA8-05782705A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864100" cy="6858000"/>
          </a:xfrm>
          <a:custGeom>
            <a:avLst/>
            <a:gdLst>
              <a:gd name="connsiteX0" fmla="*/ 0 w 6485467"/>
              <a:gd name="connsiteY0" fmla="*/ 0 h 6858000"/>
              <a:gd name="connsiteX1" fmla="*/ 6485467 w 6485467"/>
              <a:gd name="connsiteY1" fmla="*/ 0 h 6858000"/>
              <a:gd name="connsiteX2" fmla="*/ 6485467 w 6485467"/>
              <a:gd name="connsiteY2" fmla="*/ 1900238 h 6858000"/>
              <a:gd name="connsiteX3" fmla="*/ 6115051 w 6485467"/>
              <a:gd name="connsiteY3" fmla="*/ 2178050 h 6858000"/>
              <a:gd name="connsiteX4" fmla="*/ 6110817 w 6485467"/>
              <a:gd name="connsiteY4" fmla="*/ 2184400 h 6858000"/>
              <a:gd name="connsiteX5" fmla="*/ 6104467 w 6485467"/>
              <a:gd name="connsiteY5" fmla="*/ 2193925 h 6858000"/>
              <a:gd name="connsiteX6" fmla="*/ 6098117 w 6485467"/>
              <a:gd name="connsiteY6" fmla="*/ 2201863 h 6858000"/>
              <a:gd name="connsiteX7" fmla="*/ 6098117 w 6485467"/>
              <a:gd name="connsiteY7" fmla="*/ 2211388 h 6858000"/>
              <a:gd name="connsiteX8" fmla="*/ 6098117 w 6485467"/>
              <a:gd name="connsiteY8" fmla="*/ 2220913 h 6858000"/>
              <a:gd name="connsiteX9" fmla="*/ 6104467 w 6485467"/>
              <a:gd name="connsiteY9" fmla="*/ 2228850 h 6858000"/>
              <a:gd name="connsiteX10" fmla="*/ 6110817 w 6485467"/>
              <a:gd name="connsiteY10" fmla="*/ 2238375 h 6858000"/>
              <a:gd name="connsiteX11" fmla="*/ 6115051 w 6485467"/>
              <a:gd name="connsiteY11" fmla="*/ 2244725 h 6858000"/>
              <a:gd name="connsiteX12" fmla="*/ 6485467 w 6485467"/>
              <a:gd name="connsiteY12" fmla="*/ 2522538 h 6858000"/>
              <a:gd name="connsiteX13" fmla="*/ 6485467 w 6485467"/>
              <a:gd name="connsiteY13" fmla="*/ 6858000 h 6858000"/>
              <a:gd name="connsiteX14" fmla="*/ 0 w 6485467"/>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85467" h="6858000">
                <a:moveTo>
                  <a:pt x="0" y="0"/>
                </a:moveTo>
                <a:lnTo>
                  <a:pt x="6485467" y="0"/>
                </a:lnTo>
                <a:lnTo>
                  <a:pt x="6485467" y="1900238"/>
                </a:lnTo>
                <a:lnTo>
                  <a:pt x="6115051" y="2178050"/>
                </a:lnTo>
                <a:lnTo>
                  <a:pt x="6110817" y="2184400"/>
                </a:lnTo>
                <a:lnTo>
                  <a:pt x="6104467" y="2193925"/>
                </a:lnTo>
                <a:lnTo>
                  <a:pt x="6098117" y="2201863"/>
                </a:lnTo>
                <a:lnTo>
                  <a:pt x="6098117" y="2211388"/>
                </a:lnTo>
                <a:lnTo>
                  <a:pt x="6098117" y="2220913"/>
                </a:lnTo>
                <a:lnTo>
                  <a:pt x="6104467" y="2228850"/>
                </a:lnTo>
                <a:lnTo>
                  <a:pt x="6110817" y="2238375"/>
                </a:lnTo>
                <a:lnTo>
                  <a:pt x="6115051" y="2244725"/>
                </a:lnTo>
                <a:lnTo>
                  <a:pt x="6485467" y="2522538"/>
                </a:lnTo>
                <a:lnTo>
                  <a:pt x="6485467" y="6858000"/>
                </a:lnTo>
                <a:lnTo>
                  <a:pt x="0" y="6858000"/>
                </a:lnTo>
                <a:close/>
              </a:path>
            </a:pathLst>
          </a:custGeom>
          <a:solidFill>
            <a:schemeClr val="bg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3053" y="535808"/>
            <a:ext cx="4177994" cy="1559412"/>
          </a:xfrm>
        </p:spPr>
        <p:txBody>
          <a:bodyPr>
            <a:normAutofit fontScale="90000"/>
          </a:bodyPr>
          <a:lstStyle/>
          <a:p>
            <a:pPr algn="ctr"/>
            <a:r>
              <a:rPr lang="en-US" dirty="0">
                <a:solidFill>
                  <a:srgbClr val="FFFF00"/>
                </a:solidFill>
              </a:rPr>
              <a:t>Cabrini’s </a:t>
            </a:r>
            <a:r>
              <a:rPr dirty="0">
                <a:solidFill>
                  <a:srgbClr val="FFFF00"/>
                </a:solidFill>
              </a:rPr>
              <a:t>Enduring Legacy</a:t>
            </a:r>
          </a:p>
        </p:txBody>
      </p:sp>
      <p:sp>
        <p:nvSpPr>
          <p:cNvPr id="3" name="Content Placeholder 2"/>
          <p:cNvSpPr>
            <a:spLocks noGrp="1"/>
          </p:cNvSpPr>
          <p:nvPr>
            <p:ph idx="1"/>
          </p:nvPr>
        </p:nvSpPr>
        <p:spPr>
          <a:xfrm>
            <a:off x="614034" y="2413000"/>
            <a:ext cx="3791942" cy="3632200"/>
          </a:xfrm>
        </p:spPr>
        <p:txBody>
          <a:bodyPr>
            <a:normAutofit/>
          </a:bodyPr>
          <a:lstStyle/>
          <a:p>
            <a:r>
              <a:rPr lang="en-US" dirty="0"/>
              <a:t>She gives us copious l</a:t>
            </a:r>
            <a:r>
              <a:rPr dirty="0"/>
              <a:t>essons in compassion, perseverance, and community service</a:t>
            </a:r>
            <a:r>
              <a:rPr lang="en-US" dirty="0"/>
              <a:t>.</a:t>
            </a:r>
            <a:endParaRPr dirty="0"/>
          </a:p>
          <a:p>
            <a:r>
              <a:rPr lang="en-US" dirty="0"/>
              <a:t>She followed p</a:t>
            </a:r>
            <a:r>
              <a:rPr dirty="0"/>
              <a:t>rinciples of kindness, service, mercy, and justice</a:t>
            </a:r>
            <a:r>
              <a:rPr lang="en-US" dirty="0"/>
              <a:t>.</a:t>
            </a:r>
            <a:endParaRPr dirty="0"/>
          </a:p>
        </p:txBody>
      </p:sp>
      <p:sp>
        <p:nvSpPr>
          <p:cNvPr id="5" name="Footer Placeholder 4">
            <a:extLst>
              <a:ext uri="{FF2B5EF4-FFF2-40B4-BE49-F238E27FC236}">
                <a16:creationId xmlns:a16="http://schemas.microsoft.com/office/drawing/2014/main" id="{787CA123-76D3-E796-E096-33E05D797095}"/>
              </a:ext>
            </a:extLst>
          </p:cNvPr>
          <p:cNvSpPr>
            <a:spLocks noGrp="1"/>
          </p:cNvSpPr>
          <p:nvPr>
            <p:ph type="ftr" sz="quarter" idx="11"/>
          </p:nvPr>
        </p:nvSpPr>
        <p:spPr>
          <a:xfrm>
            <a:off x="338635" y="6041362"/>
            <a:ext cx="3422462" cy="365125"/>
          </a:xfrm>
        </p:spPr>
        <p:txBody>
          <a:bodyPr>
            <a:normAutofit/>
          </a:bodyPr>
          <a:lstStyle/>
          <a:p>
            <a:pPr>
              <a:spcAft>
                <a:spcPts val="600"/>
              </a:spcAft>
            </a:pPr>
            <a:r>
              <a:rPr lang="en-US"/>
              <a:t>© New Jersey Italian Heritage Commission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227B0D-EC19-0CC6-9A91-59DA2F79B76F}"/>
              </a:ext>
            </a:extLst>
          </p:cNvPr>
          <p:cNvSpPr>
            <a:spLocks noGrp="1"/>
          </p:cNvSpPr>
          <p:nvPr>
            <p:ph type="ftr" sz="quarter" idx="11"/>
          </p:nvPr>
        </p:nvSpPr>
        <p:spPr>
          <a:xfrm>
            <a:off x="6528400" y="1455713"/>
            <a:ext cx="2683333" cy="365125"/>
          </a:xfrm>
        </p:spPr>
        <p:txBody>
          <a:bodyPr/>
          <a:lstStyle/>
          <a:p>
            <a:r>
              <a:rPr lang="en-US" dirty="0"/>
              <a:t>© New Jersey Italian Heritage Commission </a:t>
            </a:r>
          </a:p>
        </p:txBody>
      </p:sp>
      <p:sp>
        <p:nvSpPr>
          <p:cNvPr id="5" name="TextBox 4">
            <a:extLst>
              <a:ext uri="{FF2B5EF4-FFF2-40B4-BE49-F238E27FC236}">
                <a16:creationId xmlns:a16="http://schemas.microsoft.com/office/drawing/2014/main" id="{07253EE0-D2A0-1604-9F7A-3C6F608B6B68}"/>
              </a:ext>
            </a:extLst>
          </p:cNvPr>
          <p:cNvSpPr txBox="1"/>
          <p:nvPr/>
        </p:nvSpPr>
        <p:spPr>
          <a:xfrm>
            <a:off x="191079" y="2115499"/>
            <a:ext cx="8767985" cy="4315797"/>
          </a:xfrm>
          <a:prstGeom prst="rect">
            <a:avLst/>
          </a:prstGeom>
          <a:noFill/>
        </p:spPr>
        <p:txBody>
          <a:bodyPr wrap="square">
            <a:spAutoFit/>
          </a:bodyPr>
          <a:lstStyle/>
          <a:p>
            <a:pPr marL="0" marR="0">
              <a:lnSpc>
                <a:spcPct val="115000"/>
              </a:lnSpc>
              <a:spcAft>
                <a:spcPts val="800"/>
              </a:spcAft>
            </a:pPr>
            <a:r>
              <a:rPr lang="en-US" sz="2400" kern="100" dirty="0">
                <a:effectLst/>
                <a:latin typeface="Times New Roman" panose="02020603050405020304" pitchFamily="18" charset="0"/>
                <a:ea typeface="Aptos" panose="020B0004020202020204" pitchFamily="34" charset="0"/>
                <a:cs typeface="Times New Roman" panose="02020603050405020304" pitchFamily="18" charset="0"/>
              </a:rPr>
              <a:t>Saint Frances Xavier (Mother) Cabrini offers invaluable lessons in compassion, perseverance, and dedicated community service. Her relentless commitment to improving the lives of immigrants, her innovative approach to education and healthcare, and her faith-driven motivation resonate strongly in today's world. As society grapples with ongoing issues related to discrimination and access to essential services, the principles exemplified by Mother Cabrini remain vital. By embracing her legacy and striving to follow in her footsteps, individuals can contribute to a future where kindness, service, mercy, and justice flourish, ultimately creating a better world for all.</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A249990-3BD4-C74F-29A0-C1960BD37E88}"/>
              </a:ext>
            </a:extLst>
          </p:cNvPr>
          <p:cNvSpPr txBox="1"/>
          <p:nvPr/>
        </p:nvSpPr>
        <p:spPr>
          <a:xfrm>
            <a:off x="780836" y="451514"/>
            <a:ext cx="7791161" cy="1354217"/>
          </a:xfrm>
          <a:prstGeom prst="rect">
            <a:avLst/>
          </a:prstGeom>
          <a:noFill/>
        </p:spPr>
        <p:txBody>
          <a:bodyPr wrap="square">
            <a:spAutoFit/>
          </a:bodyPr>
          <a:lstStyle/>
          <a:p>
            <a:pPr algn="ctr"/>
            <a:r>
              <a:rPr lang="en-US" sz="3200" b="1" dirty="0">
                <a:solidFill>
                  <a:schemeClr val="bg1"/>
                </a:solidFill>
              </a:rPr>
              <a:t>New Jersey Italian Heritage Commission </a:t>
            </a:r>
          </a:p>
          <a:p>
            <a:pPr algn="ctr"/>
            <a:endParaRPr lang="en-US" b="1" dirty="0">
              <a:solidFill>
                <a:srgbClr val="FF0000"/>
              </a:solidFill>
            </a:endParaRPr>
          </a:p>
        </p:txBody>
      </p:sp>
    </p:spTree>
    <p:extLst>
      <p:ext uri="{BB962C8B-B14F-4D97-AF65-F5344CB8AC3E}">
        <p14:creationId xmlns:p14="http://schemas.microsoft.com/office/powerpoint/2010/main" val="129787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256325" y="6491472"/>
            <a:ext cx="4717149" cy="273844"/>
          </a:xfrm>
        </p:spPr>
        <p:txBody>
          <a:bodyPr/>
          <a:lstStyle/>
          <a:p>
            <a:r>
              <a:rPr lang="en-US"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3082248" y="3907050"/>
            <a:ext cx="3708970" cy="1407965"/>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2450106" y="5624577"/>
            <a:ext cx="4850213" cy="461665"/>
          </a:xfrm>
          <a:prstGeom prst="rect">
            <a:avLst/>
          </a:prstGeom>
          <a:noFill/>
        </p:spPr>
        <p:txBody>
          <a:bodyPr wrap="square" rtlCol="0">
            <a:spAutoFit/>
          </a:bodyPr>
          <a:lstStyle/>
          <a:p>
            <a:pPr algn="ctr"/>
            <a:r>
              <a:rPr lang="en-US" sz="2400" dirty="0">
                <a:solidFill>
                  <a:srgbClr val="FF0000"/>
                </a:solidFill>
                <a:latin typeface="Bahnschrift Light Condensed" panose="020B0502040204020203" pitchFamily="34" charset="0"/>
              </a:rPr>
              <a:t>Visit</a:t>
            </a:r>
            <a:r>
              <a:rPr lang="en-US" sz="2400" dirty="0">
                <a:latin typeface="Bahnschrift Light Condensed" panose="020B0502040204020203" pitchFamily="34" charset="0"/>
              </a:rPr>
              <a:t>: </a:t>
            </a:r>
            <a:r>
              <a:rPr lang="en-US" sz="24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149573" y="1431319"/>
            <a:ext cx="8844857" cy="2177519"/>
          </a:xfrm>
          <a:prstGeom prst="rect">
            <a:avLst/>
          </a:prstGeom>
          <a:noFill/>
        </p:spPr>
        <p:txBody>
          <a:bodyPr wrap="none" rtlCol="0">
            <a:spAutoFit/>
          </a:bodyPr>
          <a:lstStyle/>
          <a:p>
            <a:pPr algn="ctr"/>
            <a:r>
              <a:rPr lang="en-US" sz="3200" b="1" dirty="0">
                <a:solidFill>
                  <a:srgbClr val="FF0000"/>
                </a:solidFill>
              </a:rPr>
              <a:t>New Jersey Italian Heritage Commission </a:t>
            </a:r>
          </a:p>
          <a:p>
            <a:pPr algn="ctr"/>
            <a:endParaRPr lang="en-US" sz="1350" b="1" dirty="0">
              <a:solidFill>
                <a:srgbClr val="FF0000"/>
              </a:solidFill>
            </a:endParaRPr>
          </a:p>
          <a:p>
            <a:r>
              <a:rPr lang="en-US" b="1" dirty="0"/>
              <a:t>Education Committee Chair</a:t>
            </a:r>
            <a:r>
              <a:rPr lang="en-US" dirty="0"/>
              <a:t>: 		Cav. Gilda Rorro Baldassari, Ed.D.</a:t>
            </a:r>
          </a:p>
          <a:p>
            <a:r>
              <a:rPr lang="en-US" dirty="0"/>
              <a:t> </a:t>
            </a:r>
          </a:p>
          <a:p>
            <a:r>
              <a:rPr lang="en-US" b="1" dirty="0"/>
              <a:t>Chairman:						</a:t>
            </a:r>
            <a:r>
              <a:rPr lang="en-US" dirty="0"/>
              <a:t>Vincent Maione:</a:t>
            </a:r>
          </a:p>
          <a:p>
            <a:endParaRPr lang="en-US" dirty="0"/>
          </a:p>
          <a:p>
            <a:r>
              <a:rPr lang="en-US" b="1" dirty="0"/>
              <a:t>Executive Director</a:t>
            </a:r>
            <a:r>
              <a:rPr lang="en-US" dirty="0"/>
              <a:t>:  				Margaret Fontana</a:t>
            </a:r>
          </a:p>
        </p:txBody>
      </p:sp>
    </p:spTree>
    <p:extLst>
      <p:ext uri="{BB962C8B-B14F-4D97-AF65-F5344CB8AC3E}">
        <p14:creationId xmlns:p14="http://schemas.microsoft.com/office/powerpoint/2010/main" val="3453751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Founding of the Missionary Sisters</a:t>
            </a:r>
          </a:p>
        </p:txBody>
      </p:sp>
      <p:graphicFrame>
        <p:nvGraphicFramePr>
          <p:cNvPr id="6" name="Content Placeholder 2">
            <a:extLst>
              <a:ext uri="{FF2B5EF4-FFF2-40B4-BE49-F238E27FC236}">
                <a16:creationId xmlns:a16="http://schemas.microsoft.com/office/drawing/2014/main" id="{0D52EF5D-A3B0-08F5-680A-133954D179E6}"/>
              </a:ext>
            </a:extLst>
          </p:cNvPr>
          <p:cNvGraphicFramePr>
            <a:graphicFrameLocks noGrp="1"/>
          </p:cNvGraphicFramePr>
          <p:nvPr>
            <p:ph idx="1"/>
          </p:nvPr>
        </p:nvGraphicFramePr>
        <p:xfrm>
          <a:off x="809625" y="2222500"/>
          <a:ext cx="7524750" cy="3636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CBF71724-2801-C417-B77F-1C322591AD3E}"/>
              </a:ext>
            </a:extLst>
          </p:cNvPr>
          <p:cNvSpPr>
            <a:spLocks noGrp="1"/>
          </p:cNvSpPr>
          <p:nvPr>
            <p:ph type="ftr" sz="quarter" idx="11"/>
          </p:nvPr>
        </p:nvSpPr>
        <p:spPr/>
        <p:txBody>
          <a:bodyPr/>
          <a:lstStyle/>
          <a:p>
            <a:r>
              <a:rPr lang="en-US" dirty="0"/>
              <a:t>© New Jersey Italian Heritage Commission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Journey to the United States</a:t>
            </a:r>
          </a:p>
        </p:txBody>
      </p:sp>
      <p:sp>
        <p:nvSpPr>
          <p:cNvPr id="5" name="Text Placeholder 4">
            <a:extLst>
              <a:ext uri="{FF2B5EF4-FFF2-40B4-BE49-F238E27FC236}">
                <a16:creationId xmlns:a16="http://schemas.microsoft.com/office/drawing/2014/main" id="{2A2D2F99-9C2D-FB9B-00E5-9C777A6760A9}"/>
              </a:ext>
            </a:extLst>
          </p:cNvPr>
          <p:cNvSpPr>
            <a:spLocks noGrp="1"/>
          </p:cNvSpPr>
          <p:nvPr>
            <p:ph type="body" idx="1"/>
          </p:nvPr>
        </p:nvSpPr>
        <p:spPr>
          <a:xfrm>
            <a:off x="568876" y="2274832"/>
            <a:ext cx="3670723" cy="576262"/>
          </a:xfrm>
        </p:spPr>
        <p:txBody>
          <a:bodyPr/>
          <a:lstStyle/>
          <a:p>
            <a:r>
              <a:rPr lang="en-US" sz="2000" dirty="0">
                <a:solidFill>
                  <a:srgbClr val="FFFFFF"/>
                </a:solidFill>
                <a:effectLst/>
                <a:latin typeface="Century Gothic" panose="020B0502020202020204" pitchFamily="34" charset="0"/>
              </a:rPr>
              <a:t>The request put forth by Pope Leo XIII in 1889.</a:t>
            </a:r>
            <a:endParaRPr lang="en-US" dirty="0">
              <a:solidFill>
                <a:schemeClr val="accent2">
                  <a:lumMod val="50000"/>
                </a:schemeClr>
              </a:solidFill>
            </a:endParaRPr>
          </a:p>
        </p:txBody>
      </p:sp>
      <p:pic>
        <p:nvPicPr>
          <p:cNvPr id="8" name="Content Placeholder 7">
            <a:extLst>
              <a:ext uri="{FF2B5EF4-FFF2-40B4-BE49-F238E27FC236}">
                <a16:creationId xmlns:a16="http://schemas.microsoft.com/office/drawing/2014/main" id="{ED9FF86F-9711-FD6C-93EC-458347C3EE8B}"/>
              </a:ext>
            </a:extLst>
          </p:cNvPr>
          <p:cNvPicPr>
            <a:picLocks noGrp="1" noChangeAspect="1"/>
          </p:cNvPicPr>
          <p:nvPr>
            <p:ph sz="half" idx="2"/>
          </p:nvPr>
        </p:nvPicPr>
        <p:blipFill>
          <a:blip r:embed="rId3"/>
          <a:stretch>
            <a:fillRect/>
          </a:stretch>
        </p:blipFill>
        <p:spPr>
          <a:xfrm>
            <a:off x="1311869" y="2997826"/>
            <a:ext cx="2122806" cy="2721825"/>
          </a:xfrm>
          <a:prstGeom prst="rect">
            <a:avLst/>
          </a:prstGeom>
        </p:spPr>
      </p:pic>
      <p:sp>
        <p:nvSpPr>
          <p:cNvPr id="6" name="Text Placeholder 5">
            <a:extLst>
              <a:ext uri="{FF2B5EF4-FFF2-40B4-BE49-F238E27FC236}">
                <a16:creationId xmlns:a16="http://schemas.microsoft.com/office/drawing/2014/main" id="{048B91D5-3B4A-797E-9A9E-D97F8042D25F}"/>
              </a:ext>
            </a:extLst>
          </p:cNvPr>
          <p:cNvSpPr>
            <a:spLocks noGrp="1"/>
          </p:cNvSpPr>
          <p:nvPr>
            <p:ph type="body" sz="quarter" idx="3"/>
          </p:nvPr>
        </p:nvSpPr>
        <p:spPr>
          <a:xfrm>
            <a:off x="4764289" y="2562963"/>
            <a:ext cx="3670720" cy="576262"/>
          </a:xfrm>
        </p:spPr>
        <p:txBody>
          <a:bodyPr/>
          <a:lstStyle/>
          <a:p>
            <a:r>
              <a:rPr lang="en-US" dirty="0"/>
              <a:t>Aided Italian immigrants</a:t>
            </a:r>
          </a:p>
        </p:txBody>
      </p:sp>
      <p:pic>
        <p:nvPicPr>
          <p:cNvPr id="1026" name="Picture 2">
            <a:extLst>
              <a:ext uri="{FF2B5EF4-FFF2-40B4-BE49-F238E27FC236}">
                <a16:creationId xmlns:a16="http://schemas.microsoft.com/office/drawing/2014/main" id="{B5478C38-70BD-4C04-5E38-E3F345F06F71}"/>
              </a:ext>
            </a:extLst>
          </p:cNvPr>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tretch>
            <a:fillRect/>
          </a:stretch>
        </p:blipFill>
        <p:spPr bwMode="auto">
          <a:xfrm>
            <a:off x="4662488" y="3142327"/>
            <a:ext cx="3671887" cy="2327534"/>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8">
            <a:extLst>
              <a:ext uri="{FF2B5EF4-FFF2-40B4-BE49-F238E27FC236}">
                <a16:creationId xmlns:a16="http://schemas.microsoft.com/office/drawing/2014/main" id="{79082413-956A-42CF-0EF0-EAAAF54E0889}"/>
              </a:ext>
            </a:extLst>
          </p:cNvPr>
          <p:cNvSpPr>
            <a:spLocks noGrp="1"/>
          </p:cNvSpPr>
          <p:nvPr>
            <p:ph type="ftr" sz="quarter" idx="11"/>
          </p:nvPr>
        </p:nvSpPr>
        <p:spPr>
          <a:xfrm>
            <a:off x="119161" y="6421243"/>
            <a:ext cx="6289532" cy="365125"/>
          </a:xfrm>
        </p:spPr>
        <p:txBody>
          <a:bodyPr/>
          <a:lstStyle/>
          <a:p>
            <a:r>
              <a:rPr lang="en-US" dirty="0"/>
              <a:t>© New Jersey Italian Heritage Commission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308" y="447188"/>
            <a:ext cx="8557287" cy="970450"/>
          </a:xfrm>
        </p:spPr>
        <p:txBody>
          <a:bodyPr/>
          <a:lstStyle/>
          <a:p>
            <a:r>
              <a:rPr lang="en-US" dirty="0"/>
              <a:t>Cabrini Faced Serious </a:t>
            </a:r>
            <a:r>
              <a:rPr dirty="0"/>
              <a:t>Challenges </a:t>
            </a:r>
          </a:p>
        </p:txBody>
      </p:sp>
      <p:sp>
        <p:nvSpPr>
          <p:cNvPr id="5" name="Text Placeholder 4">
            <a:extLst>
              <a:ext uri="{FF2B5EF4-FFF2-40B4-BE49-F238E27FC236}">
                <a16:creationId xmlns:a16="http://schemas.microsoft.com/office/drawing/2014/main" id="{0E47AEE3-3ED2-7D86-B3D3-751436401EDC}"/>
              </a:ext>
            </a:extLst>
          </p:cNvPr>
          <p:cNvSpPr>
            <a:spLocks noGrp="1"/>
          </p:cNvSpPr>
          <p:nvPr>
            <p:ph type="body" idx="1"/>
          </p:nvPr>
        </p:nvSpPr>
        <p:spPr>
          <a:xfrm>
            <a:off x="401308" y="2334363"/>
            <a:ext cx="4062743" cy="576262"/>
          </a:xfrm>
        </p:spPr>
        <p:txBody>
          <a:bodyPr/>
          <a:lstStyle/>
          <a:p>
            <a:r>
              <a:rPr lang="en-US" dirty="0"/>
              <a:t>She confronted stark realities of poverty and discrimination.</a:t>
            </a:r>
          </a:p>
        </p:txBody>
      </p:sp>
      <p:pic>
        <p:nvPicPr>
          <p:cNvPr id="3078" name="Picture 6">
            <a:extLst>
              <a:ext uri="{FF2B5EF4-FFF2-40B4-BE49-F238E27FC236}">
                <a16:creationId xmlns:a16="http://schemas.microsoft.com/office/drawing/2014/main" id="{63C0C80E-3DBD-7F8C-4534-34DA52044E94}"/>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809625" y="3078760"/>
            <a:ext cx="3687763" cy="2454667"/>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0614B00F-D3E9-5253-C4D9-B4F1A850379F}"/>
              </a:ext>
            </a:extLst>
          </p:cNvPr>
          <p:cNvSpPr>
            <a:spLocks noGrp="1"/>
          </p:cNvSpPr>
          <p:nvPr>
            <p:ph type="body" sz="quarter" idx="3"/>
          </p:nvPr>
        </p:nvSpPr>
        <p:spPr>
          <a:xfrm>
            <a:off x="4810493" y="2303470"/>
            <a:ext cx="3843672" cy="576262"/>
          </a:xfrm>
        </p:spPr>
        <p:txBody>
          <a:bodyPr/>
          <a:lstStyle/>
          <a:p>
            <a:r>
              <a:rPr lang="en-US" dirty="0"/>
              <a:t>She seized opportunities to effect meaningful change.</a:t>
            </a:r>
          </a:p>
        </p:txBody>
      </p:sp>
      <p:sp>
        <p:nvSpPr>
          <p:cNvPr id="8" name="Footer Placeholder 7">
            <a:extLst>
              <a:ext uri="{FF2B5EF4-FFF2-40B4-BE49-F238E27FC236}">
                <a16:creationId xmlns:a16="http://schemas.microsoft.com/office/drawing/2014/main" id="{BDA0F308-28C4-10B0-6C72-AF02060E916B}"/>
              </a:ext>
            </a:extLst>
          </p:cNvPr>
          <p:cNvSpPr>
            <a:spLocks noGrp="1"/>
          </p:cNvSpPr>
          <p:nvPr>
            <p:ph type="ftr" sz="quarter" idx="11"/>
          </p:nvPr>
        </p:nvSpPr>
        <p:spPr>
          <a:xfrm>
            <a:off x="530127" y="6401087"/>
            <a:ext cx="6289532" cy="365125"/>
          </a:xfrm>
        </p:spPr>
        <p:txBody>
          <a:bodyPr/>
          <a:lstStyle/>
          <a:p>
            <a:r>
              <a:rPr lang="en-US" dirty="0"/>
              <a:t>© New Jersey Italian Heritage Commission </a:t>
            </a:r>
          </a:p>
        </p:txBody>
      </p:sp>
      <p:pic>
        <p:nvPicPr>
          <p:cNvPr id="3076" name="Picture 4">
            <a:extLst>
              <a:ext uri="{FF2B5EF4-FFF2-40B4-BE49-F238E27FC236}">
                <a16:creationId xmlns:a16="http://schemas.microsoft.com/office/drawing/2014/main" id="{F7AE51AF-A508-E93D-0251-925747FB07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7" y="3040819"/>
            <a:ext cx="4062743" cy="30005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F1D075B-7BCF-64B9-5AE4-6D8A7A99D390}"/>
              </a:ext>
            </a:extLst>
          </p:cNvPr>
          <p:cNvPicPr>
            <a:picLocks noChangeAspect="1"/>
          </p:cNvPicPr>
          <p:nvPr/>
        </p:nvPicPr>
        <p:blipFill>
          <a:blip r:embed="rId5"/>
          <a:stretch>
            <a:fillRect/>
          </a:stretch>
        </p:blipFill>
        <p:spPr>
          <a:xfrm>
            <a:off x="4572000" y="2970685"/>
            <a:ext cx="4182764" cy="3041233"/>
          </a:xfrm>
          <a:prstGeom prst="rect">
            <a:avLst/>
          </a:prstGeom>
        </p:spPr>
      </p:pic>
      <p:sp>
        <p:nvSpPr>
          <p:cNvPr id="3" name="TextBox 2">
            <a:extLst>
              <a:ext uri="{FF2B5EF4-FFF2-40B4-BE49-F238E27FC236}">
                <a16:creationId xmlns:a16="http://schemas.microsoft.com/office/drawing/2014/main" id="{32DB9F01-CD4F-08A1-6A30-84A1E336EC52}"/>
              </a:ext>
            </a:extLst>
          </p:cNvPr>
          <p:cNvSpPr txBox="1"/>
          <p:nvPr/>
        </p:nvSpPr>
        <p:spPr>
          <a:xfrm>
            <a:off x="303088" y="6079302"/>
            <a:ext cx="684946" cy="230832"/>
          </a:xfrm>
          <a:prstGeom prst="rect">
            <a:avLst/>
          </a:prstGeom>
          <a:noFill/>
        </p:spPr>
        <p:txBody>
          <a:bodyPr wrap="square" rtlCol="0">
            <a:spAutoFit/>
          </a:bodyPr>
          <a:lstStyle/>
          <a:p>
            <a:r>
              <a:rPr lang="en-US" sz="900" dirty="0"/>
              <a:t>NPS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Adaptability and Innovation</a:t>
            </a:r>
          </a:p>
        </p:txBody>
      </p:sp>
      <p:sp>
        <p:nvSpPr>
          <p:cNvPr id="6" name="Text Placeholder 5">
            <a:extLst>
              <a:ext uri="{FF2B5EF4-FFF2-40B4-BE49-F238E27FC236}">
                <a16:creationId xmlns:a16="http://schemas.microsoft.com/office/drawing/2014/main" id="{4458C697-2478-D7A5-1622-92B57BBE8054}"/>
              </a:ext>
            </a:extLst>
          </p:cNvPr>
          <p:cNvSpPr>
            <a:spLocks noGrp="1"/>
          </p:cNvSpPr>
          <p:nvPr>
            <p:ph type="body" idx="1"/>
          </p:nvPr>
        </p:nvSpPr>
        <p:spPr>
          <a:xfrm>
            <a:off x="573199" y="2195001"/>
            <a:ext cx="3670723" cy="576262"/>
          </a:xfrm>
        </p:spPr>
        <p:txBody>
          <a:bodyPr/>
          <a:lstStyle/>
          <a:p>
            <a:r>
              <a:rPr lang="en-US" b="1" dirty="0">
                <a:solidFill>
                  <a:schemeClr val="accent1">
                    <a:lumMod val="60000"/>
                    <a:lumOff val="40000"/>
                  </a:schemeClr>
                </a:solidFill>
              </a:rPr>
              <a:t>She overcame numerous challenges and opposition.</a:t>
            </a:r>
          </a:p>
        </p:txBody>
      </p:sp>
      <p:sp>
        <p:nvSpPr>
          <p:cNvPr id="5" name="Footer Placeholder 4">
            <a:extLst>
              <a:ext uri="{FF2B5EF4-FFF2-40B4-BE49-F238E27FC236}">
                <a16:creationId xmlns:a16="http://schemas.microsoft.com/office/drawing/2014/main" id="{EAF0662A-BA75-2EDC-E260-8D4019276CF3}"/>
              </a:ext>
            </a:extLst>
          </p:cNvPr>
          <p:cNvSpPr>
            <a:spLocks noGrp="1"/>
          </p:cNvSpPr>
          <p:nvPr>
            <p:ph type="ftr" sz="quarter" idx="11"/>
          </p:nvPr>
        </p:nvSpPr>
        <p:spPr>
          <a:xfrm>
            <a:off x="4243922" y="6410812"/>
            <a:ext cx="6289532" cy="365125"/>
          </a:xfrm>
        </p:spPr>
        <p:txBody>
          <a:bodyPr/>
          <a:lstStyle/>
          <a:p>
            <a:r>
              <a:rPr lang="en-US" dirty="0"/>
              <a:t>© New Jersey Italian Heritage Commission </a:t>
            </a:r>
          </a:p>
        </p:txBody>
      </p:sp>
      <p:sp>
        <p:nvSpPr>
          <p:cNvPr id="11" name="TextBox 10">
            <a:extLst>
              <a:ext uri="{FF2B5EF4-FFF2-40B4-BE49-F238E27FC236}">
                <a16:creationId xmlns:a16="http://schemas.microsoft.com/office/drawing/2014/main" id="{ED76EF27-2EB3-DD63-E96C-63687D05D7C4}"/>
              </a:ext>
            </a:extLst>
          </p:cNvPr>
          <p:cNvSpPr txBox="1"/>
          <p:nvPr/>
        </p:nvSpPr>
        <p:spPr>
          <a:xfrm>
            <a:off x="4747319" y="2056098"/>
            <a:ext cx="4324762" cy="4247317"/>
          </a:xfrm>
          <a:prstGeom prst="rect">
            <a:avLst/>
          </a:prstGeom>
          <a:noFill/>
        </p:spPr>
        <p:txBody>
          <a:bodyPr wrap="square" rtlCol="0">
            <a:spAutoFit/>
          </a:bodyPr>
          <a:lstStyle/>
          <a:p>
            <a:r>
              <a:rPr lang="en-US" dirty="0"/>
              <a:t>During the 1880s, tensions mounted between the rapidly growing Italian immigrant population in New York and the city’s Irish-born Catholics and their children, who comprised 44 percent of the population. Seeking to address these challenges, Italian Bishop Giovanni Scalabrini and New York's Archbishop Patrick Corrigan explored potential solutions. In 1889, recognizing the plight of Italian immigrants in the United States, Pope Leo XIII commissioned Mother Frances Cabrini to minister to their needs.</a:t>
            </a:r>
          </a:p>
        </p:txBody>
      </p:sp>
      <p:pic>
        <p:nvPicPr>
          <p:cNvPr id="1026" name="Picture 2">
            <a:extLst>
              <a:ext uri="{FF2B5EF4-FFF2-40B4-BE49-F238E27FC236}">
                <a16:creationId xmlns:a16="http://schemas.microsoft.com/office/drawing/2014/main" id="{FC614F9D-942C-41E5-307B-50AFC718D64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02118" y="2926448"/>
            <a:ext cx="3179852" cy="307381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0BFE8CF-B5D8-BB37-B4C5-A032B15876DA}"/>
              </a:ext>
            </a:extLst>
          </p:cNvPr>
          <p:cNvSpPr txBox="1"/>
          <p:nvPr/>
        </p:nvSpPr>
        <p:spPr>
          <a:xfrm>
            <a:off x="681864" y="6118749"/>
            <a:ext cx="3129383" cy="369332"/>
          </a:xfrm>
          <a:prstGeom prst="rect">
            <a:avLst/>
          </a:prstGeom>
          <a:noFill/>
        </p:spPr>
        <p:txBody>
          <a:bodyPr wrap="none" rtlCol="0">
            <a:spAutoFit/>
          </a:bodyPr>
          <a:lstStyle/>
          <a:p>
            <a:r>
              <a:rPr lang="en-US" dirty="0"/>
              <a:t>Bishop Giovanni Scalabrini</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Freeform 6">
            <a:extLst>
              <a:ext uri="{FF2B5EF4-FFF2-40B4-BE49-F238E27FC236}">
                <a16:creationId xmlns:a16="http://schemas.microsoft.com/office/drawing/2014/main" id="{CE09E21C-A325-4A05-ABC0-CAF1D7B52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6" name="Picture 5">
            <a:extLst>
              <a:ext uri="{FF2B5EF4-FFF2-40B4-BE49-F238E27FC236}">
                <a16:creationId xmlns:a16="http://schemas.microsoft.com/office/drawing/2014/main" id="{8496DD36-3B5A-2420-3421-60FA8AB405E7}"/>
              </a:ext>
            </a:extLst>
          </p:cNvPr>
          <p:cNvPicPr>
            <a:picLocks noChangeAspect="1"/>
          </p:cNvPicPr>
          <p:nvPr/>
        </p:nvPicPr>
        <p:blipFill>
          <a:blip r:embed="rId3">
            <a:duotone>
              <a:schemeClr val="accent1">
                <a:shade val="45000"/>
                <a:satMod val="135000"/>
              </a:schemeClr>
              <a:prstClr val="white"/>
            </a:duotone>
          </a:blip>
          <a:srcRect b="11478"/>
          <a:stretch>
            <a:fillRect/>
          </a:stretch>
        </p:blipFill>
        <p:spPr>
          <a:xfrm>
            <a:off x="4581525" y="-1"/>
            <a:ext cx="4570837" cy="6858001"/>
          </a:xfrm>
          <a:prstGeom prst="rect">
            <a:avLst/>
          </a:prstGeom>
        </p:spPr>
      </p:pic>
      <p:sp>
        <p:nvSpPr>
          <p:cNvPr id="15" name="Freeform 16">
            <a:extLst>
              <a:ext uri="{FF2B5EF4-FFF2-40B4-BE49-F238E27FC236}">
                <a16:creationId xmlns:a16="http://schemas.microsoft.com/office/drawing/2014/main" id="{3EEED574-6FCC-45F8-ABA8-05782705A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864100" cy="6858000"/>
          </a:xfrm>
          <a:custGeom>
            <a:avLst/>
            <a:gdLst>
              <a:gd name="connsiteX0" fmla="*/ 0 w 6485467"/>
              <a:gd name="connsiteY0" fmla="*/ 0 h 6858000"/>
              <a:gd name="connsiteX1" fmla="*/ 6485467 w 6485467"/>
              <a:gd name="connsiteY1" fmla="*/ 0 h 6858000"/>
              <a:gd name="connsiteX2" fmla="*/ 6485467 w 6485467"/>
              <a:gd name="connsiteY2" fmla="*/ 1900238 h 6858000"/>
              <a:gd name="connsiteX3" fmla="*/ 6115051 w 6485467"/>
              <a:gd name="connsiteY3" fmla="*/ 2178050 h 6858000"/>
              <a:gd name="connsiteX4" fmla="*/ 6110817 w 6485467"/>
              <a:gd name="connsiteY4" fmla="*/ 2184400 h 6858000"/>
              <a:gd name="connsiteX5" fmla="*/ 6104467 w 6485467"/>
              <a:gd name="connsiteY5" fmla="*/ 2193925 h 6858000"/>
              <a:gd name="connsiteX6" fmla="*/ 6098117 w 6485467"/>
              <a:gd name="connsiteY6" fmla="*/ 2201863 h 6858000"/>
              <a:gd name="connsiteX7" fmla="*/ 6098117 w 6485467"/>
              <a:gd name="connsiteY7" fmla="*/ 2211388 h 6858000"/>
              <a:gd name="connsiteX8" fmla="*/ 6098117 w 6485467"/>
              <a:gd name="connsiteY8" fmla="*/ 2220913 h 6858000"/>
              <a:gd name="connsiteX9" fmla="*/ 6104467 w 6485467"/>
              <a:gd name="connsiteY9" fmla="*/ 2228850 h 6858000"/>
              <a:gd name="connsiteX10" fmla="*/ 6110817 w 6485467"/>
              <a:gd name="connsiteY10" fmla="*/ 2238375 h 6858000"/>
              <a:gd name="connsiteX11" fmla="*/ 6115051 w 6485467"/>
              <a:gd name="connsiteY11" fmla="*/ 2244725 h 6858000"/>
              <a:gd name="connsiteX12" fmla="*/ 6485467 w 6485467"/>
              <a:gd name="connsiteY12" fmla="*/ 2522538 h 6858000"/>
              <a:gd name="connsiteX13" fmla="*/ 6485467 w 6485467"/>
              <a:gd name="connsiteY13" fmla="*/ 6858000 h 6858000"/>
              <a:gd name="connsiteX14" fmla="*/ 0 w 6485467"/>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85467" h="6858000">
                <a:moveTo>
                  <a:pt x="0" y="0"/>
                </a:moveTo>
                <a:lnTo>
                  <a:pt x="6485467" y="0"/>
                </a:lnTo>
                <a:lnTo>
                  <a:pt x="6485467" y="1900238"/>
                </a:lnTo>
                <a:lnTo>
                  <a:pt x="6115051" y="2178050"/>
                </a:lnTo>
                <a:lnTo>
                  <a:pt x="6110817" y="2184400"/>
                </a:lnTo>
                <a:lnTo>
                  <a:pt x="6104467" y="2193925"/>
                </a:lnTo>
                <a:lnTo>
                  <a:pt x="6098117" y="2201863"/>
                </a:lnTo>
                <a:lnTo>
                  <a:pt x="6098117" y="2211388"/>
                </a:lnTo>
                <a:lnTo>
                  <a:pt x="6098117" y="2220913"/>
                </a:lnTo>
                <a:lnTo>
                  <a:pt x="6104467" y="2228850"/>
                </a:lnTo>
                <a:lnTo>
                  <a:pt x="6110817" y="2238375"/>
                </a:lnTo>
                <a:lnTo>
                  <a:pt x="6115051" y="2244725"/>
                </a:lnTo>
                <a:lnTo>
                  <a:pt x="6485467" y="2522538"/>
                </a:lnTo>
                <a:lnTo>
                  <a:pt x="6485467" y="6858000"/>
                </a:lnTo>
                <a:lnTo>
                  <a:pt x="0" y="6858000"/>
                </a:lnTo>
                <a:close/>
              </a:path>
            </a:pathLst>
          </a:custGeom>
          <a:solidFill>
            <a:schemeClr val="bg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6F9596-DC45-6908-945E-A0492DC9EB79}"/>
              </a:ext>
            </a:extLst>
          </p:cNvPr>
          <p:cNvSpPr>
            <a:spLocks noGrp="1"/>
          </p:cNvSpPr>
          <p:nvPr>
            <p:ph type="title"/>
          </p:nvPr>
        </p:nvSpPr>
        <p:spPr>
          <a:xfrm>
            <a:off x="607500" y="447188"/>
            <a:ext cx="3802575" cy="1559412"/>
          </a:xfrm>
        </p:spPr>
        <p:txBody>
          <a:bodyPr vert="horz" lIns="91440" tIns="45720" rIns="91440" bIns="45720" rtlCol="0" anchor="b">
            <a:normAutofit/>
          </a:bodyPr>
          <a:lstStyle/>
          <a:p>
            <a:pPr algn="ctr">
              <a:lnSpc>
                <a:spcPct val="90000"/>
              </a:lnSpc>
            </a:pPr>
            <a:r>
              <a:rPr lang="en-US" sz="3400" b="1" dirty="0">
                <a:solidFill>
                  <a:schemeClr val="accent1">
                    <a:lumMod val="40000"/>
                    <a:lumOff val="60000"/>
                  </a:schemeClr>
                </a:solidFill>
                <a:cs typeface="+mj-cs"/>
              </a:rPr>
              <a:t>Archbishop </a:t>
            </a:r>
            <a:br>
              <a:rPr lang="en-US" sz="3400" b="1" dirty="0">
                <a:solidFill>
                  <a:schemeClr val="accent1">
                    <a:lumMod val="40000"/>
                    <a:lumOff val="60000"/>
                  </a:schemeClr>
                </a:solidFill>
                <a:cs typeface="+mj-cs"/>
              </a:rPr>
            </a:br>
            <a:r>
              <a:rPr lang="en-US" sz="3400" b="1" dirty="0">
                <a:solidFill>
                  <a:schemeClr val="accent1">
                    <a:lumMod val="40000"/>
                    <a:lumOff val="60000"/>
                  </a:schemeClr>
                </a:solidFill>
                <a:cs typeface="+mj-cs"/>
              </a:rPr>
              <a:t>Patrick Corrigan</a:t>
            </a:r>
            <a:br>
              <a:rPr lang="en-US" sz="3400" b="1" dirty="0">
                <a:cs typeface="+mj-cs"/>
              </a:rPr>
            </a:br>
            <a:endParaRPr lang="en-US" sz="3400" b="1" dirty="0">
              <a:cs typeface="+mj-cs"/>
            </a:endParaRPr>
          </a:p>
        </p:txBody>
      </p:sp>
      <p:sp>
        <p:nvSpPr>
          <p:cNvPr id="3" name="Content Placeholder 2">
            <a:extLst>
              <a:ext uri="{FF2B5EF4-FFF2-40B4-BE49-F238E27FC236}">
                <a16:creationId xmlns:a16="http://schemas.microsoft.com/office/drawing/2014/main" id="{EE0F93E7-F044-544F-E0D9-199466D9A3AA}"/>
              </a:ext>
            </a:extLst>
          </p:cNvPr>
          <p:cNvSpPr>
            <a:spLocks noGrp="1"/>
          </p:cNvSpPr>
          <p:nvPr>
            <p:ph type="body" sz="half" idx="2"/>
          </p:nvPr>
        </p:nvSpPr>
        <p:spPr>
          <a:xfrm>
            <a:off x="461961" y="2413000"/>
            <a:ext cx="4402139" cy="3632200"/>
          </a:xfrm>
        </p:spPr>
        <p:txBody>
          <a:bodyPr vert="horz" lIns="91440" tIns="45720" rIns="91440" bIns="45720" rtlCol="0" anchor="ctr">
            <a:normAutofit fontScale="70000" lnSpcReduction="20000"/>
          </a:bodyPr>
          <a:lstStyle/>
          <a:p>
            <a:pPr marL="0" indent="0"/>
            <a:r>
              <a:rPr lang="en-US" sz="2600" dirty="0"/>
              <a:t>Arriving in New York earlier than expected, Mother Cabrini and her sisters were met not with welcome, but with hardship: poverty, prejudice, and an alarming lack of preparation. Due to miscommunication and poor planning by local Italian priests, no housing had been arranged and promised support for a school and orphanage never materialized. Archbishop Corrigan bluntly told her, “I see no better solution to this question, Mother, than that you and your sisters return to Italy.”</a:t>
            </a:r>
          </a:p>
          <a:p>
            <a:pPr>
              <a:buFont typeface="Wingdings 2" charset="2"/>
              <a:buChar char=""/>
            </a:pPr>
            <a:endParaRPr lang="en-US" dirty="0"/>
          </a:p>
        </p:txBody>
      </p:sp>
      <p:sp>
        <p:nvSpPr>
          <p:cNvPr id="5" name="Footer Placeholder 4">
            <a:extLst>
              <a:ext uri="{FF2B5EF4-FFF2-40B4-BE49-F238E27FC236}">
                <a16:creationId xmlns:a16="http://schemas.microsoft.com/office/drawing/2014/main" id="{D146F47C-422C-129A-78DE-2B3B0CAE1899}"/>
              </a:ext>
            </a:extLst>
          </p:cNvPr>
          <p:cNvSpPr>
            <a:spLocks noGrp="1"/>
          </p:cNvSpPr>
          <p:nvPr>
            <p:ph type="ftr" sz="quarter" idx="11"/>
          </p:nvPr>
        </p:nvSpPr>
        <p:spPr>
          <a:xfrm>
            <a:off x="179386" y="6420713"/>
            <a:ext cx="3422462" cy="365125"/>
          </a:xfrm>
        </p:spPr>
        <p:txBody>
          <a:bodyPr vert="horz" lIns="91440" tIns="45720" rIns="91440" bIns="45720" rtlCol="0" anchor="b">
            <a:normAutofit/>
          </a:bodyPr>
          <a:lstStyle/>
          <a:p>
            <a:pPr defTabSz="914400">
              <a:spcAft>
                <a:spcPts val="600"/>
              </a:spcAft>
            </a:pPr>
            <a:r>
              <a:rPr lang="en-US" kern="1200" dirty="0">
                <a:solidFill>
                  <a:schemeClr val="tx1"/>
                </a:solidFill>
                <a:latin typeface="+mn-lt"/>
                <a:ea typeface="+mn-ea"/>
                <a:cs typeface="+mn-cs"/>
              </a:rPr>
              <a:t>© New Jersey Italian Heritage Commission </a:t>
            </a:r>
          </a:p>
        </p:txBody>
      </p:sp>
    </p:spTree>
    <p:extLst>
      <p:ext uri="{BB962C8B-B14F-4D97-AF65-F5344CB8AC3E}">
        <p14:creationId xmlns:p14="http://schemas.microsoft.com/office/powerpoint/2010/main" val="771326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0DA84-1445-4F6B-EDE8-3406AF72C6BB}"/>
              </a:ext>
            </a:extLst>
          </p:cNvPr>
          <p:cNvSpPr>
            <a:spLocks noGrp="1"/>
          </p:cNvSpPr>
          <p:nvPr>
            <p:ph type="title"/>
          </p:nvPr>
        </p:nvSpPr>
        <p:spPr/>
        <p:txBody>
          <a:bodyPr/>
          <a:lstStyle/>
          <a:p>
            <a:r>
              <a:rPr lang="en-US" dirty="0"/>
              <a:t>West Park Orphanage </a:t>
            </a:r>
          </a:p>
        </p:txBody>
      </p:sp>
      <p:sp>
        <p:nvSpPr>
          <p:cNvPr id="4" name="Content Placeholder 3">
            <a:extLst>
              <a:ext uri="{FF2B5EF4-FFF2-40B4-BE49-F238E27FC236}">
                <a16:creationId xmlns:a16="http://schemas.microsoft.com/office/drawing/2014/main" id="{75DBE64A-842A-5CAD-2694-225756830BF1}"/>
              </a:ext>
            </a:extLst>
          </p:cNvPr>
          <p:cNvSpPr>
            <a:spLocks noGrp="1"/>
          </p:cNvSpPr>
          <p:nvPr>
            <p:ph sz="half" idx="2"/>
          </p:nvPr>
        </p:nvSpPr>
        <p:spPr>
          <a:xfrm>
            <a:off x="4663279" y="2222287"/>
            <a:ext cx="3740981" cy="3638763"/>
          </a:xfrm>
        </p:spPr>
        <p:txBody>
          <a:bodyPr>
            <a:normAutofit/>
          </a:bodyPr>
          <a:lstStyle/>
          <a:p>
            <a:r>
              <a:rPr lang="en-US" dirty="0"/>
              <a:t>Courageously, Mother Cabrini—undeterred by linguistic barriers and cultural isolation—was energized by a deep spiritual conviction that God had called her to serve. She established an orphanage, a move that provoked backlash from donors and officials. Corrigan himself urged her to close it.</a:t>
            </a:r>
          </a:p>
        </p:txBody>
      </p:sp>
      <p:sp>
        <p:nvSpPr>
          <p:cNvPr id="5" name="Footer Placeholder 4">
            <a:extLst>
              <a:ext uri="{FF2B5EF4-FFF2-40B4-BE49-F238E27FC236}">
                <a16:creationId xmlns:a16="http://schemas.microsoft.com/office/drawing/2014/main" id="{DEBE5B70-D00B-EE2C-4062-1350FB97C00D}"/>
              </a:ext>
            </a:extLst>
          </p:cNvPr>
          <p:cNvSpPr>
            <a:spLocks noGrp="1"/>
          </p:cNvSpPr>
          <p:nvPr>
            <p:ph type="ftr" sz="quarter" idx="11"/>
          </p:nvPr>
        </p:nvSpPr>
        <p:spPr/>
        <p:txBody>
          <a:bodyPr/>
          <a:lstStyle/>
          <a:p>
            <a:r>
              <a:rPr lang="en-US"/>
              <a:t>© New Jersey Italian Heritage Commission </a:t>
            </a:r>
          </a:p>
        </p:txBody>
      </p:sp>
      <p:pic>
        <p:nvPicPr>
          <p:cNvPr id="8" name="Content Placeholder 7">
            <a:extLst>
              <a:ext uri="{FF2B5EF4-FFF2-40B4-BE49-F238E27FC236}">
                <a16:creationId xmlns:a16="http://schemas.microsoft.com/office/drawing/2014/main" id="{7AAF7370-FBE8-B802-FC8C-91BCBE258712}"/>
              </a:ext>
            </a:extLst>
          </p:cNvPr>
          <p:cNvPicPr>
            <a:picLocks noGrp="1" noChangeAspect="1"/>
          </p:cNvPicPr>
          <p:nvPr>
            <p:ph sz="half" idx="1"/>
          </p:nvPr>
        </p:nvPicPr>
        <p:blipFill>
          <a:blip r:embed="rId3"/>
          <a:stretch>
            <a:fillRect/>
          </a:stretch>
        </p:blipFill>
        <p:spPr>
          <a:xfrm>
            <a:off x="578734" y="2498724"/>
            <a:ext cx="3667035" cy="3362325"/>
          </a:xfrm>
          <a:prstGeom prst="rect">
            <a:avLst/>
          </a:prstGeom>
        </p:spPr>
      </p:pic>
    </p:spTree>
    <p:extLst>
      <p:ext uri="{BB962C8B-B14F-4D97-AF65-F5344CB8AC3E}">
        <p14:creationId xmlns:p14="http://schemas.microsoft.com/office/powerpoint/2010/main" val="3768353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534BF-A107-740C-8DC7-8104BEE33F1A}"/>
              </a:ext>
            </a:extLst>
          </p:cNvPr>
          <p:cNvSpPr>
            <a:spLocks noGrp="1"/>
          </p:cNvSpPr>
          <p:nvPr>
            <p:ph type="title"/>
          </p:nvPr>
        </p:nvSpPr>
        <p:spPr/>
        <p:txBody>
          <a:bodyPr/>
          <a:lstStyle/>
          <a:p>
            <a:r>
              <a:rPr lang="en-US" dirty="0"/>
              <a:t>Fortitude and Tenacity </a:t>
            </a:r>
          </a:p>
        </p:txBody>
      </p:sp>
      <p:sp>
        <p:nvSpPr>
          <p:cNvPr id="3" name="Content Placeholder 2">
            <a:extLst>
              <a:ext uri="{FF2B5EF4-FFF2-40B4-BE49-F238E27FC236}">
                <a16:creationId xmlns:a16="http://schemas.microsoft.com/office/drawing/2014/main" id="{F95EE827-96CA-D01B-D276-DF7FB9BB9594}"/>
              </a:ext>
            </a:extLst>
          </p:cNvPr>
          <p:cNvSpPr>
            <a:spLocks noGrp="1"/>
          </p:cNvSpPr>
          <p:nvPr>
            <p:ph idx="1"/>
          </p:nvPr>
        </p:nvSpPr>
        <p:spPr>
          <a:xfrm>
            <a:off x="866505" y="2458593"/>
            <a:ext cx="7524003" cy="3636510"/>
          </a:xfrm>
        </p:spPr>
        <p:txBody>
          <a:bodyPr/>
          <a:lstStyle/>
          <a:p>
            <a:pPr marL="0" indent="0">
              <a:buNone/>
            </a:pPr>
            <a:r>
              <a:rPr lang="en-US" sz="3200" dirty="0"/>
              <a:t>Where others saw obstacles, she saw opportunity. Her perseverance not only benefited thousands of Italian immigrants but also won over Archbishop Corrigan, who ultimately became one of her strongest supporters.</a:t>
            </a:r>
          </a:p>
          <a:p>
            <a:endParaRPr lang="en-US" dirty="0"/>
          </a:p>
        </p:txBody>
      </p:sp>
      <p:sp>
        <p:nvSpPr>
          <p:cNvPr id="4" name="Footer Placeholder 3">
            <a:extLst>
              <a:ext uri="{FF2B5EF4-FFF2-40B4-BE49-F238E27FC236}">
                <a16:creationId xmlns:a16="http://schemas.microsoft.com/office/drawing/2014/main" id="{CAC1F748-727B-07CB-0D5D-509A3AF3AC36}"/>
              </a:ext>
            </a:extLst>
          </p:cNvPr>
          <p:cNvSpPr>
            <a:spLocks noGrp="1"/>
          </p:cNvSpPr>
          <p:nvPr>
            <p:ph type="ftr" sz="quarter" idx="11"/>
          </p:nvPr>
        </p:nvSpPr>
        <p:spPr/>
        <p:txBody>
          <a:bodyPr/>
          <a:lstStyle/>
          <a:p>
            <a:r>
              <a:rPr lang="en-US"/>
              <a:t>© New Jersey Italian Heritage Commission </a:t>
            </a:r>
          </a:p>
        </p:txBody>
      </p:sp>
    </p:spTree>
    <p:extLst>
      <p:ext uri="{BB962C8B-B14F-4D97-AF65-F5344CB8AC3E}">
        <p14:creationId xmlns:p14="http://schemas.microsoft.com/office/powerpoint/2010/main" val="32614958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8664B0"/>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Quotable</Template>
  <TotalTime>21970</TotalTime>
  <Words>1399</Words>
  <Application>Microsoft Office PowerPoint</Application>
  <PresentationFormat>On-screen Show (4:3)</PresentationFormat>
  <Paragraphs>154</Paragraphs>
  <Slides>28</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Aharoni</vt:lpstr>
      <vt:lpstr>Amasis MT Pro Black</vt:lpstr>
      <vt:lpstr>Aptos</vt:lpstr>
      <vt:lpstr>Arial</vt:lpstr>
      <vt:lpstr>Bahnschrift Light Condensed</vt:lpstr>
      <vt:lpstr>Century Gothic</vt:lpstr>
      <vt:lpstr>Times New Roman</vt:lpstr>
      <vt:lpstr>Wingdings 2</vt:lpstr>
      <vt:lpstr>Quotable</vt:lpstr>
      <vt:lpstr>PowerPoint Presentation</vt:lpstr>
      <vt:lpstr>PowerPoint Presentation</vt:lpstr>
      <vt:lpstr>Founding of the Missionary Sisters</vt:lpstr>
      <vt:lpstr>Journey to the United States</vt:lpstr>
      <vt:lpstr>Cabrini Faced Serious Challenges </vt:lpstr>
      <vt:lpstr>Adaptability and Innovation</vt:lpstr>
      <vt:lpstr>Archbishop  Patrick Corrigan </vt:lpstr>
      <vt:lpstr>West Park Orphanage </vt:lpstr>
      <vt:lpstr>Fortitude and Tenacity </vt:lpstr>
      <vt:lpstr>Establishment of Institutions</vt:lpstr>
      <vt:lpstr>Columbus Hospital in Chicago</vt:lpstr>
      <vt:lpstr>Innovative Approach to Education</vt:lpstr>
      <vt:lpstr>The Cabrini School in New York</vt:lpstr>
      <vt:lpstr>A Testament to Selflessness</vt:lpstr>
      <vt:lpstr>Legacy of Piety </vt:lpstr>
      <vt:lpstr>Importance of Empathy and Engagement </vt:lpstr>
      <vt:lpstr>Faith in Action</vt:lpstr>
      <vt:lpstr>Impact in New Jersey</vt:lpstr>
      <vt:lpstr>Newark, N.J. </vt:lpstr>
      <vt:lpstr>Mother Cabrini's Role in Healthcare</vt:lpstr>
      <vt:lpstr>PowerPoint Presentation</vt:lpstr>
      <vt:lpstr>Comparison with Jane Addams</vt:lpstr>
      <vt:lpstr>Mother Cabrini's Approach </vt:lpstr>
      <vt:lpstr>Jane Addams's Approach  Activism</vt:lpstr>
      <vt:lpstr>Impact of Both Women</vt:lpstr>
      <vt:lpstr>Cabrini’s Enduring Legacy</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Dr. Kevin T Brady</dc:creator>
  <cp:keywords/>
  <dc:description>generated using python-pptx</dc:description>
  <cp:lastModifiedBy>Dr. Kevin T Brady</cp:lastModifiedBy>
  <cp:revision>22</cp:revision>
  <dcterms:created xsi:type="dcterms:W3CDTF">2013-01-27T09:14:16Z</dcterms:created>
  <dcterms:modified xsi:type="dcterms:W3CDTF">2025-07-18T21:12:05Z</dcterms:modified>
  <cp:category/>
</cp:coreProperties>
</file>