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</p:sldMasterIdLst>
  <p:notesMasterIdLst>
    <p:notesMasterId r:id="rId28"/>
  </p:notes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1867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61" autoAdjust="0"/>
  </p:normalViewPr>
  <p:slideViewPr>
    <p:cSldViewPr snapToGrid="0" snapToObjects="1">
      <p:cViewPr>
        <p:scale>
          <a:sx n="63" d="100"/>
          <a:sy n="63" d="100"/>
        </p:scale>
        <p:origin x="1316" y="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D7E1B-6DE2-4836-A586-4612AEA71076}" type="datetimeFigureOut">
              <a:rPr lang="en-US" smtClean="0"/>
              <a:t>7/20/2025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DBD77-658F-47FA-A3C7-875C83641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76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deed.en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2.0/deed.en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NASA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845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Public Domain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008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82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Flickr- 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NASA/Joel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Kowsky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75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Public domain– NASA Johnson Space Center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1882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Creative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85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Flickr-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ESA–V.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Crobu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168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Adobe Stock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4549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Flickr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526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"Prior to Soyuz exam as backup crew" by </a:t>
            </a:r>
            <a:r>
              <a:rPr lang="en-US" dirty="0" err="1"/>
              <a:t>AstroSamantha</a:t>
            </a:r>
            <a:r>
              <a:rPr lang="en-US" dirty="0"/>
              <a:t> is licensed under CC BY 2.0. https://creativecommons.org/licenses/by/2.0/?ref=openverse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463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Gregory H. Revera https://creativecommons.org/licenses/by-sa/3.0/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797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Ardent </a:t>
            </a:r>
            <a:r>
              <a:rPr lang="en-US" dirty="0">
                <a:hlinkClick r:id="rId3"/>
              </a:rPr>
              <a:t>Deed - Attribution-</a:t>
            </a:r>
            <a:r>
              <a:rPr lang="en-US" dirty="0" err="1">
                <a:hlinkClick r:id="rId3"/>
              </a:rPr>
              <a:t>ShareAlike</a:t>
            </a:r>
            <a:r>
              <a:rPr lang="en-US" dirty="0">
                <a:hlinkClick r:id="rId3"/>
              </a:rPr>
              <a:t> 3.0 </a:t>
            </a:r>
            <a:r>
              <a:rPr lang="en-US" dirty="0" err="1">
                <a:hlinkClick r:id="rId3"/>
              </a:rPr>
              <a:t>Unported</a:t>
            </a:r>
            <a:r>
              <a:rPr lang="en-US" dirty="0">
                <a:hlinkClick r:id="rId3"/>
              </a:rPr>
              <a:t> - Creative Commons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6681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European Space Agency </a:t>
            </a:r>
            <a:r>
              <a:rPr lang="en-US" dirty="0">
                <a:hlinkClick r:id="rId3"/>
              </a:rPr>
              <a:t>Deed - Attribution-</a:t>
            </a:r>
            <a:r>
              <a:rPr lang="en-US" dirty="0" err="1">
                <a:hlinkClick r:id="rId3"/>
              </a:rPr>
              <a:t>ShareAlike</a:t>
            </a:r>
            <a:r>
              <a:rPr lang="en-US" dirty="0">
                <a:hlinkClick r:id="rId3"/>
              </a:rPr>
              <a:t> 2.0 Generic - Creative Commons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133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NASA-- Flickr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7724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Adobe Stock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239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Pablo Carlos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Budassi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</a:t>
            </a:r>
            <a:r>
              <a:rPr lang="en-US" dirty="0">
                <a:hlinkClick r:id="rId3"/>
              </a:rPr>
              <a:t>Deed - Attribution-</a:t>
            </a:r>
            <a:r>
              <a:rPr lang="en-US" dirty="0" err="1">
                <a:hlinkClick r:id="rId3"/>
              </a:rPr>
              <a:t>ShareAlike</a:t>
            </a:r>
            <a:r>
              <a:rPr lang="en-US" dirty="0">
                <a:hlinkClick r:id="rId3"/>
              </a:rPr>
              <a:t> 4.0 International - Creative Commons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149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865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courtesy of </a:t>
            </a:r>
            <a:r>
              <a:rPr lang="en-US" dirty="0" err="1"/>
              <a:t>Adobestock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355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Technical University of Munich (TUM Munich)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455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771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Utente:Jollyroger</a:t>
            </a:r>
            <a:r>
              <a:rPr lang="en-US" dirty="0"/>
              <a:t>   Creative Commons share alike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11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Adobe Stock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33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Adobe Stock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279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D77-658F-47FA-A3C7-875C836410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62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34DD4552-DC47-49B5-ACEC-B7571F45BC5F}" type="datetime1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054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6FC5-B79A-4258-AE3B-DF8BC2217ECF}" type="datetime1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852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F4911-C91D-46FE-8039-C39F9C5ACC52}" type="datetime1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05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BD0A8-8E1B-4A53-A33C-9E0A68E9254D}" type="datetime1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412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B09BD-DC49-4B90-ABAA-D23D8CA2FDAC}" type="datetime1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71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C344F-FD21-4971-90D3-7AB647B0E161}" type="datetime1">
              <a:rPr lang="en-US" smtClean="0"/>
              <a:t>7/20/2025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90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2F207-0A63-47C7-8C9C-FE03A1E50635}" type="datetime1">
              <a:rPr lang="en-US" smtClean="0"/>
              <a:t>7/20/2025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/>
              <a:t>© New Jersey Italian Heritage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62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878A3-2FA7-4AF8-A31F-EAC2760F9CDC}" type="datetime1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175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546D-B701-4461-90DC-856673C55C77}" type="datetime1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47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5B91AF97-E162-4385-8979-A92B656077F7}" type="datetime1">
              <a:rPr lang="en-US" smtClean="0"/>
              <a:t>7/20/2025</a:t>
            </a:fld>
            <a:endParaRPr lang="en-US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12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31B34-A585-4C21-BD99-49B9D106C9AB}" type="datetime1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749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A2DE8-6783-4B42-AC4D-48D616C3BFBE}" type="datetime1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58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D095-CB8E-46FF-9E13-863997E31838}" type="datetime1">
              <a:rPr lang="en-US" smtClean="0"/>
              <a:t>7/20/2025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510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9F2C5-7139-42AD-B1C5-F79C602DB1F1}" type="datetime1">
              <a:rPr lang="en-US" smtClean="0"/>
              <a:t>7/20/2025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08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8D939-1823-4B05-A035-278F209D6450}" type="datetime1">
              <a:rPr lang="en-US" smtClean="0"/>
              <a:t>7/20/2025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261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3B286-5AFF-4DFE-A135-7E33ABE3790E}" type="datetime1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22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46C55-5E0D-41D1-B727-4FD66D55C58E}" type="datetime1">
              <a:rPr lang="en-US" smtClean="0"/>
              <a:t>7/20/2025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88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3D75E-9074-4077-8869-1660D81C4C62}" type="datetime1">
              <a:rPr lang="en-US" smtClean="0"/>
              <a:t>7/20/2025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New Jersey Italian Heritage Commission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906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DFE55-93A6-3CB3-CA1E-5ED6860D2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91843" y="6171236"/>
            <a:ext cx="4679482" cy="365125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456E95-1CE3-4FA2-9D7E-C891DE284AD3}"/>
              </a:ext>
            </a:extLst>
          </p:cNvPr>
          <p:cNvSpPr txBox="1"/>
          <p:nvPr/>
        </p:nvSpPr>
        <p:spPr>
          <a:xfrm>
            <a:off x="2016984" y="1146407"/>
            <a:ext cx="457957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Amasis MT Pro Black" panose="02040A04050005020304" pitchFamily="18" charset="0"/>
              </a:rPr>
              <a:t>New Jersey Italian </a:t>
            </a:r>
          </a:p>
          <a:p>
            <a:pPr algn="ctr"/>
            <a:r>
              <a:rPr lang="en-US" sz="3200" b="1" dirty="0">
                <a:latin typeface="Amasis MT Pro Black" panose="02040A04050005020304" pitchFamily="18" charset="0"/>
              </a:rPr>
              <a:t>Heritage Commis</a:t>
            </a:r>
            <a:r>
              <a:rPr lang="en-US" sz="3200" b="1" dirty="0"/>
              <a:t>sion</a:t>
            </a:r>
          </a:p>
          <a:p>
            <a:pPr algn="ctr"/>
            <a:r>
              <a:rPr lang="en-US" sz="2800" b="1" dirty="0"/>
              <a:t>Lesson Series </a:t>
            </a:r>
          </a:p>
          <a:p>
            <a:pPr algn="ctr"/>
            <a:r>
              <a:rPr lang="en-US" sz="2800" dirty="0">
                <a:solidFill>
                  <a:srgbClr val="FFFF00"/>
                </a:solidFill>
              </a:rPr>
              <a:t>Samantha Cristoforetti</a:t>
            </a:r>
            <a:endParaRPr lang="en-US" sz="2800" b="1" dirty="0">
              <a:solidFill>
                <a:srgbClr val="FFFF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424235-7204-D03A-EB24-317DBE2ED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372" y="3204130"/>
            <a:ext cx="3645724" cy="15119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7299205-7A22-C151-F1E6-C31FAE2DD8F1}"/>
              </a:ext>
            </a:extLst>
          </p:cNvPr>
          <p:cNvSpPr txBox="1"/>
          <p:nvPr/>
        </p:nvSpPr>
        <p:spPr>
          <a:xfrm>
            <a:off x="2870384" y="4834800"/>
            <a:ext cx="45795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Visit: NJItalianHeritage.org</a:t>
            </a:r>
          </a:p>
        </p:txBody>
      </p:sp>
    </p:spTree>
    <p:extLst>
      <p:ext uri="{BB962C8B-B14F-4D97-AF65-F5344CB8AC3E}">
        <p14:creationId xmlns:p14="http://schemas.microsoft.com/office/powerpoint/2010/main" val="2150597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Astronaut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2249487"/>
            <a:ext cx="3039950" cy="3541714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US" dirty="0"/>
              <a:t>She underwent years of astronaut training, including underwater simulations, robotics, and survival exercises. These prepared her for the extreme challenges of space travel.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E28A1A-67D7-55D8-004F-E12E56B47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83889" y="6363158"/>
            <a:ext cx="1538558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A5E5F35-5F6E-5D2D-E364-36565AAC5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49" y="1393902"/>
            <a:ext cx="5436219" cy="496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300" b="1" dirty="0">
                <a:solidFill>
                  <a:srgbClr val="002060"/>
                </a:solidFill>
              </a:rPr>
              <a:t>First Space Mission - Futura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7" y="2249487"/>
            <a:ext cx="3821903" cy="35417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/>
              <a:t>Samantha made history as Italy’s first woman in space during </a:t>
            </a:r>
            <a:r>
              <a:rPr lang="en-US" b="1" dirty="0">
                <a:solidFill>
                  <a:srgbClr val="002060"/>
                </a:solidFill>
              </a:rPr>
              <a:t>Expedition 42/43 </a:t>
            </a:r>
            <a:r>
              <a:rPr lang="en-US" dirty="0"/>
              <a:t>aboard the International Space Station (ISS). Her six-month mission marked a significant milestone for European spaceflight.</a:t>
            </a:r>
          </a:p>
        </p:txBody>
      </p:sp>
      <p:pic>
        <p:nvPicPr>
          <p:cNvPr id="4" name="Content Placeholder 3" descr="A group of people in clothing&#10;&#10;AI-generated content may be incorrect.">
            <a:extLst>
              <a:ext uri="{FF2B5EF4-FFF2-40B4-BE49-F238E27FC236}">
                <a16:creationId xmlns:a16="http://schemas.microsoft.com/office/drawing/2014/main" id="{E1F10C5E-F9E0-D864-7AC2-3E7B0DC1934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rcRect l="2760" r="8269"/>
          <a:stretch/>
        </p:blipFill>
        <p:spPr>
          <a:xfrm>
            <a:off x="57150" y="10"/>
            <a:ext cx="4576197" cy="685799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4630E-DB6D-E7C8-0CB9-0CB42E86E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83515" y="6160294"/>
            <a:ext cx="1684707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400" b="1" dirty="0">
                <a:solidFill>
                  <a:srgbClr val="002060"/>
                </a:solidFill>
              </a:rPr>
              <a:t>Scientific Research on ISS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5307" y="2366963"/>
            <a:ext cx="4487070" cy="3541714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US" sz="3200" dirty="0"/>
              <a:t>While in orbit, she conducted experiments in biology, physics, and material sciences. Her research on muscle atrophy in microgravity advanced human health knowledge.</a:t>
            </a:r>
          </a:p>
        </p:txBody>
      </p:sp>
      <p:pic>
        <p:nvPicPr>
          <p:cNvPr id="1026" name="Picture 2" descr="A person in a space suit&#10;&#10;AI-generated content may be incorrect.">
            <a:extLst>
              <a:ext uri="{FF2B5EF4-FFF2-40B4-BE49-F238E27FC236}">
                <a16:creationId xmlns:a16="http://schemas.microsoft.com/office/drawing/2014/main" id="{829EB113-3D26-9593-46E1-28961149C00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33926"/>
          <a:stretch/>
        </p:blipFill>
        <p:spPr bwMode="auto">
          <a:xfrm>
            <a:off x="5320508" y="2235255"/>
            <a:ext cx="3491306" cy="3047892"/>
          </a:xfrm>
          <a:prstGeom prst="round2DiagRect">
            <a:avLst>
              <a:gd name="adj1" fmla="val 4860"/>
              <a:gd name="adj2" fmla="val 0"/>
            </a:avLst>
          </a:pr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95443-C83A-B454-28D3-0F721DBCB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7506" y="6310313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933" y="488950"/>
            <a:ext cx="4527882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STEM Advocacy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435" y="1664913"/>
            <a:ext cx="4194560" cy="396504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3200" dirty="0"/>
              <a:t>Samantha is a passionate advocate for </a:t>
            </a:r>
            <a:r>
              <a:rPr lang="en-US" sz="3200" b="1" dirty="0">
                <a:solidFill>
                  <a:srgbClr val="002060"/>
                </a:solidFill>
              </a:rPr>
              <a:t>STEM education</a:t>
            </a:r>
            <a:r>
              <a:rPr lang="en-US" sz="3200" dirty="0"/>
              <a:t>. She inspires young students to dream big and pursue careers in science and engineering.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58FF180-5F10-BBC6-6847-A53E399C44C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1300" y="1763549"/>
            <a:ext cx="4092209" cy="4092209"/>
          </a:xfrm>
          <a:prstGeom prst="round2DiagRect">
            <a:avLst>
              <a:gd name="adj1" fmla="val 5608"/>
              <a:gd name="adj2" fmla="val 0"/>
            </a:avLst>
          </a:pr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712E5F-C902-4CD1-B9CA-B92BECD03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90623" y="6377440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2">
            <a:extLst>
              <a:ext uri="{FF2B5EF4-FFF2-40B4-BE49-F238E27FC236}">
                <a16:creationId xmlns:a16="http://schemas.microsoft.com/office/drawing/2014/main" id="{59FACE42-44B0-4185-8ED4-9043A78C8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8" name="Group 117">
            <a:extLst>
              <a:ext uri="{FF2B5EF4-FFF2-40B4-BE49-F238E27FC236}">
                <a16:creationId xmlns:a16="http://schemas.microsoft.com/office/drawing/2014/main" id="{A838DBA2-246D-4087-AE0A-6EA2B4B65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715" y="0"/>
            <a:ext cx="9040414" cy="6858001"/>
            <a:chOff x="-14288" y="0"/>
            <a:chExt cx="12053888" cy="6858001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B4406F95-9579-494D-BE1E-A012A7F4CB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1" name="Rectangle 5">
                <a:extLst>
                  <a:ext uri="{FF2B5EF4-FFF2-40B4-BE49-F238E27FC236}">
                    <a16:creationId xmlns:a16="http://schemas.microsoft.com/office/drawing/2014/main" id="{4C8D671A-5C73-44CA-B6D0-7F3BC195BA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Freeform 6">
                <a:extLst>
                  <a:ext uri="{FF2B5EF4-FFF2-40B4-BE49-F238E27FC236}">
                    <a16:creationId xmlns:a16="http://schemas.microsoft.com/office/drawing/2014/main" id="{F0DB3AC8-B5AD-4004-B0B9-74B58BECA0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Freeform 7">
                <a:extLst>
                  <a:ext uri="{FF2B5EF4-FFF2-40B4-BE49-F238E27FC236}">
                    <a16:creationId xmlns:a16="http://schemas.microsoft.com/office/drawing/2014/main" id="{F3B2C8F3-E236-45B2-B2E1-8460F8FD6D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Freeform 8">
                <a:extLst>
                  <a:ext uri="{FF2B5EF4-FFF2-40B4-BE49-F238E27FC236}">
                    <a16:creationId xmlns:a16="http://schemas.microsoft.com/office/drawing/2014/main" id="{761EE3AC-0BC2-4A29-AD58-5CB0EEFF96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9">
                <a:extLst>
                  <a:ext uri="{FF2B5EF4-FFF2-40B4-BE49-F238E27FC236}">
                    <a16:creationId xmlns:a16="http://schemas.microsoft.com/office/drawing/2014/main" id="{38DC43BE-83DD-43F3-A21F-9B58B1074F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Freeform 10">
                <a:extLst>
                  <a:ext uri="{FF2B5EF4-FFF2-40B4-BE49-F238E27FC236}">
                    <a16:creationId xmlns:a16="http://schemas.microsoft.com/office/drawing/2014/main" id="{112583CE-53E8-48F6-9F71-25A32BFD61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Freeform 11">
                <a:extLst>
                  <a:ext uri="{FF2B5EF4-FFF2-40B4-BE49-F238E27FC236}">
                    <a16:creationId xmlns:a16="http://schemas.microsoft.com/office/drawing/2014/main" id="{229A7966-2C4F-4334-8FB7-08521F984D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Freeform 12">
                <a:extLst>
                  <a:ext uri="{FF2B5EF4-FFF2-40B4-BE49-F238E27FC236}">
                    <a16:creationId xmlns:a16="http://schemas.microsoft.com/office/drawing/2014/main" id="{656FCF6A-DF5B-42AA-83C4-22CD7B9947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Freeform 13">
                <a:extLst>
                  <a:ext uri="{FF2B5EF4-FFF2-40B4-BE49-F238E27FC236}">
                    <a16:creationId xmlns:a16="http://schemas.microsoft.com/office/drawing/2014/main" id="{E908B3EE-F31D-4E8D-BF3C-71F5B35F02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Freeform 14">
                <a:extLst>
                  <a:ext uri="{FF2B5EF4-FFF2-40B4-BE49-F238E27FC236}">
                    <a16:creationId xmlns:a16="http://schemas.microsoft.com/office/drawing/2014/main" id="{DA9F96D7-B42C-4F80-8F26-72388FE0C2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Freeform 15">
                <a:extLst>
                  <a:ext uri="{FF2B5EF4-FFF2-40B4-BE49-F238E27FC236}">
                    <a16:creationId xmlns:a16="http://schemas.microsoft.com/office/drawing/2014/main" id="{5C9D5861-5A45-408A-A25E-61ED661AD7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Line 16">
                <a:extLst>
                  <a:ext uri="{FF2B5EF4-FFF2-40B4-BE49-F238E27FC236}">
                    <a16:creationId xmlns:a16="http://schemas.microsoft.com/office/drawing/2014/main" id="{DEEF5DD7-13B2-4CBB-A1AE-193A618B0F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Freeform 17">
                <a:extLst>
                  <a:ext uri="{FF2B5EF4-FFF2-40B4-BE49-F238E27FC236}">
                    <a16:creationId xmlns:a16="http://schemas.microsoft.com/office/drawing/2014/main" id="{3D896DDA-5AD2-4360-9E65-A792131051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Freeform 18">
                <a:extLst>
                  <a:ext uri="{FF2B5EF4-FFF2-40B4-BE49-F238E27FC236}">
                    <a16:creationId xmlns:a16="http://schemas.microsoft.com/office/drawing/2014/main" id="{C088F3B1-D893-4078-8EAE-6A3776F675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Freeform 19">
                <a:extLst>
                  <a:ext uri="{FF2B5EF4-FFF2-40B4-BE49-F238E27FC236}">
                    <a16:creationId xmlns:a16="http://schemas.microsoft.com/office/drawing/2014/main" id="{23CCB367-42E1-4DEF-BABD-7457EB9F28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Freeform 20">
                <a:extLst>
                  <a:ext uri="{FF2B5EF4-FFF2-40B4-BE49-F238E27FC236}">
                    <a16:creationId xmlns:a16="http://schemas.microsoft.com/office/drawing/2014/main" id="{BAFD46CE-CD21-4C8E-8ACE-B1A0B74A90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Rectangle 21">
                <a:extLst>
                  <a:ext uri="{FF2B5EF4-FFF2-40B4-BE49-F238E27FC236}">
                    <a16:creationId xmlns:a16="http://schemas.microsoft.com/office/drawing/2014/main" id="{23980A26-1FFF-4434-A77C-C5A1C96A54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Freeform 22">
                <a:extLst>
                  <a:ext uri="{FF2B5EF4-FFF2-40B4-BE49-F238E27FC236}">
                    <a16:creationId xmlns:a16="http://schemas.microsoft.com/office/drawing/2014/main" id="{AE64C1E5-E917-4222-8080-3EF831FB46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Freeform 23">
                <a:extLst>
                  <a:ext uri="{FF2B5EF4-FFF2-40B4-BE49-F238E27FC236}">
                    <a16:creationId xmlns:a16="http://schemas.microsoft.com/office/drawing/2014/main" id="{D4D42DE6-99E5-4D28-834E-6601A7DD93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24">
                <a:extLst>
                  <a:ext uri="{FF2B5EF4-FFF2-40B4-BE49-F238E27FC236}">
                    <a16:creationId xmlns:a16="http://schemas.microsoft.com/office/drawing/2014/main" id="{194304B3-4C44-49E0-A677-19E2DA8CC9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Freeform 25">
                <a:extLst>
                  <a:ext uri="{FF2B5EF4-FFF2-40B4-BE49-F238E27FC236}">
                    <a16:creationId xmlns:a16="http://schemas.microsoft.com/office/drawing/2014/main" id="{C726387F-F77D-4FB6-A177-1DC6115E84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26">
                <a:extLst>
                  <a:ext uri="{FF2B5EF4-FFF2-40B4-BE49-F238E27FC236}">
                    <a16:creationId xmlns:a16="http://schemas.microsoft.com/office/drawing/2014/main" id="{2F09766D-0653-4646-BA37-8FC23294BA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27">
                <a:extLst>
                  <a:ext uri="{FF2B5EF4-FFF2-40B4-BE49-F238E27FC236}">
                    <a16:creationId xmlns:a16="http://schemas.microsoft.com/office/drawing/2014/main" id="{F50D9867-C9E0-462B-894F-B2F97E26AC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28">
                <a:extLst>
                  <a:ext uri="{FF2B5EF4-FFF2-40B4-BE49-F238E27FC236}">
                    <a16:creationId xmlns:a16="http://schemas.microsoft.com/office/drawing/2014/main" id="{44179987-9B3B-4BC1-9BDA-EC9F30A379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Freeform 29">
                <a:extLst>
                  <a:ext uri="{FF2B5EF4-FFF2-40B4-BE49-F238E27FC236}">
                    <a16:creationId xmlns:a16="http://schemas.microsoft.com/office/drawing/2014/main" id="{EF0E5480-8C2D-4FFE-9357-938DF0642B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Freeform 30">
                <a:extLst>
                  <a:ext uri="{FF2B5EF4-FFF2-40B4-BE49-F238E27FC236}">
                    <a16:creationId xmlns:a16="http://schemas.microsoft.com/office/drawing/2014/main" id="{FDAC2F76-95E6-4EE4-8A26-47CDAE5C62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31">
                <a:extLst>
                  <a:ext uri="{FF2B5EF4-FFF2-40B4-BE49-F238E27FC236}">
                    <a16:creationId xmlns:a16="http://schemas.microsoft.com/office/drawing/2014/main" id="{249EB4AA-5D5B-4A3A-9F2D-6E4EDF2046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375D3DC5-0B19-4EA9-A350-6218AC28C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21" name="Freeform 32">
                <a:extLst>
                  <a:ext uri="{FF2B5EF4-FFF2-40B4-BE49-F238E27FC236}">
                    <a16:creationId xmlns:a16="http://schemas.microsoft.com/office/drawing/2014/main" id="{86B5A458-9418-4EDA-9B6F-E4754ABADF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33">
                <a:extLst>
                  <a:ext uri="{FF2B5EF4-FFF2-40B4-BE49-F238E27FC236}">
                    <a16:creationId xmlns:a16="http://schemas.microsoft.com/office/drawing/2014/main" id="{6307D20D-BE6F-4BFD-8A35-230A01AD72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Freeform 34">
                <a:extLst>
                  <a:ext uri="{FF2B5EF4-FFF2-40B4-BE49-F238E27FC236}">
                    <a16:creationId xmlns:a16="http://schemas.microsoft.com/office/drawing/2014/main" id="{37A04039-8217-4B7F-8F43-4039DF087D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Freeform 35">
                <a:extLst>
                  <a:ext uri="{FF2B5EF4-FFF2-40B4-BE49-F238E27FC236}">
                    <a16:creationId xmlns:a16="http://schemas.microsoft.com/office/drawing/2014/main" id="{CA6CE641-5DEB-4A06-B9C3-B726A334C2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Freeform 36">
                <a:extLst>
                  <a:ext uri="{FF2B5EF4-FFF2-40B4-BE49-F238E27FC236}">
                    <a16:creationId xmlns:a16="http://schemas.microsoft.com/office/drawing/2014/main" id="{D08C7C1C-DF39-4479-94BD-47E71DE42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Freeform 37">
                <a:extLst>
                  <a:ext uri="{FF2B5EF4-FFF2-40B4-BE49-F238E27FC236}">
                    <a16:creationId xmlns:a16="http://schemas.microsoft.com/office/drawing/2014/main" id="{27C5EAA7-E449-48C0-9B14-E677E6ECF8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Freeform 38">
                <a:extLst>
                  <a:ext uri="{FF2B5EF4-FFF2-40B4-BE49-F238E27FC236}">
                    <a16:creationId xmlns:a16="http://schemas.microsoft.com/office/drawing/2014/main" id="{AA6A8A39-39D4-41FE-9974-CB46106A73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Freeform 39">
                <a:extLst>
                  <a:ext uri="{FF2B5EF4-FFF2-40B4-BE49-F238E27FC236}">
                    <a16:creationId xmlns:a16="http://schemas.microsoft.com/office/drawing/2014/main" id="{433C6D82-AE91-4A0C-97C6-34399C908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Freeform 40">
                <a:extLst>
                  <a:ext uri="{FF2B5EF4-FFF2-40B4-BE49-F238E27FC236}">
                    <a16:creationId xmlns:a16="http://schemas.microsoft.com/office/drawing/2014/main" id="{D4C06E36-D233-423A-BC95-5B4D5BE35C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Rectangle 41">
                <a:extLst>
                  <a:ext uri="{FF2B5EF4-FFF2-40B4-BE49-F238E27FC236}">
                    <a16:creationId xmlns:a16="http://schemas.microsoft.com/office/drawing/2014/main" id="{E1B0EEC1-CF7A-4761-B477-941DB41A83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9144002" cy="6858001"/>
            <a:chOff x="0" y="-1"/>
            <a:chExt cx="12192003" cy="6858001"/>
          </a:xfrm>
        </p:grpSpPr>
        <p:sp useBgFill="1">
          <p:nvSpPr>
            <p:cNvPr id="160" name="Rectangle 159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1" name="Picture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Public Speaking Engagements</a:t>
            </a:r>
          </a:p>
        </p:txBody>
      </p:sp>
      <p:pic>
        <p:nvPicPr>
          <p:cNvPr id="7" name="Picture 6" descr="A person sitting in a chair with a microphone in front of her&#10;&#10;AI-generated content may be incorrect.">
            <a:extLst>
              <a:ext uri="{FF2B5EF4-FFF2-40B4-BE49-F238E27FC236}">
                <a16:creationId xmlns:a16="http://schemas.microsoft.com/office/drawing/2014/main" id="{9C9093CE-990C-AFB3-FF52-43147CF9F59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411" r="37159" b="1"/>
          <a:stretch>
            <a:fillRect/>
          </a:stretch>
        </p:blipFill>
        <p:spPr>
          <a:xfrm>
            <a:off x="-4197" y="10"/>
            <a:ext cx="5668905" cy="6857990"/>
          </a:xfrm>
          <a:prstGeom prst="rect">
            <a:avLst/>
          </a:prstGeom>
        </p:spPr>
      </p:pic>
      <p:grpSp>
        <p:nvGrpSpPr>
          <p:cNvPr id="163" name="Group 162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0"/>
            <a:ext cx="1728807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Freeform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" name="Freeform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9" name="Freeform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0" name="Freeform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1" name="Freeform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2" name="Freeform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3" name="Freeform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" name="Freeform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" name="Freeform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" name="Freeform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8" name="Freeform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" name="Freeform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" name="Freeform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" name="Freeform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" name="Freeform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" name="Freeform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" name="Freeform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" name="Freeform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" name="Freeform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" name="Freeform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2249487"/>
            <a:ext cx="3068526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She regularly speaks about perseverance, curiosity, and learning from setbacks. Her stories from space captivate and motivate audiences around the world.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2E10A-33E6-28A0-A6D5-4409A0C0B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3043" y="5883275"/>
            <a:ext cx="387537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 cap="all" baseline="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2">
            <a:extLst>
              <a:ext uri="{FF2B5EF4-FFF2-40B4-BE49-F238E27FC236}">
                <a16:creationId xmlns:a16="http://schemas.microsoft.com/office/drawing/2014/main" id="{59FACE42-44B0-4185-8ED4-9043A78C8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3" name="Group 1032">
            <a:extLst>
              <a:ext uri="{FF2B5EF4-FFF2-40B4-BE49-F238E27FC236}">
                <a16:creationId xmlns:a16="http://schemas.microsoft.com/office/drawing/2014/main" id="{A838DBA2-246D-4087-AE0A-6EA2B4B65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715" y="0"/>
            <a:ext cx="9040414" cy="6858001"/>
            <a:chOff x="-14288" y="0"/>
            <a:chExt cx="12053888" cy="6858001"/>
          </a:xfrm>
        </p:grpSpPr>
        <p:grpSp>
          <p:nvGrpSpPr>
            <p:cNvPr id="1034" name="Group 1033">
              <a:extLst>
                <a:ext uri="{FF2B5EF4-FFF2-40B4-BE49-F238E27FC236}">
                  <a16:creationId xmlns:a16="http://schemas.microsoft.com/office/drawing/2014/main" id="{B4406F95-9579-494D-BE1E-A012A7F4CB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046" name="Rectangle 5">
                <a:extLst>
                  <a:ext uri="{FF2B5EF4-FFF2-40B4-BE49-F238E27FC236}">
                    <a16:creationId xmlns:a16="http://schemas.microsoft.com/office/drawing/2014/main" id="{4C8D671A-5C73-44CA-B6D0-7F3BC195BA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" name="Freeform 6">
                <a:extLst>
                  <a:ext uri="{FF2B5EF4-FFF2-40B4-BE49-F238E27FC236}">
                    <a16:creationId xmlns:a16="http://schemas.microsoft.com/office/drawing/2014/main" id="{F0DB3AC8-B5AD-4004-B0B9-74B58BECA0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" name="Freeform 7">
                <a:extLst>
                  <a:ext uri="{FF2B5EF4-FFF2-40B4-BE49-F238E27FC236}">
                    <a16:creationId xmlns:a16="http://schemas.microsoft.com/office/drawing/2014/main" id="{F3B2C8F3-E236-45B2-B2E1-8460F8FD6D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" name="Freeform 8">
                <a:extLst>
                  <a:ext uri="{FF2B5EF4-FFF2-40B4-BE49-F238E27FC236}">
                    <a16:creationId xmlns:a16="http://schemas.microsoft.com/office/drawing/2014/main" id="{761EE3AC-0BC2-4A29-AD58-5CB0EEFF96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" name="Freeform 9">
                <a:extLst>
                  <a:ext uri="{FF2B5EF4-FFF2-40B4-BE49-F238E27FC236}">
                    <a16:creationId xmlns:a16="http://schemas.microsoft.com/office/drawing/2014/main" id="{38DC43BE-83DD-43F3-A21F-9B58B1074F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" name="Freeform 10">
                <a:extLst>
                  <a:ext uri="{FF2B5EF4-FFF2-40B4-BE49-F238E27FC236}">
                    <a16:creationId xmlns:a16="http://schemas.microsoft.com/office/drawing/2014/main" id="{112583CE-53E8-48F6-9F71-25A32BFD61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" name="Freeform 11">
                <a:extLst>
                  <a:ext uri="{FF2B5EF4-FFF2-40B4-BE49-F238E27FC236}">
                    <a16:creationId xmlns:a16="http://schemas.microsoft.com/office/drawing/2014/main" id="{229A7966-2C4F-4334-8FB7-08521F984D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" name="Freeform 12">
                <a:extLst>
                  <a:ext uri="{FF2B5EF4-FFF2-40B4-BE49-F238E27FC236}">
                    <a16:creationId xmlns:a16="http://schemas.microsoft.com/office/drawing/2014/main" id="{656FCF6A-DF5B-42AA-83C4-22CD7B9947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Freeform 13">
                <a:extLst>
                  <a:ext uri="{FF2B5EF4-FFF2-40B4-BE49-F238E27FC236}">
                    <a16:creationId xmlns:a16="http://schemas.microsoft.com/office/drawing/2014/main" id="{E908B3EE-F31D-4E8D-BF3C-71F5B35F02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" name="Freeform 14">
                <a:extLst>
                  <a:ext uri="{FF2B5EF4-FFF2-40B4-BE49-F238E27FC236}">
                    <a16:creationId xmlns:a16="http://schemas.microsoft.com/office/drawing/2014/main" id="{DA9F96D7-B42C-4F80-8F26-72388FE0C2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Freeform 15">
                <a:extLst>
                  <a:ext uri="{FF2B5EF4-FFF2-40B4-BE49-F238E27FC236}">
                    <a16:creationId xmlns:a16="http://schemas.microsoft.com/office/drawing/2014/main" id="{5C9D5861-5A45-408A-A25E-61ED661AD7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" name="Line 16">
                <a:extLst>
                  <a:ext uri="{FF2B5EF4-FFF2-40B4-BE49-F238E27FC236}">
                    <a16:creationId xmlns:a16="http://schemas.microsoft.com/office/drawing/2014/main" id="{DEEF5DD7-13B2-4CBB-A1AE-193A618B0F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" name="Freeform 17">
                <a:extLst>
                  <a:ext uri="{FF2B5EF4-FFF2-40B4-BE49-F238E27FC236}">
                    <a16:creationId xmlns:a16="http://schemas.microsoft.com/office/drawing/2014/main" id="{3D896DDA-5AD2-4360-9E65-A792131051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Freeform 18">
                <a:extLst>
                  <a:ext uri="{FF2B5EF4-FFF2-40B4-BE49-F238E27FC236}">
                    <a16:creationId xmlns:a16="http://schemas.microsoft.com/office/drawing/2014/main" id="{C088F3B1-D893-4078-8EAE-6A3776F675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" name="Freeform 19">
                <a:extLst>
                  <a:ext uri="{FF2B5EF4-FFF2-40B4-BE49-F238E27FC236}">
                    <a16:creationId xmlns:a16="http://schemas.microsoft.com/office/drawing/2014/main" id="{23CCB367-42E1-4DEF-BABD-7457EB9F28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1" name="Freeform 20">
                <a:extLst>
                  <a:ext uri="{FF2B5EF4-FFF2-40B4-BE49-F238E27FC236}">
                    <a16:creationId xmlns:a16="http://schemas.microsoft.com/office/drawing/2014/main" id="{BAFD46CE-CD21-4C8E-8ACE-B1A0B74A90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2" name="Rectangle 21">
                <a:extLst>
                  <a:ext uri="{FF2B5EF4-FFF2-40B4-BE49-F238E27FC236}">
                    <a16:creationId xmlns:a16="http://schemas.microsoft.com/office/drawing/2014/main" id="{23980A26-1FFF-4434-A77C-C5A1C96A54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3" name="Freeform 22">
                <a:extLst>
                  <a:ext uri="{FF2B5EF4-FFF2-40B4-BE49-F238E27FC236}">
                    <a16:creationId xmlns:a16="http://schemas.microsoft.com/office/drawing/2014/main" id="{AE64C1E5-E917-4222-8080-3EF831FB46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4" name="Freeform 23">
                <a:extLst>
                  <a:ext uri="{FF2B5EF4-FFF2-40B4-BE49-F238E27FC236}">
                    <a16:creationId xmlns:a16="http://schemas.microsoft.com/office/drawing/2014/main" id="{D4D42DE6-99E5-4D28-834E-6601A7DD93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5" name="Freeform 24">
                <a:extLst>
                  <a:ext uri="{FF2B5EF4-FFF2-40B4-BE49-F238E27FC236}">
                    <a16:creationId xmlns:a16="http://schemas.microsoft.com/office/drawing/2014/main" id="{194304B3-4C44-49E0-A677-19E2DA8CC9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6" name="Freeform 25">
                <a:extLst>
                  <a:ext uri="{FF2B5EF4-FFF2-40B4-BE49-F238E27FC236}">
                    <a16:creationId xmlns:a16="http://schemas.microsoft.com/office/drawing/2014/main" id="{C726387F-F77D-4FB6-A177-1DC6115E84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7" name="Freeform 26">
                <a:extLst>
                  <a:ext uri="{FF2B5EF4-FFF2-40B4-BE49-F238E27FC236}">
                    <a16:creationId xmlns:a16="http://schemas.microsoft.com/office/drawing/2014/main" id="{2F09766D-0653-4646-BA37-8FC23294BA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8" name="Freeform 27">
                <a:extLst>
                  <a:ext uri="{FF2B5EF4-FFF2-40B4-BE49-F238E27FC236}">
                    <a16:creationId xmlns:a16="http://schemas.microsoft.com/office/drawing/2014/main" id="{F50D9867-C9E0-462B-894F-B2F97E26AC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9" name="Freeform 28">
                <a:extLst>
                  <a:ext uri="{FF2B5EF4-FFF2-40B4-BE49-F238E27FC236}">
                    <a16:creationId xmlns:a16="http://schemas.microsoft.com/office/drawing/2014/main" id="{44179987-9B3B-4BC1-9BDA-EC9F30A379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0" name="Freeform 29">
                <a:extLst>
                  <a:ext uri="{FF2B5EF4-FFF2-40B4-BE49-F238E27FC236}">
                    <a16:creationId xmlns:a16="http://schemas.microsoft.com/office/drawing/2014/main" id="{EF0E5480-8C2D-4FFE-9357-938DF0642B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1" name="Freeform 30">
                <a:extLst>
                  <a:ext uri="{FF2B5EF4-FFF2-40B4-BE49-F238E27FC236}">
                    <a16:creationId xmlns:a16="http://schemas.microsoft.com/office/drawing/2014/main" id="{FDAC2F76-95E6-4EE4-8A26-47CDAE5C62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2" name="Freeform 31">
                <a:extLst>
                  <a:ext uri="{FF2B5EF4-FFF2-40B4-BE49-F238E27FC236}">
                    <a16:creationId xmlns:a16="http://schemas.microsoft.com/office/drawing/2014/main" id="{249EB4AA-5D5B-4A3A-9F2D-6E4EDF2046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5" name="Group 1034">
              <a:extLst>
                <a:ext uri="{FF2B5EF4-FFF2-40B4-BE49-F238E27FC236}">
                  <a16:creationId xmlns:a16="http://schemas.microsoft.com/office/drawing/2014/main" id="{375D3DC5-0B19-4EA9-A350-6218AC28C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036" name="Freeform 32">
                <a:extLst>
                  <a:ext uri="{FF2B5EF4-FFF2-40B4-BE49-F238E27FC236}">
                    <a16:creationId xmlns:a16="http://schemas.microsoft.com/office/drawing/2014/main" id="{86B5A458-9418-4EDA-9B6F-E4754ABADF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" name="Freeform 33">
                <a:extLst>
                  <a:ext uri="{FF2B5EF4-FFF2-40B4-BE49-F238E27FC236}">
                    <a16:creationId xmlns:a16="http://schemas.microsoft.com/office/drawing/2014/main" id="{6307D20D-BE6F-4BFD-8A35-230A01AD72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" name="Freeform 34">
                <a:extLst>
                  <a:ext uri="{FF2B5EF4-FFF2-40B4-BE49-F238E27FC236}">
                    <a16:creationId xmlns:a16="http://schemas.microsoft.com/office/drawing/2014/main" id="{37A04039-8217-4B7F-8F43-4039DF087D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" name="Freeform 35">
                <a:extLst>
                  <a:ext uri="{FF2B5EF4-FFF2-40B4-BE49-F238E27FC236}">
                    <a16:creationId xmlns:a16="http://schemas.microsoft.com/office/drawing/2014/main" id="{CA6CE641-5DEB-4A06-B9C3-B726A334C2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" name="Freeform 36">
                <a:extLst>
                  <a:ext uri="{FF2B5EF4-FFF2-40B4-BE49-F238E27FC236}">
                    <a16:creationId xmlns:a16="http://schemas.microsoft.com/office/drawing/2014/main" id="{D08C7C1C-DF39-4479-94BD-47E71DE42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" name="Freeform 37">
                <a:extLst>
                  <a:ext uri="{FF2B5EF4-FFF2-40B4-BE49-F238E27FC236}">
                    <a16:creationId xmlns:a16="http://schemas.microsoft.com/office/drawing/2014/main" id="{27C5EAA7-E449-48C0-9B14-E677E6ECF8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2" name="Freeform 38">
                <a:extLst>
                  <a:ext uri="{FF2B5EF4-FFF2-40B4-BE49-F238E27FC236}">
                    <a16:creationId xmlns:a16="http://schemas.microsoft.com/office/drawing/2014/main" id="{AA6A8A39-39D4-41FE-9974-CB46106A73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3" name="Freeform 39">
                <a:extLst>
                  <a:ext uri="{FF2B5EF4-FFF2-40B4-BE49-F238E27FC236}">
                    <a16:creationId xmlns:a16="http://schemas.microsoft.com/office/drawing/2014/main" id="{433C6D82-AE91-4A0C-97C6-34399C908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" name="Freeform 40">
                <a:extLst>
                  <a:ext uri="{FF2B5EF4-FFF2-40B4-BE49-F238E27FC236}">
                    <a16:creationId xmlns:a16="http://schemas.microsoft.com/office/drawing/2014/main" id="{D4C06E36-D233-423A-BC95-5B4D5BE35C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" name="Rectangle 41">
                <a:extLst>
                  <a:ext uri="{FF2B5EF4-FFF2-40B4-BE49-F238E27FC236}">
                    <a16:creationId xmlns:a16="http://schemas.microsoft.com/office/drawing/2014/main" id="{E1B0EEC1-CF7A-4761-B477-941DB41A83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074" name="Group 1073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9144002" cy="6858001"/>
            <a:chOff x="0" y="-1"/>
            <a:chExt cx="12192003" cy="6858001"/>
          </a:xfrm>
        </p:grpSpPr>
        <p:sp useBgFill="1">
          <p:nvSpPr>
            <p:cNvPr id="1075" name="Rectangle 1074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76" name="Picture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8327" y="166080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Personal Qualities</a:t>
            </a:r>
          </a:p>
        </p:txBody>
      </p:sp>
      <p:pic>
        <p:nvPicPr>
          <p:cNvPr id="1026" name="Picture 2" descr="A person in a space ship&#10;&#10;AI-generated content may be incorrect.">
            <a:extLst>
              <a:ext uri="{FF2B5EF4-FFF2-40B4-BE49-F238E27FC236}">
                <a16:creationId xmlns:a16="http://schemas.microsoft.com/office/drawing/2014/main" id="{22F065B2-825F-CDD4-0A57-FA7730465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r="28896" b="1"/>
          <a:stretch>
            <a:fillRect/>
          </a:stretch>
        </p:blipFill>
        <p:spPr bwMode="auto">
          <a:xfrm>
            <a:off x="42862" y="-63419"/>
            <a:ext cx="5273364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78" name="Group 1077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0"/>
            <a:ext cx="1728807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079" name="Rectangle 1078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0" name="Freeform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1" name="Freeform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2" name="Rectangle 1081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3" name="Freeform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4" name="Freeform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5" name="Freeform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6" name="Freeform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7" name="Freeform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8" name="Freeform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9" name="Freeform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0" name="Freeform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1" name="Freeform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2" name="Freeform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3" name="Freeform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4" name="Freeform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5" name="Freeform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6" name="Freeform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7" name="Freeform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8" name="Freeform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9" name="Freeform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0" name="Freeform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1" name="Freeform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2" name="Freeform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3" name="Freeform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4" name="Freeform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5" name="Freeform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6" name="Freeform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7" name="Rectangle 1106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8" name="Freeform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9" name="Freeform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0" name="Freeform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1" name="Freeform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2" name="Freeform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3" name="Freeform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4" name="Freeform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5" name="Freeform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6" name="Freeform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7" name="Freeform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8" name="Freeform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9" name="Rectangle 1118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0" name="Freeform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1" name="Freeform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2" name="Freeform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3" name="Freeform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4" name="Freeform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5" name="Freeform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" name="Freeform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" name="Freeform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8" name="Freeform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9" name="Freeform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" name="Freeform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" name="Freeform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2" name="Freeform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55857" y="1594719"/>
            <a:ext cx="3745281" cy="3541714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US" sz="2800" dirty="0"/>
              <a:t>Known for her humility and resilience, Samantha speaks multiple languages, including Italian, English, German, French, and Russian. Her multicultural skills enhance global collaboration.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05CE56-E160-A712-4A3A-6E0078488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69804" y="6493608"/>
            <a:ext cx="387537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 cap="all" baseline="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>
                <a:solidFill>
                  <a:srgbClr val="002060"/>
                </a:solidFill>
              </a:rPr>
              <a:t>Honors and Awards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dirty="0"/>
              <a:t>Samantha has received prestigious honors such as the </a:t>
            </a:r>
            <a:r>
              <a:rPr b="1" dirty="0">
                <a:solidFill>
                  <a:srgbClr val="002060"/>
                </a:solidFill>
              </a:rPr>
              <a:t>Order of Merit of the Italian Republic </a:t>
            </a:r>
            <a:r>
              <a:rPr dirty="0"/>
              <a:t>and the </a:t>
            </a:r>
            <a:r>
              <a:rPr b="1" dirty="0">
                <a:solidFill>
                  <a:srgbClr val="002060"/>
                </a:solidFill>
              </a:rPr>
              <a:t>NASA Space Flight Medal</a:t>
            </a:r>
            <a:r>
              <a:rPr dirty="0"/>
              <a:t>. These awards recognize her contributions to space exploration.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0190B1-0B08-F0A5-DAA6-1C56383D6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7605366-1E2D-34C2-84F1-E28FDFEDCED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530" y="2430966"/>
            <a:ext cx="3658791" cy="359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>
            <a:extLst>
              <a:ext uri="{FF2B5EF4-FFF2-40B4-BE49-F238E27FC236}">
                <a16:creationId xmlns:a16="http://schemas.microsoft.com/office/drawing/2014/main" id="{59FACE42-44B0-4185-8ED4-9043A78C8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A838DBA2-246D-4087-AE0A-6EA2B4B65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715" y="0"/>
            <a:ext cx="9040414" cy="6858001"/>
            <a:chOff x="-14288" y="0"/>
            <a:chExt cx="12053888" cy="685800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4406F95-9579-494D-BE1E-A012A7F4CB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33" name="Rectangle 5">
                <a:extLst>
                  <a:ext uri="{FF2B5EF4-FFF2-40B4-BE49-F238E27FC236}">
                    <a16:creationId xmlns:a16="http://schemas.microsoft.com/office/drawing/2014/main" id="{4C8D671A-5C73-44CA-B6D0-7F3BC195BA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F0DB3AC8-B5AD-4004-B0B9-74B58BECA0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id="{F3B2C8F3-E236-45B2-B2E1-8460F8FD6D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id="{761EE3AC-0BC2-4A29-AD58-5CB0EEFF96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id="{38DC43BE-83DD-43F3-A21F-9B58B1074F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id="{112583CE-53E8-48F6-9F71-25A32BFD61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11">
                <a:extLst>
                  <a:ext uri="{FF2B5EF4-FFF2-40B4-BE49-F238E27FC236}">
                    <a16:creationId xmlns:a16="http://schemas.microsoft.com/office/drawing/2014/main" id="{229A7966-2C4F-4334-8FB7-08521F984D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Freeform 12">
                <a:extLst>
                  <a:ext uri="{FF2B5EF4-FFF2-40B4-BE49-F238E27FC236}">
                    <a16:creationId xmlns:a16="http://schemas.microsoft.com/office/drawing/2014/main" id="{656FCF6A-DF5B-42AA-83C4-22CD7B9947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Freeform 13">
                <a:extLst>
                  <a:ext uri="{FF2B5EF4-FFF2-40B4-BE49-F238E27FC236}">
                    <a16:creationId xmlns:a16="http://schemas.microsoft.com/office/drawing/2014/main" id="{E908B3EE-F31D-4E8D-BF3C-71F5B35F02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14">
                <a:extLst>
                  <a:ext uri="{FF2B5EF4-FFF2-40B4-BE49-F238E27FC236}">
                    <a16:creationId xmlns:a16="http://schemas.microsoft.com/office/drawing/2014/main" id="{DA9F96D7-B42C-4F80-8F26-72388FE0C2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15">
                <a:extLst>
                  <a:ext uri="{FF2B5EF4-FFF2-40B4-BE49-F238E27FC236}">
                    <a16:creationId xmlns:a16="http://schemas.microsoft.com/office/drawing/2014/main" id="{5C9D5861-5A45-408A-A25E-61ED661AD7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Line 16">
                <a:extLst>
                  <a:ext uri="{FF2B5EF4-FFF2-40B4-BE49-F238E27FC236}">
                    <a16:creationId xmlns:a16="http://schemas.microsoft.com/office/drawing/2014/main" id="{DEEF5DD7-13B2-4CBB-A1AE-193A618B0F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17">
                <a:extLst>
                  <a:ext uri="{FF2B5EF4-FFF2-40B4-BE49-F238E27FC236}">
                    <a16:creationId xmlns:a16="http://schemas.microsoft.com/office/drawing/2014/main" id="{3D896DDA-5AD2-4360-9E65-A792131051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18">
                <a:extLst>
                  <a:ext uri="{FF2B5EF4-FFF2-40B4-BE49-F238E27FC236}">
                    <a16:creationId xmlns:a16="http://schemas.microsoft.com/office/drawing/2014/main" id="{C088F3B1-D893-4078-8EAE-6A3776F675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Freeform 19">
                <a:extLst>
                  <a:ext uri="{FF2B5EF4-FFF2-40B4-BE49-F238E27FC236}">
                    <a16:creationId xmlns:a16="http://schemas.microsoft.com/office/drawing/2014/main" id="{23CCB367-42E1-4DEF-BABD-7457EB9F28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20">
                <a:extLst>
                  <a:ext uri="{FF2B5EF4-FFF2-40B4-BE49-F238E27FC236}">
                    <a16:creationId xmlns:a16="http://schemas.microsoft.com/office/drawing/2014/main" id="{BAFD46CE-CD21-4C8E-8ACE-B1A0B74A90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Rectangle 21">
                <a:extLst>
                  <a:ext uri="{FF2B5EF4-FFF2-40B4-BE49-F238E27FC236}">
                    <a16:creationId xmlns:a16="http://schemas.microsoft.com/office/drawing/2014/main" id="{23980A26-1FFF-4434-A77C-C5A1C96A54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22">
                <a:extLst>
                  <a:ext uri="{FF2B5EF4-FFF2-40B4-BE49-F238E27FC236}">
                    <a16:creationId xmlns:a16="http://schemas.microsoft.com/office/drawing/2014/main" id="{AE64C1E5-E917-4222-8080-3EF831FB46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23">
                <a:extLst>
                  <a:ext uri="{FF2B5EF4-FFF2-40B4-BE49-F238E27FC236}">
                    <a16:creationId xmlns:a16="http://schemas.microsoft.com/office/drawing/2014/main" id="{D4D42DE6-99E5-4D28-834E-6601A7DD93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24">
                <a:extLst>
                  <a:ext uri="{FF2B5EF4-FFF2-40B4-BE49-F238E27FC236}">
                    <a16:creationId xmlns:a16="http://schemas.microsoft.com/office/drawing/2014/main" id="{194304B3-4C44-49E0-A677-19E2DA8CC9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Freeform 25">
                <a:extLst>
                  <a:ext uri="{FF2B5EF4-FFF2-40B4-BE49-F238E27FC236}">
                    <a16:creationId xmlns:a16="http://schemas.microsoft.com/office/drawing/2014/main" id="{C726387F-F77D-4FB6-A177-1DC6115E84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26">
                <a:extLst>
                  <a:ext uri="{FF2B5EF4-FFF2-40B4-BE49-F238E27FC236}">
                    <a16:creationId xmlns:a16="http://schemas.microsoft.com/office/drawing/2014/main" id="{2F09766D-0653-4646-BA37-8FC23294BA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Freeform 27">
                <a:extLst>
                  <a:ext uri="{FF2B5EF4-FFF2-40B4-BE49-F238E27FC236}">
                    <a16:creationId xmlns:a16="http://schemas.microsoft.com/office/drawing/2014/main" id="{F50D9867-C9E0-462B-894F-B2F97E26AC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Freeform 28">
                <a:extLst>
                  <a:ext uri="{FF2B5EF4-FFF2-40B4-BE49-F238E27FC236}">
                    <a16:creationId xmlns:a16="http://schemas.microsoft.com/office/drawing/2014/main" id="{44179987-9B3B-4BC1-9BDA-EC9F30A379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29">
                <a:extLst>
                  <a:ext uri="{FF2B5EF4-FFF2-40B4-BE49-F238E27FC236}">
                    <a16:creationId xmlns:a16="http://schemas.microsoft.com/office/drawing/2014/main" id="{EF0E5480-8C2D-4FFE-9357-938DF0642B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Freeform 30">
                <a:extLst>
                  <a:ext uri="{FF2B5EF4-FFF2-40B4-BE49-F238E27FC236}">
                    <a16:creationId xmlns:a16="http://schemas.microsoft.com/office/drawing/2014/main" id="{FDAC2F76-95E6-4EE4-8A26-47CDAE5C62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Freeform 31">
                <a:extLst>
                  <a:ext uri="{FF2B5EF4-FFF2-40B4-BE49-F238E27FC236}">
                    <a16:creationId xmlns:a16="http://schemas.microsoft.com/office/drawing/2014/main" id="{249EB4AA-5D5B-4A3A-9F2D-6E4EDF2046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75D3DC5-0B19-4EA9-A350-6218AC28C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3" name="Freeform 32">
                <a:extLst>
                  <a:ext uri="{FF2B5EF4-FFF2-40B4-BE49-F238E27FC236}">
                    <a16:creationId xmlns:a16="http://schemas.microsoft.com/office/drawing/2014/main" id="{86B5A458-9418-4EDA-9B6F-E4754ABADF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Freeform 33">
                <a:extLst>
                  <a:ext uri="{FF2B5EF4-FFF2-40B4-BE49-F238E27FC236}">
                    <a16:creationId xmlns:a16="http://schemas.microsoft.com/office/drawing/2014/main" id="{6307D20D-BE6F-4BFD-8A35-230A01AD72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34">
                <a:extLst>
                  <a:ext uri="{FF2B5EF4-FFF2-40B4-BE49-F238E27FC236}">
                    <a16:creationId xmlns:a16="http://schemas.microsoft.com/office/drawing/2014/main" id="{37A04039-8217-4B7F-8F43-4039DF087D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Freeform 35">
                <a:extLst>
                  <a:ext uri="{FF2B5EF4-FFF2-40B4-BE49-F238E27FC236}">
                    <a16:creationId xmlns:a16="http://schemas.microsoft.com/office/drawing/2014/main" id="{CA6CE641-5DEB-4A06-B9C3-B726A334C2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Freeform 36">
                <a:extLst>
                  <a:ext uri="{FF2B5EF4-FFF2-40B4-BE49-F238E27FC236}">
                    <a16:creationId xmlns:a16="http://schemas.microsoft.com/office/drawing/2014/main" id="{D08C7C1C-DF39-4479-94BD-47E71DE42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Freeform 37">
                <a:extLst>
                  <a:ext uri="{FF2B5EF4-FFF2-40B4-BE49-F238E27FC236}">
                    <a16:creationId xmlns:a16="http://schemas.microsoft.com/office/drawing/2014/main" id="{27C5EAA7-E449-48C0-9B14-E677E6ECF8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Freeform 38">
                <a:extLst>
                  <a:ext uri="{FF2B5EF4-FFF2-40B4-BE49-F238E27FC236}">
                    <a16:creationId xmlns:a16="http://schemas.microsoft.com/office/drawing/2014/main" id="{AA6A8A39-39D4-41FE-9974-CB46106A73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Freeform 39">
                <a:extLst>
                  <a:ext uri="{FF2B5EF4-FFF2-40B4-BE49-F238E27FC236}">
                    <a16:creationId xmlns:a16="http://schemas.microsoft.com/office/drawing/2014/main" id="{433C6D82-AE91-4A0C-97C6-34399C908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Freeform 40">
                <a:extLst>
                  <a:ext uri="{FF2B5EF4-FFF2-40B4-BE49-F238E27FC236}">
                    <a16:creationId xmlns:a16="http://schemas.microsoft.com/office/drawing/2014/main" id="{D4C06E36-D233-423A-BC95-5B4D5BE35C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Rectangle 41">
                <a:extLst>
                  <a:ext uri="{FF2B5EF4-FFF2-40B4-BE49-F238E27FC236}">
                    <a16:creationId xmlns:a16="http://schemas.microsoft.com/office/drawing/2014/main" id="{E1B0EEC1-CF7A-4761-B477-941DB41A83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9144002" cy="6858001"/>
            <a:chOff x="0" y="-1"/>
            <a:chExt cx="12192003" cy="6858001"/>
          </a:xfrm>
        </p:grpSpPr>
        <p:sp useBgFill="1">
          <p:nvSpPr>
            <p:cNvPr id="62" name="Rectangle 61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Picture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Hobbies and Interests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0"/>
            <a:ext cx="1728807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2249487"/>
            <a:ext cx="2793489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She enjoys hiking, reading, and sharing her experiences on social media. Her outdoor passions reflect her spirit of exploration.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E4A5C8-2419-096A-C46E-B43AB7E68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3043" y="5883275"/>
            <a:ext cx="387537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 cap="all" baseline="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  <p:pic>
        <p:nvPicPr>
          <p:cNvPr id="14" name="Picture 13" descr="A couple of people posing for a picture&#10;&#10;AI-generated content may be incorrect.">
            <a:extLst>
              <a:ext uri="{FF2B5EF4-FFF2-40B4-BE49-F238E27FC236}">
                <a16:creationId xmlns:a16="http://schemas.microsoft.com/office/drawing/2014/main" id="{00F1A709-5E5A-AC25-3596-056CB589E0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413" r="27410" b="-1"/>
          <a:stretch>
            <a:fillRect/>
          </a:stretch>
        </p:blipFill>
        <p:spPr>
          <a:xfrm>
            <a:off x="-15398" y="14288"/>
            <a:ext cx="5668905" cy="68579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</a:rPr>
              <a:t>Legacy and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8" y="2249487"/>
            <a:ext cx="3449240" cy="354171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Samantha has broken barriers for women and Europeans in space. Her legacy continues to inspire future generations to reach for the stars.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F3EFEB7-D934-5DD3-B006-43686FAC282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rcRect l="30519" r="32113"/>
          <a:stretch/>
        </p:blipFill>
        <p:spPr>
          <a:xfrm>
            <a:off x="-4197" y="10"/>
            <a:ext cx="4576197" cy="685799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E7C0BA-DFF6-0DAF-1693-FC1D7D63B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32722" y="6293005"/>
            <a:ext cx="2662270" cy="365125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>
            <a:extLst>
              <a:ext uri="{FF2B5EF4-FFF2-40B4-BE49-F238E27FC236}">
                <a16:creationId xmlns:a16="http://schemas.microsoft.com/office/drawing/2014/main" id="{59FACE42-44B0-4185-8ED4-9043A78C8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838DBA2-246D-4087-AE0A-6EA2B4B65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715" y="0"/>
            <a:ext cx="9040414" cy="6858001"/>
            <a:chOff x="-14288" y="0"/>
            <a:chExt cx="12053888" cy="685800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4406F95-9579-494D-BE1E-A012A7F4CB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31" name="Rectangle 5">
                <a:extLst>
                  <a:ext uri="{FF2B5EF4-FFF2-40B4-BE49-F238E27FC236}">
                    <a16:creationId xmlns:a16="http://schemas.microsoft.com/office/drawing/2014/main" id="{4C8D671A-5C73-44CA-B6D0-7F3BC195BA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F0DB3AC8-B5AD-4004-B0B9-74B58BECA0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F3B2C8F3-E236-45B2-B2E1-8460F8FD6D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id="{761EE3AC-0BC2-4A29-AD58-5CB0EEFF96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38DC43BE-83DD-43F3-A21F-9B58B1074F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Freeform 10">
                <a:extLst>
                  <a:ext uri="{FF2B5EF4-FFF2-40B4-BE49-F238E27FC236}">
                    <a16:creationId xmlns:a16="http://schemas.microsoft.com/office/drawing/2014/main" id="{112583CE-53E8-48F6-9F71-25A32BFD61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Freeform 11">
                <a:extLst>
                  <a:ext uri="{FF2B5EF4-FFF2-40B4-BE49-F238E27FC236}">
                    <a16:creationId xmlns:a16="http://schemas.microsoft.com/office/drawing/2014/main" id="{229A7966-2C4F-4334-8FB7-08521F984D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Freeform 12">
                <a:extLst>
                  <a:ext uri="{FF2B5EF4-FFF2-40B4-BE49-F238E27FC236}">
                    <a16:creationId xmlns:a16="http://schemas.microsoft.com/office/drawing/2014/main" id="{656FCF6A-DF5B-42AA-83C4-22CD7B9947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13">
                <a:extLst>
                  <a:ext uri="{FF2B5EF4-FFF2-40B4-BE49-F238E27FC236}">
                    <a16:creationId xmlns:a16="http://schemas.microsoft.com/office/drawing/2014/main" id="{E908B3EE-F31D-4E8D-BF3C-71F5B35F02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Freeform 14">
                <a:extLst>
                  <a:ext uri="{FF2B5EF4-FFF2-40B4-BE49-F238E27FC236}">
                    <a16:creationId xmlns:a16="http://schemas.microsoft.com/office/drawing/2014/main" id="{DA9F96D7-B42C-4F80-8F26-72388FE0C2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Freeform 15">
                <a:extLst>
                  <a:ext uri="{FF2B5EF4-FFF2-40B4-BE49-F238E27FC236}">
                    <a16:creationId xmlns:a16="http://schemas.microsoft.com/office/drawing/2014/main" id="{5C9D5861-5A45-408A-A25E-61ED661AD7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Line 16">
                <a:extLst>
                  <a:ext uri="{FF2B5EF4-FFF2-40B4-BE49-F238E27FC236}">
                    <a16:creationId xmlns:a16="http://schemas.microsoft.com/office/drawing/2014/main" id="{DEEF5DD7-13B2-4CBB-A1AE-193A618B0F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17">
                <a:extLst>
                  <a:ext uri="{FF2B5EF4-FFF2-40B4-BE49-F238E27FC236}">
                    <a16:creationId xmlns:a16="http://schemas.microsoft.com/office/drawing/2014/main" id="{3D896DDA-5AD2-4360-9E65-A792131051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Freeform 18">
                <a:extLst>
                  <a:ext uri="{FF2B5EF4-FFF2-40B4-BE49-F238E27FC236}">
                    <a16:creationId xmlns:a16="http://schemas.microsoft.com/office/drawing/2014/main" id="{C088F3B1-D893-4078-8EAE-6A3776F675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19">
                <a:extLst>
                  <a:ext uri="{FF2B5EF4-FFF2-40B4-BE49-F238E27FC236}">
                    <a16:creationId xmlns:a16="http://schemas.microsoft.com/office/drawing/2014/main" id="{23CCB367-42E1-4DEF-BABD-7457EB9F28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20">
                <a:extLst>
                  <a:ext uri="{FF2B5EF4-FFF2-40B4-BE49-F238E27FC236}">
                    <a16:creationId xmlns:a16="http://schemas.microsoft.com/office/drawing/2014/main" id="{BAFD46CE-CD21-4C8E-8ACE-B1A0B74A90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Rectangle 21">
                <a:extLst>
                  <a:ext uri="{FF2B5EF4-FFF2-40B4-BE49-F238E27FC236}">
                    <a16:creationId xmlns:a16="http://schemas.microsoft.com/office/drawing/2014/main" id="{23980A26-1FFF-4434-A77C-C5A1C96A54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22">
                <a:extLst>
                  <a:ext uri="{FF2B5EF4-FFF2-40B4-BE49-F238E27FC236}">
                    <a16:creationId xmlns:a16="http://schemas.microsoft.com/office/drawing/2014/main" id="{AE64C1E5-E917-4222-8080-3EF831FB46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Freeform 23">
                <a:extLst>
                  <a:ext uri="{FF2B5EF4-FFF2-40B4-BE49-F238E27FC236}">
                    <a16:creationId xmlns:a16="http://schemas.microsoft.com/office/drawing/2014/main" id="{D4D42DE6-99E5-4D28-834E-6601A7DD93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24">
                <a:extLst>
                  <a:ext uri="{FF2B5EF4-FFF2-40B4-BE49-F238E27FC236}">
                    <a16:creationId xmlns:a16="http://schemas.microsoft.com/office/drawing/2014/main" id="{194304B3-4C44-49E0-A677-19E2DA8CC9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25">
                <a:extLst>
                  <a:ext uri="{FF2B5EF4-FFF2-40B4-BE49-F238E27FC236}">
                    <a16:creationId xmlns:a16="http://schemas.microsoft.com/office/drawing/2014/main" id="{C726387F-F77D-4FB6-A177-1DC6115E84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26">
                <a:extLst>
                  <a:ext uri="{FF2B5EF4-FFF2-40B4-BE49-F238E27FC236}">
                    <a16:creationId xmlns:a16="http://schemas.microsoft.com/office/drawing/2014/main" id="{2F09766D-0653-4646-BA37-8FC23294BA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Freeform 27">
                <a:extLst>
                  <a:ext uri="{FF2B5EF4-FFF2-40B4-BE49-F238E27FC236}">
                    <a16:creationId xmlns:a16="http://schemas.microsoft.com/office/drawing/2014/main" id="{F50D9867-C9E0-462B-894F-B2F97E26AC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28">
                <a:extLst>
                  <a:ext uri="{FF2B5EF4-FFF2-40B4-BE49-F238E27FC236}">
                    <a16:creationId xmlns:a16="http://schemas.microsoft.com/office/drawing/2014/main" id="{44179987-9B3B-4BC1-9BDA-EC9F30A379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Freeform 29">
                <a:extLst>
                  <a:ext uri="{FF2B5EF4-FFF2-40B4-BE49-F238E27FC236}">
                    <a16:creationId xmlns:a16="http://schemas.microsoft.com/office/drawing/2014/main" id="{EF0E5480-8C2D-4FFE-9357-938DF0642B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Freeform 30">
                <a:extLst>
                  <a:ext uri="{FF2B5EF4-FFF2-40B4-BE49-F238E27FC236}">
                    <a16:creationId xmlns:a16="http://schemas.microsoft.com/office/drawing/2014/main" id="{FDAC2F76-95E6-4EE4-8A26-47CDAE5C62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31">
                <a:extLst>
                  <a:ext uri="{FF2B5EF4-FFF2-40B4-BE49-F238E27FC236}">
                    <a16:creationId xmlns:a16="http://schemas.microsoft.com/office/drawing/2014/main" id="{249EB4AA-5D5B-4A3A-9F2D-6E4EDF2046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75D3DC5-0B19-4EA9-A350-6218AC28C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Freeform 32">
                <a:extLst>
                  <a:ext uri="{FF2B5EF4-FFF2-40B4-BE49-F238E27FC236}">
                    <a16:creationId xmlns:a16="http://schemas.microsoft.com/office/drawing/2014/main" id="{86B5A458-9418-4EDA-9B6F-E4754ABADF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Freeform 33">
                <a:extLst>
                  <a:ext uri="{FF2B5EF4-FFF2-40B4-BE49-F238E27FC236}">
                    <a16:creationId xmlns:a16="http://schemas.microsoft.com/office/drawing/2014/main" id="{6307D20D-BE6F-4BFD-8A35-230A01AD72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34">
                <a:extLst>
                  <a:ext uri="{FF2B5EF4-FFF2-40B4-BE49-F238E27FC236}">
                    <a16:creationId xmlns:a16="http://schemas.microsoft.com/office/drawing/2014/main" id="{37A04039-8217-4B7F-8F43-4039DF087D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Freeform 35">
                <a:extLst>
                  <a:ext uri="{FF2B5EF4-FFF2-40B4-BE49-F238E27FC236}">
                    <a16:creationId xmlns:a16="http://schemas.microsoft.com/office/drawing/2014/main" id="{CA6CE641-5DEB-4A06-B9C3-B726A334C2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36">
                <a:extLst>
                  <a:ext uri="{FF2B5EF4-FFF2-40B4-BE49-F238E27FC236}">
                    <a16:creationId xmlns:a16="http://schemas.microsoft.com/office/drawing/2014/main" id="{D08C7C1C-DF39-4479-94BD-47E71DE42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Freeform 37">
                <a:extLst>
                  <a:ext uri="{FF2B5EF4-FFF2-40B4-BE49-F238E27FC236}">
                    <a16:creationId xmlns:a16="http://schemas.microsoft.com/office/drawing/2014/main" id="{27C5EAA7-E449-48C0-9B14-E677E6ECF8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Freeform 38">
                <a:extLst>
                  <a:ext uri="{FF2B5EF4-FFF2-40B4-BE49-F238E27FC236}">
                    <a16:creationId xmlns:a16="http://schemas.microsoft.com/office/drawing/2014/main" id="{AA6A8A39-39D4-41FE-9974-CB46106A73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Freeform 39">
                <a:extLst>
                  <a:ext uri="{FF2B5EF4-FFF2-40B4-BE49-F238E27FC236}">
                    <a16:creationId xmlns:a16="http://schemas.microsoft.com/office/drawing/2014/main" id="{433C6D82-AE91-4A0C-97C6-34399C908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Freeform 40">
                <a:extLst>
                  <a:ext uri="{FF2B5EF4-FFF2-40B4-BE49-F238E27FC236}">
                    <a16:creationId xmlns:a16="http://schemas.microsoft.com/office/drawing/2014/main" id="{D4C06E36-D233-423A-BC95-5B4D5BE35C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Rectangle 41">
                <a:extLst>
                  <a:ext uri="{FF2B5EF4-FFF2-40B4-BE49-F238E27FC236}">
                    <a16:creationId xmlns:a16="http://schemas.microsoft.com/office/drawing/2014/main" id="{E1B0EEC1-CF7A-4761-B477-941DB41A83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618518"/>
            <a:ext cx="742949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</a:rPr>
              <a:t>Perseverance and Determination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9" y="2249487"/>
            <a:ext cx="3633390" cy="35417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Her story highlights the importance of overcoming challenges through hard work and persistence. Samantha's journey proves that resilience can turn dreams into reality.</a:t>
            </a:r>
          </a:p>
        </p:txBody>
      </p:sp>
      <p:pic>
        <p:nvPicPr>
          <p:cNvPr id="11" name="Content Placeholder 10" descr="A person in a blue uniform&#10;&#10;AI-generated content may be incorrect.">
            <a:extLst>
              <a:ext uri="{FF2B5EF4-FFF2-40B4-BE49-F238E27FC236}">
                <a16:creationId xmlns:a16="http://schemas.microsoft.com/office/drawing/2014/main" id="{398AE1A4-ADA2-0DA6-D516-DF357DC004E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rcRect l="23540" r="-3" b="-3"/>
          <a:stretch>
            <a:fillRect/>
          </a:stretch>
        </p:blipFill>
        <p:spPr>
          <a:xfrm>
            <a:off x="4794251" y="2497720"/>
            <a:ext cx="3491306" cy="3047892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BB44C6-0E49-4BD1-D95B-3E83F11F6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6058" y="5883275"/>
            <a:ext cx="467948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 cap="all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4872A0B-8668-4500-9509-EAA581B26C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9144002" cy="6858001"/>
            <a:chOff x="0" y="-1"/>
            <a:chExt cx="12192003" cy="6858001"/>
          </a:xfrm>
        </p:grpSpPr>
        <p:sp useBgFill="1">
          <p:nvSpPr>
            <p:cNvPr id="12" name="Rectangle 11">
              <a:extLst>
                <a:ext uri="{FF2B5EF4-FFF2-40B4-BE49-F238E27FC236}">
                  <a16:creationId xmlns:a16="http://schemas.microsoft.com/office/drawing/2014/main" id="{8B504305-5526-408E-85F7-F0BA7E527C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5827CE64-2533-45A6-9A39-7D5052E5CE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Introduction</a:t>
            </a:r>
          </a:p>
        </p:txBody>
      </p:sp>
      <p:pic>
        <p:nvPicPr>
          <p:cNvPr id="6" name="Picture 5" descr="A person in a space suit&#10;&#10;AI-generated content may be incorrect.">
            <a:extLst>
              <a:ext uri="{FF2B5EF4-FFF2-40B4-BE49-F238E27FC236}">
                <a16:creationId xmlns:a16="http://schemas.microsoft.com/office/drawing/2014/main" id="{AA389740-832D-B3A7-316A-47CA065C1B2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07" r="10483"/>
          <a:stretch>
            <a:fillRect/>
          </a:stretch>
        </p:blipFill>
        <p:spPr>
          <a:xfrm>
            <a:off x="-4197" y="10"/>
            <a:ext cx="4576197" cy="685799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40590EE-5428-41AA-95B2-96FCC1CE67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0"/>
            <a:ext cx="1728807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4DCC55-99C6-45CF-B357-E3848C8093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63D64E32-FF0C-4665-B9D8-D1ECAAE5BA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3675001D-3840-4589-8190-505A7F52F0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9E34E87-395F-4023-A80E-D1CBAAEBD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6FB1B38F-1B92-41C3-AA1D-6D6440FB0D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02FBE453-FBD2-4348-8DDA-4A023444E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60D719E8-BF78-4F42-B9D1-7F5E02A369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5EC70737-9C19-4CF5-84DA-B22A960D53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88FD042E-E56E-4360-9620-F811AB9A33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18F15D2B-0812-46F6-B0F4-6A6714B543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0C2F2A50-98DD-4F92-BDFE-B72E235766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473541D9-6DAE-4718-97D4-8952F4E7CC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3A56C5E9-011C-44D2-AF94-3BF5420433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CD279E0E-1CD5-4F41-96A5-3A09707E81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F5A6F094-9E54-4985-8738-D2067A4F07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99D51F59-FA93-490E-B9CF-97BB63747C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3CD83DC6-F4A0-4A4D-AAC3-83983F960D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6E9B4028-C74F-4631-8312-68B30E6E62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1E3337C9-1DDE-4E2E-8519-7D2C23C95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754A526E-6EC0-458A-9C4C-008F6749CD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5">
              <a:extLst>
                <a:ext uri="{FF2B5EF4-FFF2-40B4-BE49-F238E27FC236}">
                  <a16:creationId xmlns:a16="http://schemas.microsoft.com/office/drawing/2014/main" id="{6A3DA723-7448-48CF-8BD2-FED2D4FED5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9B506EC1-D8A8-4532-B78B-A236567EE0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27">
              <a:extLst>
                <a:ext uri="{FF2B5EF4-FFF2-40B4-BE49-F238E27FC236}">
                  <a16:creationId xmlns:a16="http://schemas.microsoft.com/office/drawing/2014/main" id="{AA9DFB36-74F4-4977-ABC5-3257EDA331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28">
              <a:extLst>
                <a:ext uri="{FF2B5EF4-FFF2-40B4-BE49-F238E27FC236}">
                  <a16:creationId xmlns:a16="http://schemas.microsoft.com/office/drawing/2014/main" id="{966A7FBA-BB79-4AF0-90C2-5F2BC9F2D1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29">
              <a:extLst>
                <a:ext uri="{FF2B5EF4-FFF2-40B4-BE49-F238E27FC236}">
                  <a16:creationId xmlns:a16="http://schemas.microsoft.com/office/drawing/2014/main" id="{23BB8A47-FF1B-44E5-8D93-7ADF37F1D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0">
              <a:extLst>
                <a:ext uri="{FF2B5EF4-FFF2-40B4-BE49-F238E27FC236}">
                  <a16:creationId xmlns:a16="http://schemas.microsoft.com/office/drawing/2014/main" id="{E463E1B7-7BED-4425-95B7-F6F75F8733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1">
              <a:extLst>
                <a:ext uri="{FF2B5EF4-FFF2-40B4-BE49-F238E27FC236}">
                  <a16:creationId xmlns:a16="http://schemas.microsoft.com/office/drawing/2014/main" id="{749D0675-4397-4610-9807-2F7C1CC942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2">
              <a:extLst>
                <a:ext uri="{FF2B5EF4-FFF2-40B4-BE49-F238E27FC236}">
                  <a16:creationId xmlns:a16="http://schemas.microsoft.com/office/drawing/2014/main" id="{DE7617CF-8919-43C3-9557-08D67C7DA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DB68720-7E37-4930-9900-8632140D62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4">
              <a:extLst>
                <a:ext uri="{FF2B5EF4-FFF2-40B4-BE49-F238E27FC236}">
                  <a16:creationId xmlns:a16="http://schemas.microsoft.com/office/drawing/2014/main" id="{202F13DF-5B76-468E-A95E-80780788B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5">
              <a:extLst>
                <a:ext uri="{FF2B5EF4-FFF2-40B4-BE49-F238E27FC236}">
                  <a16:creationId xmlns:a16="http://schemas.microsoft.com/office/drawing/2014/main" id="{219143C2-6062-4C2C-9563-6534108E35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36">
              <a:extLst>
                <a:ext uri="{FF2B5EF4-FFF2-40B4-BE49-F238E27FC236}">
                  <a16:creationId xmlns:a16="http://schemas.microsoft.com/office/drawing/2014/main" id="{38413A0C-26DB-479B-B747-1D8136100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37">
              <a:extLst>
                <a:ext uri="{FF2B5EF4-FFF2-40B4-BE49-F238E27FC236}">
                  <a16:creationId xmlns:a16="http://schemas.microsoft.com/office/drawing/2014/main" id="{CB526B5F-4FAA-4B4C-8AF8-B98EC74A3D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38">
              <a:extLst>
                <a:ext uri="{FF2B5EF4-FFF2-40B4-BE49-F238E27FC236}">
                  <a16:creationId xmlns:a16="http://schemas.microsoft.com/office/drawing/2014/main" id="{54FFF88E-6D69-4AE9-8378-D16419155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39">
              <a:extLst>
                <a:ext uri="{FF2B5EF4-FFF2-40B4-BE49-F238E27FC236}">
                  <a16:creationId xmlns:a16="http://schemas.microsoft.com/office/drawing/2014/main" id="{8008115A-CE00-4E36-BAF1-B511F21E83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0">
              <a:extLst>
                <a:ext uri="{FF2B5EF4-FFF2-40B4-BE49-F238E27FC236}">
                  <a16:creationId xmlns:a16="http://schemas.microsoft.com/office/drawing/2014/main" id="{2935DB29-6F85-47D8-863C-11386389DB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1">
              <a:extLst>
                <a:ext uri="{FF2B5EF4-FFF2-40B4-BE49-F238E27FC236}">
                  <a16:creationId xmlns:a16="http://schemas.microsoft.com/office/drawing/2014/main" id="{4FB8E51B-1AC1-4671-B181-473C29BECD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2">
              <a:extLst>
                <a:ext uri="{FF2B5EF4-FFF2-40B4-BE49-F238E27FC236}">
                  <a16:creationId xmlns:a16="http://schemas.microsoft.com/office/drawing/2014/main" id="{91E6AE4F-959F-4ED7-A199-8C0307E40E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3">
              <a:extLst>
                <a:ext uri="{FF2B5EF4-FFF2-40B4-BE49-F238E27FC236}">
                  <a16:creationId xmlns:a16="http://schemas.microsoft.com/office/drawing/2014/main" id="{A0445E55-0009-44A5-AA6A-350D9D48A2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4">
              <a:extLst>
                <a:ext uri="{FF2B5EF4-FFF2-40B4-BE49-F238E27FC236}">
                  <a16:creationId xmlns:a16="http://schemas.microsoft.com/office/drawing/2014/main" id="{B5291C75-4ECA-4829-B824-5725C32905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793376D-3E7C-4F04-8BC8-EC4820622B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46">
              <a:extLst>
                <a:ext uri="{FF2B5EF4-FFF2-40B4-BE49-F238E27FC236}">
                  <a16:creationId xmlns:a16="http://schemas.microsoft.com/office/drawing/2014/main" id="{3596510A-5528-445D-AFEA-6E3F89BA84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47">
              <a:extLst>
                <a:ext uri="{FF2B5EF4-FFF2-40B4-BE49-F238E27FC236}">
                  <a16:creationId xmlns:a16="http://schemas.microsoft.com/office/drawing/2014/main" id="{E1B69479-D8C9-4E2E-A931-4D49C4FD7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48">
              <a:extLst>
                <a:ext uri="{FF2B5EF4-FFF2-40B4-BE49-F238E27FC236}">
                  <a16:creationId xmlns:a16="http://schemas.microsoft.com/office/drawing/2014/main" id="{0A759A2E-A8B1-44C8-B3F9-A16714C895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49">
              <a:extLst>
                <a:ext uri="{FF2B5EF4-FFF2-40B4-BE49-F238E27FC236}">
                  <a16:creationId xmlns:a16="http://schemas.microsoft.com/office/drawing/2014/main" id="{6C2B3B3C-1DC9-4352-BB73-801976C8F5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0">
              <a:extLst>
                <a:ext uri="{FF2B5EF4-FFF2-40B4-BE49-F238E27FC236}">
                  <a16:creationId xmlns:a16="http://schemas.microsoft.com/office/drawing/2014/main" id="{EE22E3A8-5789-4189-9AC7-98D6826B03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1">
              <a:extLst>
                <a:ext uri="{FF2B5EF4-FFF2-40B4-BE49-F238E27FC236}">
                  <a16:creationId xmlns:a16="http://schemas.microsoft.com/office/drawing/2014/main" id="{9AC0FC74-D003-4D0D-9CAF-F6A03739E2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2">
              <a:extLst>
                <a:ext uri="{FF2B5EF4-FFF2-40B4-BE49-F238E27FC236}">
                  <a16:creationId xmlns:a16="http://schemas.microsoft.com/office/drawing/2014/main" id="{126C2057-02E1-4348-ABEB-EAC063A17E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3">
              <a:extLst>
                <a:ext uri="{FF2B5EF4-FFF2-40B4-BE49-F238E27FC236}">
                  <a16:creationId xmlns:a16="http://schemas.microsoft.com/office/drawing/2014/main" id="{5150586D-D743-4392-844F-F2AFCCE64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4">
              <a:extLst>
                <a:ext uri="{FF2B5EF4-FFF2-40B4-BE49-F238E27FC236}">
                  <a16:creationId xmlns:a16="http://schemas.microsoft.com/office/drawing/2014/main" id="{9E5B157A-534E-4879-8013-D02864E76F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5">
              <a:extLst>
                <a:ext uri="{FF2B5EF4-FFF2-40B4-BE49-F238E27FC236}">
                  <a16:creationId xmlns:a16="http://schemas.microsoft.com/office/drawing/2014/main" id="{CEE2DD73-7E8C-4F26-8E93-8C32D11B26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56">
              <a:extLst>
                <a:ext uri="{FF2B5EF4-FFF2-40B4-BE49-F238E27FC236}">
                  <a16:creationId xmlns:a16="http://schemas.microsoft.com/office/drawing/2014/main" id="{908CAC5F-DD8E-4A58-BD4C-6D8D29FA49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57">
              <a:extLst>
                <a:ext uri="{FF2B5EF4-FFF2-40B4-BE49-F238E27FC236}">
                  <a16:creationId xmlns:a16="http://schemas.microsoft.com/office/drawing/2014/main" id="{20F130CF-281E-408C-9884-5F8B22CA1D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58">
              <a:extLst>
                <a:ext uri="{FF2B5EF4-FFF2-40B4-BE49-F238E27FC236}">
                  <a16:creationId xmlns:a16="http://schemas.microsoft.com/office/drawing/2014/main" id="{3BC78068-9115-4D5D-9B2B-6F9BD9C296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6318" y="2249487"/>
            <a:ext cx="3449240" cy="354171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200" dirty="0"/>
              <a:t>Samantha Cristoforetti is Italy’s first female astronaut and a global role model. Her groundbreaking achievements have inspired countless people worldwide to pursue their dreams.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E4AE07-B1DA-35FC-A238-B2F1F7A3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3043" y="5883275"/>
            <a:ext cx="2974507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© New Jersey Italian Heritage Commission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2">
            <a:extLst>
              <a:ext uri="{FF2B5EF4-FFF2-40B4-BE49-F238E27FC236}">
                <a16:creationId xmlns:a16="http://schemas.microsoft.com/office/drawing/2014/main" id="{59FACE42-44B0-4185-8ED4-9043A78C8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7" name="Group 2056">
            <a:extLst>
              <a:ext uri="{FF2B5EF4-FFF2-40B4-BE49-F238E27FC236}">
                <a16:creationId xmlns:a16="http://schemas.microsoft.com/office/drawing/2014/main" id="{A838DBA2-246D-4087-AE0A-6EA2B4B65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715" y="0"/>
            <a:ext cx="9040414" cy="6858001"/>
            <a:chOff x="-14288" y="0"/>
            <a:chExt cx="12053888" cy="6858001"/>
          </a:xfrm>
        </p:grpSpPr>
        <p:grpSp>
          <p:nvGrpSpPr>
            <p:cNvPr id="2058" name="Group 2057">
              <a:extLst>
                <a:ext uri="{FF2B5EF4-FFF2-40B4-BE49-F238E27FC236}">
                  <a16:creationId xmlns:a16="http://schemas.microsoft.com/office/drawing/2014/main" id="{B4406F95-9579-494D-BE1E-A012A7F4CB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070" name="Rectangle 5">
                <a:extLst>
                  <a:ext uri="{FF2B5EF4-FFF2-40B4-BE49-F238E27FC236}">
                    <a16:creationId xmlns:a16="http://schemas.microsoft.com/office/drawing/2014/main" id="{4C8D671A-5C73-44CA-B6D0-7F3BC195BA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" name="Freeform 6">
                <a:extLst>
                  <a:ext uri="{FF2B5EF4-FFF2-40B4-BE49-F238E27FC236}">
                    <a16:creationId xmlns:a16="http://schemas.microsoft.com/office/drawing/2014/main" id="{F0DB3AC8-B5AD-4004-B0B9-74B58BECA0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2" name="Freeform 7">
                <a:extLst>
                  <a:ext uri="{FF2B5EF4-FFF2-40B4-BE49-F238E27FC236}">
                    <a16:creationId xmlns:a16="http://schemas.microsoft.com/office/drawing/2014/main" id="{F3B2C8F3-E236-45B2-B2E1-8460F8FD6D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" name="Freeform 8">
                <a:extLst>
                  <a:ext uri="{FF2B5EF4-FFF2-40B4-BE49-F238E27FC236}">
                    <a16:creationId xmlns:a16="http://schemas.microsoft.com/office/drawing/2014/main" id="{761EE3AC-0BC2-4A29-AD58-5CB0EEFF96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" name="Freeform 9">
                <a:extLst>
                  <a:ext uri="{FF2B5EF4-FFF2-40B4-BE49-F238E27FC236}">
                    <a16:creationId xmlns:a16="http://schemas.microsoft.com/office/drawing/2014/main" id="{38DC43BE-83DD-43F3-A21F-9B58B1074F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" name="Freeform 10">
                <a:extLst>
                  <a:ext uri="{FF2B5EF4-FFF2-40B4-BE49-F238E27FC236}">
                    <a16:creationId xmlns:a16="http://schemas.microsoft.com/office/drawing/2014/main" id="{112583CE-53E8-48F6-9F71-25A32BFD61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" name="Freeform 11">
                <a:extLst>
                  <a:ext uri="{FF2B5EF4-FFF2-40B4-BE49-F238E27FC236}">
                    <a16:creationId xmlns:a16="http://schemas.microsoft.com/office/drawing/2014/main" id="{229A7966-2C4F-4334-8FB7-08521F984D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" name="Freeform 12">
                <a:extLst>
                  <a:ext uri="{FF2B5EF4-FFF2-40B4-BE49-F238E27FC236}">
                    <a16:creationId xmlns:a16="http://schemas.microsoft.com/office/drawing/2014/main" id="{656FCF6A-DF5B-42AA-83C4-22CD7B9947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" name="Freeform 13">
                <a:extLst>
                  <a:ext uri="{FF2B5EF4-FFF2-40B4-BE49-F238E27FC236}">
                    <a16:creationId xmlns:a16="http://schemas.microsoft.com/office/drawing/2014/main" id="{E908B3EE-F31D-4E8D-BF3C-71F5B35F02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9" name="Freeform 14">
                <a:extLst>
                  <a:ext uri="{FF2B5EF4-FFF2-40B4-BE49-F238E27FC236}">
                    <a16:creationId xmlns:a16="http://schemas.microsoft.com/office/drawing/2014/main" id="{DA9F96D7-B42C-4F80-8F26-72388FE0C2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" name="Freeform 15">
                <a:extLst>
                  <a:ext uri="{FF2B5EF4-FFF2-40B4-BE49-F238E27FC236}">
                    <a16:creationId xmlns:a16="http://schemas.microsoft.com/office/drawing/2014/main" id="{5C9D5861-5A45-408A-A25E-61ED661AD7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" name="Line 16">
                <a:extLst>
                  <a:ext uri="{FF2B5EF4-FFF2-40B4-BE49-F238E27FC236}">
                    <a16:creationId xmlns:a16="http://schemas.microsoft.com/office/drawing/2014/main" id="{DEEF5DD7-13B2-4CBB-A1AE-193A618B0F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" name="Freeform 17">
                <a:extLst>
                  <a:ext uri="{FF2B5EF4-FFF2-40B4-BE49-F238E27FC236}">
                    <a16:creationId xmlns:a16="http://schemas.microsoft.com/office/drawing/2014/main" id="{3D896DDA-5AD2-4360-9E65-A792131051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" name="Freeform 18">
                <a:extLst>
                  <a:ext uri="{FF2B5EF4-FFF2-40B4-BE49-F238E27FC236}">
                    <a16:creationId xmlns:a16="http://schemas.microsoft.com/office/drawing/2014/main" id="{C088F3B1-D893-4078-8EAE-6A3776F675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4" name="Freeform 19">
                <a:extLst>
                  <a:ext uri="{FF2B5EF4-FFF2-40B4-BE49-F238E27FC236}">
                    <a16:creationId xmlns:a16="http://schemas.microsoft.com/office/drawing/2014/main" id="{23CCB367-42E1-4DEF-BABD-7457EB9F28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5" name="Freeform 20">
                <a:extLst>
                  <a:ext uri="{FF2B5EF4-FFF2-40B4-BE49-F238E27FC236}">
                    <a16:creationId xmlns:a16="http://schemas.microsoft.com/office/drawing/2014/main" id="{BAFD46CE-CD21-4C8E-8ACE-B1A0B74A90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" name="Rectangle 21">
                <a:extLst>
                  <a:ext uri="{FF2B5EF4-FFF2-40B4-BE49-F238E27FC236}">
                    <a16:creationId xmlns:a16="http://schemas.microsoft.com/office/drawing/2014/main" id="{23980A26-1FFF-4434-A77C-C5A1C96A54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" name="Freeform 22">
                <a:extLst>
                  <a:ext uri="{FF2B5EF4-FFF2-40B4-BE49-F238E27FC236}">
                    <a16:creationId xmlns:a16="http://schemas.microsoft.com/office/drawing/2014/main" id="{AE64C1E5-E917-4222-8080-3EF831FB46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" name="Freeform 23">
                <a:extLst>
                  <a:ext uri="{FF2B5EF4-FFF2-40B4-BE49-F238E27FC236}">
                    <a16:creationId xmlns:a16="http://schemas.microsoft.com/office/drawing/2014/main" id="{D4D42DE6-99E5-4D28-834E-6601A7DD93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" name="Freeform 24">
                <a:extLst>
                  <a:ext uri="{FF2B5EF4-FFF2-40B4-BE49-F238E27FC236}">
                    <a16:creationId xmlns:a16="http://schemas.microsoft.com/office/drawing/2014/main" id="{194304B3-4C44-49E0-A677-19E2DA8CC9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" name="Freeform 25">
                <a:extLst>
                  <a:ext uri="{FF2B5EF4-FFF2-40B4-BE49-F238E27FC236}">
                    <a16:creationId xmlns:a16="http://schemas.microsoft.com/office/drawing/2014/main" id="{C726387F-F77D-4FB6-A177-1DC6115E84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" name="Freeform 26">
                <a:extLst>
                  <a:ext uri="{FF2B5EF4-FFF2-40B4-BE49-F238E27FC236}">
                    <a16:creationId xmlns:a16="http://schemas.microsoft.com/office/drawing/2014/main" id="{2F09766D-0653-4646-BA37-8FC23294BA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" name="Freeform 27">
                <a:extLst>
                  <a:ext uri="{FF2B5EF4-FFF2-40B4-BE49-F238E27FC236}">
                    <a16:creationId xmlns:a16="http://schemas.microsoft.com/office/drawing/2014/main" id="{F50D9867-C9E0-462B-894F-B2F97E26AC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" name="Freeform 28">
                <a:extLst>
                  <a:ext uri="{FF2B5EF4-FFF2-40B4-BE49-F238E27FC236}">
                    <a16:creationId xmlns:a16="http://schemas.microsoft.com/office/drawing/2014/main" id="{44179987-9B3B-4BC1-9BDA-EC9F30A379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4" name="Freeform 29">
                <a:extLst>
                  <a:ext uri="{FF2B5EF4-FFF2-40B4-BE49-F238E27FC236}">
                    <a16:creationId xmlns:a16="http://schemas.microsoft.com/office/drawing/2014/main" id="{EF0E5480-8C2D-4FFE-9357-938DF0642B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" name="Freeform 30">
                <a:extLst>
                  <a:ext uri="{FF2B5EF4-FFF2-40B4-BE49-F238E27FC236}">
                    <a16:creationId xmlns:a16="http://schemas.microsoft.com/office/drawing/2014/main" id="{FDAC2F76-95E6-4EE4-8A26-47CDAE5C62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6" name="Freeform 31">
                <a:extLst>
                  <a:ext uri="{FF2B5EF4-FFF2-40B4-BE49-F238E27FC236}">
                    <a16:creationId xmlns:a16="http://schemas.microsoft.com/office/drawing/2014/main" id="{249EB4AA-5D5B-4A3A-9F2D-6E4EDF2046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59" name="Group 2058">
              <a:extLst>
                <a:ext uri="{FF2B5EF4-FFF2-40B4-BE49-F238E27FC236}">
                  <a16:creationId xmlns:a16="http://schemas.microsoft.com/office/drawing/2014/main" id="{375D3DC5-0B19-4EA9-A350-6218AC28C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060" name="Freeform 32">
                <a:extLst>
                  <a:ext uri="{FF2B5EF4-FFF2-40B4-BE49-F238E27FC236}">
                    <a16:creationId xmlns:a16="http://schemas.microsoft.com/office/drawing/2014/main" id="{86B5A458-9418-4EDA-9B6F-E4754ABADF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" name="Freeform 33">
                <a:extLst>
                  <a:ext uri="{FF2B5EF4-FFF2-40B4-BE49-F238E27FC236}">
                    <a16:creationId xmlns:a16="http://schemas.microsoft.com/office/drawing/2014/main" id="{6307D20D-BE6F-4BFD-8A35-230A01AD72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" name="Freeform 34">
                <a:extLst>
                  <a:ext uri="{FF2B5EF4-FFF2-40B4-BE49-F238E27FC236}">
                    <a16:creationId xmlns:a16="http://schemas.microsoft.com/office/drawing/2014/main" id="{37A04039-8217-4B7F-8F43-4039DF087D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" name="Freeform 35">
                <a:extLst>
                  <a:ext uri="{FF2B5EF4-FFF2-40B4-BE49-F238E27FC236}">
                    <a16:creationId xmlns:a16="http://schemas.microsoft.com/office/drawing/2014/main" id="{CA6CE641-5DEB-4A06-B9C3-B726A334C2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" name="Freeform 36">
                <a:extLst>
                  <a:ext uri="{FF2B5EF4-FFF2-40B4-BE49-F238E27FC236}">
                    <a16:creationId xmlns:a16="http://schemas.microsoft.com/office/drawing/2014/main" id="{D08C7C1C-DF39-4479-94BD-47E71DE42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" name="Freeform 37">
                <a:extLst>
                  <a:ext uri="{FF2B5EF4-FFF2-40B4-BE49-F238E27FC236}">
                    <a16:creationId xmlns:a16="http://schemas.microsoft.com/office/drawing/2014/main" id="{27C5EAA7-E449-48C0-9B14-E677E6ECF8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" name="Freeform 38">
                <a:extLst>
                  <a:ext uri="{FF2B5EF4-FFF2-40B4-BE49-F238E27FC236}">
                    <a16:creationId xmlns:a16="http://schemas.microsoft.com/office/drawing/2014/main" id="{AA6A8A39-39D4-41FE-9974-CB46106A73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" name="Freeform 39">
                <a:extLst>
                  <a:ext uri="{FF2B5EF4-FFF2-40B4-BE49-F238E27FC236}">
                    <a16:creationId xmlns:a16="http://schemas.microsoft.com/office/drawing/2014/main" id="{433C6D82-AE91-4A0C-97C6-34399C908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" name="Freeform 40">
                <a:extLst>
                  <a:ext uri="{FF2B5EF4-FFF2-40B4-BE49-F238E27FC236}">
                    <a16:creationId xmlns:a16="http://schemas.microsoft.com/office/drawing/2014/main" id="{D4C06E36-D233-423A-BC95-5B4D5BE35C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" name="Rectangle 41">
                <a:extLst>
                  <a:ext uri="{FF2B5EF4-FFF2-40B4-BE49-F238E27FC236}">
                    <a16:creationId xmlns:a16="http://schemas.microsoft.com/office/drawing/2014/main" id="{E1B0EEC1-CF7A-4761-B477-941DB41A83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618518"/>
            <a:ext cx="742949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</a:rPr>
              <a:t>Global Collaboration</a:t>
            </a:r>
          </a:p>
        </p:txBody>
      </p:sp>
      <p:pic>
        <p:nvPicPr>
          <p:cNvPr id="2050" name="Picture 2" descr="Prior to Soyuz exam as backup crew">
            <a:extLst>
              <a:ext uri="{FF2B5EF4-FFF2-40B4-BE49-F238E27FC236}">
                <a16:creationId xmlns:a16="http://schemas.microsoft.com/office/drawing/2014/main" id="{A95071E0-F0EB-9403-D860-E53436C46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8" r="1743" b="-3"/>
          <a:stretch>
            <a:fillRect/>
          </a:stretch>
        </p:blipFill>
        <p:spPr bwMode="auto">
          <a:xfrm>
            <a:off x="427436" y="2006601"/>
            <a:ext cx="4272356" cy="4589462"/>
          </a:xfrm>
          <a:prstGeom prst="round2DiagRect">
            <a:avLst>
              <a:gd name="adj1" fmla="val 4860"/>
              <a:gd name="adj2" fmla="val 0"/>
            </a:avLst>
          </a:pr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53359" y="2249487"/>
            <a:ext cx="3633391" cy="35417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Samantha promotes international cooperation in space missions, working with astronauts worldwide. Her efforts strengthen unity in space exploration.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A58AF-8C25-6ADE-7EEC-AD75C0F9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6058" y="5883275"/>
            <a:ext cx="467948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 cap="all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4268392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solidFill>
                  <a:srgbClr val="002060"/>
                </a:solidFill>
              </a:rPr>
              <a:t>Future 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8" y="2249487"/>
            <a:ext cx="3449240" cy="3541714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/>
              <a:t>She remains a candidate for future missions, including possible lunar or deep-space exploration. Samantha’s career is far from over and full of exciting possibilities.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A3839D-0FAE-F32B-2499-C189DACA4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1922" y="6254751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FF265C0-A9E2-44AD-2960-C3ED9DAEF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35" y="1089955"/>
            <a:ext cx="3643566" cy="476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Educational Outreach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/>
              <a:t>Samantha frequently visits schools and universities to share her story and encourage STEM careers. Her outreach helps shape the next generation of scientists and explorers.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2070EB4-8C7B-2C60-180E-7AEDC170C3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29150" y="2318838"/>
            <a:ext cx="4060176" cy="34723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34C23-0D6A-7644-13EB-70579CD06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Challenges and Rewards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96362" y="2249487"/>
            <a:ext cx="3844522" cy="3541714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800" dirty="0"/>
              <a:t>Life as an astronaut demands sacrifices but offers extraordinary rewards. Samantha’s experiences show that dedication opens doors to once-unimaginable opportunities.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24EB2-5CF4-4B3B-3C81-74B2A473E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  <p:pic>
        <p:nvPicPr>
          <p:cNvPr id="8" name="Content Placeholder 12" descr="A person in a blue suit&#10;&#10;AI-generated content may be incorrect.">
            <a:extLst>
              <a:ext uri="{FF2B5EF4-FFF2-40B4-BE49-F238E27FC236}">
                <a16:creationId xmlns:a16="http://schemas.microsoft.com/office/drawing/2014/main" id="{C4D3E8E8-1620-68E2-41AC-229221B3E8D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225" r="9598" b="-1"/>
          <a:stretch>
            <a:fillRect/>
          </a:stretch>
        </p:blipFill>
        <p:spPr>
          <a:xfrm>
            <a:off x="111551" y="-55570"/>
            <a:ext cx="4460449" cy="69135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608944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Personal Reflections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2249487"/>
            <a:ext cx="3039950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Reflecting on her journey, Samantha emphasizes the importance of grit, teamwork, and lifelong learning. Her insights offer valuable lessons for anyone pursuing big dreams.</a:t>
            </a:r>
          </a:p>
        </p:txBody>
      </p:sp>
      <p:pic>
        <p:nvPicPr>
          <p:cNvPr id="4" name="Content Placeholder 3" descr="A person in a space shuttle&#10;&#10;AI-generated content may be incorrect.">
            <a:extLst>
              <a:ext uri="{FF2B5EF4-FFF2-40B4-BE49-F238E27FC236}">
                <a16:creationId xmlns:a16="http://schemas.microsoft.com/office/drawing/2014/main" id="{5A9021FE-97A5-C8F2-DF81-3892C853F41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rcRect l="18765" r="26265"/>
          <a:stretch/>
        </p:blipFill>
        <p:spPr>
          <a:xfrm>
            <a:off x="-7143" y="-57771"/>
            <a:ext cx="5668905" cy="685799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EA22C6-CE69-F7CC-CBCA-B0E88814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1608" y="618518"/>
            <a:ext cx="696394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</a:rP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0102" y="2249487"/>
            <a:ext cx="3533865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Samantha Cristoforetti’s contributions to space exploration have created a lasting impact. She reminds us all that passion and perseverance can change history.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DFCC86-17A8-E2A1-B5E5-6296A103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1338" y="6411912"/>
            <a:ext cx="1837459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01EE986C-2E24-34C9-1EF9-27F78FB5F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32" y="2249486"/>
            <a:ext cx="4084329" cy="379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BD6420-8115-B64A-7BFC-C5F427F70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6325" y="6491472"/>
            <a:ext cx="4717149" cy="273844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A328A-0430-4562-C3F2-3196DB12D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2248" y="3907050"/>
            <a:ext cx="3708970" cy="14079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858351-1235-E2C7-966D-DEBCF8D8E9C3}"/>
              </a:ext>
            </a:extLst>
          </p:cNvPr>
          <p:cNvSpPr txBox="1"/>
          <p:nvPr/>
        </p:nvSpPr>
        <p:spPr>
          <a:xfrm>
            <a:off x="2450106" y="5624577"/>
            <a:ext cx="485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Bahnschrift Light Condensed" panose="020B0502040204020203" pitchFamily="34" charset="0"/>
              </a:rPr>
              <a:t>Visit</a:t>
            </a:r>
            <a:r>
              <a:rPr lang="en-US" sz="2400" dirty="0">
                <a:latin typeface="Bahnschrift Light Condensed" panose="020B0502040204020203" pitchFamily="34" charset="0"/>
              </a:rPr>
              <a:t>: </a:t>
            </a:r>
            <a:r>
              <a:rPr lang="en-US" sz="2400" dirty="0">
                <a:solidFill>
                  <a:srgbClr val="00B050"/>
                </a:solidFill>
                <a:latin typeface="Bahnschrift Light Condensed" panose="020B0502040204020203" pitchFamily="34" charset="0"/>
              </a:rPr>
              <a:t>NJItalianHeritage.org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EBF9F5-D657-5800-0D3C-C3C586370049}"/>
              </a:ext>
            </a:extLst>
          </p:cNvPr>
          <p:cNvSpPr txBox="1"/>
          <p:nvPr/>
        </p:nvSpPr>
        <p:spPr>
          <a:xfrm>
            <a:off x="149573" y="1431319"/>
            <a:ext cx="8844857" cy="21775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New Jersey Italian Heritage Commission </a:t>
            </a:r>
          </a:p>
          <a:p>
            <a:pPr algn="ctr"/>
            <a:endParaRPr lang="en-US" sz="1350" b="1" dirty="0">
              <a:solidFill>
                <a:srgbClr val="FF0000"/>
              </a:solidFill>
            </a:endParaRPr>
          </a:p>
          <a:p>
            <a:r>
              <a:rPr lang="en-US" b="1" dirty="0"/>
              <a:t>Education Committee Chair</a:t>
            </a:r>
            <a:r>
              <a:rPr lang="en-US" dirty="0"/>
              <a:t>: 		Cav. Gilda Rorro Baldassari, Ed.D.</a:t>
            </a:r>
          </a:p>
          <a:p>
            <a:r>
              <a:rPr lang="en-US" dirty="0"/>
              <a:t> </a:t>
            </a:r>
          </a:p>
          <a:p>
            <a:r>
              <a:rPr lang="en-US" b="1" dirty="0"/>
              <a:t>Chairman:						</a:t>
            </a:r>
            <a:r>
              <a:rPr lang="en-US" dirty="0"/>
              <a:t>Vincent Maione:</a:t>
            </a:r>
          </a:p>
          <a:p>
            <a:endParaRPr lang="en-US" dirty="0"/>
          </a:p>
          <a:p>
            <a:r>
              <a:rPr lang="en-US" b="1" dirty="0"/>
              <a:t>Executive Director</a:t>
            </a:r>
            <a:r>
              <a:rPr lang="en-US" dirty="0"/>
              <a:t>:  				Margaret Fontana</a:t>
            </a:r>
          </a:p>
        </p:txBody>
      </p:sp>
    </p:spTree>
    <p:extLst>
      <p:ext uri="{BB962C8B-B14F-4D97-AF65-F5344CB8AC3E}">
        <p14:creationId xmlns:p14="http://schemas.microsoft.com/office/powerpoint/2010/main" val="3453751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2">
            <a:extLst>
              <a:ext uri="{FF2B5EF4-FFF2-40B4-BE49-F238E27FC236}">
                <a16:creationId xmlns:a16="http://schemas.microsoft.com/office/drawing/2014/main" id="{5FF7B57D-FF7B-48B3-9F60-9BCEEECF9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EB95AFDF-FA7D-4311-9C65-6D507D92F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715" y="0"/>
            <a:ext cx="9040414" cy="6858001"/>
            <a:chOff x="-14288" y="0"/>
            <a:chExt cx="12053888" cy="6858001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9A5CCD98-20C1-4404-B788-FDA92F8A44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33" name="Rectangle 5">
                <a:extLst>
                  <a:ext uri="{FF2B5EF4-FFF2-40B4-BE49-F238E27FC236}">
                    <a16:creationId xmlns:a16="http://schemas.microsoft.com/office/drawing/2014/main" id="{C1424C76-B5C3-468E-86FA-8D9B269053D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Freeform 6">
                <a:extLst>
                  <a:ext uri="{FF2B5EF4-FFF2-40B4-BE49-F238E27FC236}">
                    <a16:creationId xmlns:a16="http://schemas.microsoft.com/office/drawing/2014/main" id="{B3922267-72C9-403B-A6DE-7D0A43D554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7">
                <a:extLst>
                  <a:ext uri="{FF2B5EF4-FFF2-40B4-BE49-F238E27FC236}">
                    <a16:creationId xmlns:a16="http://schemas.microsoft.com/office/drawing/2014/main" id="{7276DB68-2E8D-4723-852B-7476DD38FE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Freeform 8">
                <a:extLst>
                  <a:ext uri="{FF2B5EF4-FFF2-40B4-BE49-F238E27FC236}">
                    <a16:creationId xmlns:a16="http://schemas.microsoft.com/office/drawing/2014/main" id="{0A155711-4993-4D1E-89EA-A397C164F0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Freeform 9">
                <a:extLst>
                  <a:ext uri="{FF2B5EF4-FFF2-40B4-BE49-F238E27FC236}">
                    <a16:creationId xmlns:a16="http://schemas.microsoft.com/office/drawing/2014/main" id="{2AB42136-2551-4CAA-857F-65FA3247B4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Freeform 10">
                <a:extLst>
                  <a:ext uri="{FF2B5EF4-FFF2-40B4-BE49-F238E27FC236}">
                    <a16:creationId xmlns:a16="http://schemas.microsoft.com/office/drawing/2014/main" id="{7C2ADEA1-EA3E-4C0E-A28E-460092F7FF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Freeform 11">
                <a:extLst>
                  <a:ext uri="{FF2B5EF4-FFF2-40B4-BE49-F238E27FC236}">
                    <a16:creationId xmlns:a16="http://schemas.microsoft.com/office/drawing/2014/main" id="{B04584B3-081C-4286-A840-AB5B16B10A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Freeform 12">
                <a:extLst>
                  <a:ext uri="{FF2B5EF4-FFF2-40B4-BE49-F238E27FC236}">
                    <a16:creationId xmlns:a16="http://schemas.microsoft.com/office/drawing/2014/main" id="{3AB388FD-C246-4936-A041-E0413A1329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Freeform 13">
                <a:extLst>
                  <a:ext uri="{FF2B5EF4-FFF2-40B4-BE49-F238E27FC236}">
                    <a16:creationId xmlns:a16="http://schemas.microsoft.com/office/drawing/2014/main" id="{57692343-2D12-4F57-836C-945D407B68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Freeform 14">
                <a:extLst>
                  <a:ext uri="{FF2B5EF4-FFF2-40B4-BE49-F238E27FC236}">
                    <a16:creationId xmlns:a16="http://schemas.microsoft.com/office/drawing/2014/main" id="{062EE710-0210-4840-8698-E0DF1C6170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Freeform 15">
                <a:extLst>
                  <a:ext uri="{FF2B5EF4-FFF2-40B4-BE49-F238E27FC236}">
                    <a16:creationId xmlns:a16="http://schemas.microsoft.com/office/drawing/2014/main" id="{161892F4-6071-40CD-8E18-CDEE0C91B5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Line 16">
                <a:extLst>
                  <a:ext uri="{FF2B5EF4-FFF2-40B4-BE49-F238E27FC236}">
                    <a16:creationId xmlns:a16="http://schemas.microsoft.com/office/drawing/2014/main" id="{3E6BBE44-8D88-407D-B1C6-10C89DD617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Freeform 17">
                <a:extLst>
                  <a:ext uri="{FF2B5EF4-FFF2-40B4-BE49-F238E27FC236}">
                    <a16:creationId xmlns:a16="http://schemas.microsoft.com/office/drawing/2014/main" id="{1E90AE6E-328E-4730-825C-B5130F5CFC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Freeform 18">
                <a:extLst>
                  <a:ext uri="{FF2B5EF4-FFF2-40B4-BE49-F238E27FC236}">
                    <a16:creationId xmlns:a16="http://schemas.microsoft.com/office/drawing/2014/main" id="{24EC969F-6E4A-4163-ABDA-4674429A3D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Freeform 19">
                <a:extLst>
                  <a:ext uri="{FF2B5EF4-FFF2-40B4-BE49-F238E27FC236}">
                    <a16:creationId xmlns:a16="http://schemas.microsoft.com/office/drawing/2014/main" id="{1B735C94-B049-42C6-9DEF-5DB70D58CE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Freeform 20">
                <a:extLst>
                  <a:ext uri="{FF2B5EF4-FFF2-40B4-BE49-F238E27FC236}">
                    <a16:creationId xmlns:a16="http://schemas.microsoft.com/office/drawing/2014/main" id="{051C02E6-1954-478B-AEAE-BF8F36BE94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Rectangle 21">
                <a:extLst>
                  <a:ext uri="{FF2B5EF4-FFF2-40B4-BE49-F238E27FC236}">
                    <a16:creationId xmlns:a16="http://schemas.microsoft.com/office/drawing/2014/main" id="{6710B1C0-310A-48D0-B824-459D9AFC2F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22">
                <a:extLst>
                  <a:ext uri="{FF2B5EF4-FFF2-40B4-BE49-F238E27FC236}">
                    <a16:creationId xmlns:a16="http://schemas.microsoft.com/office/drawing/2014/main" id="{1204A606-D9A6-4DC6-9F0E-D516EA1EB9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Freeform 23">
                <a:extLst>
                  <a:ext uri="{FF2B5EF4-FFF2-40B4-BE49-F238E27FC236}">
                    <a16:creationId xmlns:a16="http://schemas.microsoft.com/office/drawing/2014/main" id="{EE569555-0243-4979-A537-C9B4AFD5F25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24">
                <a:extLst>
                  <a:ext uri="{FF2B5EF4-FFF2-40B4-BE49-F238E27FC236}">
                    <a16:creationId xmlns:a16="http://schemas.microsoft.com/office/drawing/2014/main" id="{D52A977D-4993-48AF-A792-F2DE096391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25">
                <a:extLst>
                  <a:ext uri="{FF2B5EF4-FFF2-40B4-BE49-F238E27FC236}">
                    <a16:creationId xmlns:a16="http://schemas.microsoft.com/office/drawing/2014/main" id="{93CFF2DC-E52E-4D99-97D5-B0D7B792E5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26">
                <a:extLst>
                  <a:ext uri="{FF2B5EF4-FFF2-40B4-BE49-F238E27FC236}">
                    <a16:creationId xmlns:a16="http://schemas.microsoft.com/office/drawing/2014/main" id="{5E175372-AF09-42A7-B3D0-226C834891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Freeform 27">
                <a:extLst>
                  <a:ext uri="{FF2B5EF4-FFF2-40B4-BE49-F238E27FC236}">
                    <a16:creationId xmlns:a16="http://schemas.microsoft.com/office/drawing/2014/main" id="{ABF20BA9-F4B2-49EA-A573-578B18977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Freeform 28">
                <a:extLst>
                  <a:ext uri="{FF2B5EF4-FFF2-40B4-BE49-F238E27FC236}">
                    <a16:creationId xmlns:a16="http://schemas.microsoft.com/office/drawing/2014/main" id="{AA3A7A4B-C811-4E23-8BFD-5823A032DA3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29">
                <a:extLst>
                  <a:ext uri="{FF2B5EF4-FFF2-40B4-BE49-F238E27FC236}">
                    <a16:creationId xmlns:a16="http://schemas.microsoft.com/office/drawing/2014/main" id="{47537781-F057-4B97-AD8F-12FE9BE599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30">
                <a:extLst>
                  <a:ext uri="{FF2B5EF4-FFF2-40B4-BE49-F238E27FC236}">
                    <a16:creationId xmlns:a16="http://schemas.microsoft.com/office/drawing/2014/main" id="{078883C7-EB52-4BB7-A9A7-F8C046A833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Freeform 31">
                <a:extLst>
                  <a:ext uri="{FF2B5EF4-FFF2-40B4-BE49-F238E27FC236}">
                    <a16:creationId xmlns:a16="http://schemas.microsoft.com/office/drawing/2014/main" id="{63CCBBF8-5972-4ED3-AB5B-46DC425B17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A8C19883-37FB-437C-A3AA-89AA6239D3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23" name="Freeform 32">
                <a:extLst>
                  <a:ext uri="{FF2B5EF4-FFF2-40B4-BE49-F238E27FC236}">
                    <a16:creationId xmlns:a16="http://schemas.microsoft.com/office/drawing/2014/main" id="{AF1753DD-4CEF-45EC-B952-90EA8895D7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Freeform 33">
                <a:extLst>
                  <a:ext uri="{FF2B5EF4-FFF2-40B4-BE49-F238E27FC236}">
                    <a16:creationId xmlns:a16="http://schemas.microsoft.com/office/drawing/2014/main" id="{5B9356DB-C1BE-4D76-8FA7-4FBAA12D1D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Freeform 34">
                <a:extLst>
                  <a:ext uri="{FF2B5EF4-FFF2-40B4-BE49-F238E27FC236}">
                    <a16:creationId xmlns:a16="http://schemas.microsoft.com/office/drawing/2014/main" id="{C4F59561-572D-42BA-A6FD-F3AFA1A394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Freeform 35">
                <a:extLst>
                  <a:ext uri="{FF2B5EF4-FFF2-40B4-BE49-F238E27FC236}">
                    <a16:creationId xmlns:a16="http://schemas.microsoft.com/office/drawing/2014/main" id="{BB7A51A1-D509-4494-BAE2-1B96CAD4DB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Freeform 36">
                <a:extLst>
                  <a:ext uri="{FF2B5EF4-FFF2-40B4-BE49-F238E27FC236}">
                    <a16:creationId xmlns:a16="http://schemas.microsoft.com/office/drawing/2014/main" id="{D3FE0B5A-55DE-4E56-8E9B-B92D1DB9A8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Freeform 37">
                <a:extLst>
                  <a:ext uri="{FF2B5EF4-FFF2-40B4-BE49-F238E27FC236}">
                    <a16:creationId xmlns:a16="http://schemas.microsoft.com/office/drawing/2014/main" id="{F125661C-3A0E-4B6E-B2AB-1B08C892517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Freeform 38">
                <a:extLst>
                  <a:ext uri="{FF2B5EF4-FFF2-40B4-BE49-F238E27FC236}">
                    <a16:creationId xmlns:a16="http://schemas.microsoft.com/office/drawing/2014/main" id="{39304006-EE77-438A-A0D1-537322356C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Freeform 39">
                <a:extLst>
                  <a:ext uri="{FF2B5EF4-FFF2-40B4-BE49-F238E27FC236}">
                    <a16:creationId xmlns:a16="http://schemas.microsoft.com/office/drawing/2014/main" id="{C6031DEB-4109-4049-82CF-DD06483A2C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Freeform 40">
                <a:extLst>
                  <a:ext uri="{FF2B5EF4-FFF2-40B4-BE49-F238E27FC236}">
                    <a16:creationId xmlns:a16="http://schemas.microsoft.com/office/drawing/2014/main" id="{65FC2657-18D6-4490-88D6-32E6B1C6FB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Rectangle 41">
                <a:extLst>
                  <a:ext uri="{FF2B5EF4-FFF2-40B4-BE49-F238E27FC236}">
                    <a16:creationId xmlns:a16="http://schemas.microsoft.com/office/drawing/2014/main" id="{20BEA03B-3EAD-4FA2-BC9D-25A14D635C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 useBgFill="1">
        <p:nvSpPr>
          <p:cNvPr id="161" name="Rectangle 160">
            <a:extLst>
              <a:ext uri="{FF2B5EF4-FFF2-40B4-BE49-F238E27FC236}">
                <a16:creationId xmlns:a16="http://schemas.microsoft.com/office/drawing/2014/main" id="{C2E4E997-8672-4FFD-B8EC-9932A8E471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" name="Picture 2">
            <a:extLst>
              <a:ext uri="{FF2B5EF4-FFF2-40B4-BE49-F238E27FC236}">
                <a16:creationId xmlns:a16="http://schemas.microsoft.com/office/drawing/2014/main" id="{FE6BA9E6-1D9E-4D30-B528-D49FA1342E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618518"/>
            <a:ext cx="3344465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Early Life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584" y="1509512"/>
            <a:ext cx="3881435" cy="396504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800" dirty="0"/>
              <a:t>Born in Milan on April 26, 1977, Samantha grew up in the small town of </a:t>
            </a:r>
            <a:r>
              <a:rPr lang="en-US" sz="2800" b="1" dirty="0">
                <a:solidFill>
                  <a:srgbClr val="002060"/>
                </a:solidFill>
              </a:rPr>
              <a:t>Malè in Trentino</a:t>
            </a:r>
            <a:r>
              <a:rPr lang="en-US" sz="2800" b="1" dirty="0"/>
              <a:t>.</a:t>
            </a:r>
            <a:r>
              <a:rPr lang="en-US" sz="2800" dirty="0"/>
              <a:t> From a young age, she showed a strong passion for science and exploration.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24361D-97CC-5B36-83A9-7A873FE44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6058" y="6340473"/>
            <a:ext cx="467948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kern="1200" cap="all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New Jersey Italian Heritage Commission </a:t>
            </a:r>
          </a:p>
        </p:txBody>
      </p: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453E4DEE-E996-40F8-8635-0FF43D7348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915604" cy="6858001"/>
            <a:chOff x="-14288" y="0"/>
            <a:chExt cx="1220788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66" name="Rectangle 5">
              <a:extLst>
                <a:ext uri="{FF2B5EF4-FFF2-40B4-BE49-F238E27FC236}">
                  <a16:creationId xmlns:a16="http://schemas.microsoft.com/office/drawing/2014/main" id="{08BD1D3E-43CE-49EB-A424-0738950C64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E9182037-E3FA-489A-95D5-29E4248420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">
              <a:extLst>
                <a:ext uri="{FF2B5EF4-FFF2-40B4-BE49-F238E27FC236}">
                  <a16:creationId xmlns:a16="http://schemas.microsoft.com/office/drawing/2014/main" id="{E8864E76-AD7F-4BEE-B3F6-A78FA42AEF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8">
              <a:extLst>
                <a:ext uri="{FF2B5EF4-FFF2-40B4-BE49-F238E27FC236}">
                  <a16:creationId xmlns:a16="http://schemas.microsoft.com/office/drawing/2014/main" id="{8AD071B3-046D-4479-91FE-01E9AD7C8A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9">
              <a:extLst>
                <a:ext uri="{FF2B5EF4-FFF2-40B4-BE49-F238E27FC236}">
                  <a16:creationId xmlns:a16="http://schemas.microsoft.com/office/drawing/2014/main" id="{91D776F5-E902-4A4D-A75D-A46E063C9F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0">
              <a:extLst>
                <a:ext uri="{FF2B5EF4-FFF2-40B4-BE49-F238E27FC236}">
                  <a16:creationId xmlns:a16="http://schemas.microsoft.com/office/drawing/2014/main" id="{EBED8F24-A998-4952-AB68-E2074F0746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1">
              <a:extLst>
                <a:ext uri="{FF2B5EF4-FFF2-40B4-BE49-F238E27FC236}">
                  <a16:creationId xmlns:a16="http://schemas.microsoft.com/office/drawing/2014/main" id="{74D7A646-8CDC-49B3-9C44-3EF38DB426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2">
              <a:extLst>
                <a:ext uri="{FF2B5EF4-FFF2-40B4-BE49-F238E27FC236}">
                  <a16:creationId xmlns:a16="http://schemas.microsoft.com/office/drawing/2014/main" id="{D4E99D14-E4F4-419B-9AAF-8D1CEAB28A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3">
              <a:extLst>
                <a:ext uri="{FF2B5EF4-FFF2-40B4-BE49-F238E27FC236}">
                  <a16:creationId xmlns:a16="http://schemas.microsoft.com/office/drawing/2014/main" id="{377E106C-5445-4A52-9F7E-DA17387442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4">
              <a:extLst>
                <a:ext uri="{FF2B5EF4-FFF2-40B4-BE49-F238E27FC236}">
                  <a16:creationId xmlns:a16="http://schemas.microsoft.com/office/drawing/2014/main" id="{752BFE96-D378-4BAE-A64B-F851A34C4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5">
              <a:extLst>
                <a:ext uri="{FF2B5EF4-FFF2-40B4-BE49-F238E27FC236}">
                  <a16:creationId xmlns:a16="http://schemas.microsoft.com/office/drawing/2014/main" id="{B88FFB19-5A5E-4078-B467-9D4ABD21BD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Line 16">
              <a:extLst>
                <a:ext uri="{FF2B5EF4-FFF2-40B4-BE49-F238E27FC236}">
                  <a16:creationId xmlns:a16="http://schemas.microsoft.com/office/drawing/2014/main" id="{11042975-3D19-4728-BCDA-D3F5CD633E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7">
              <a:extLst>
                <a:ext uri="{FF2B5EF4-FFF2-40B4-BE49-F238E27FC236}">
                  <a16:creationId xmlns:a16="http://schemas.microsoft.com/office/drawing/2014/main" id="{A28972BD-D2E1-4DCA-A907-2E3B6F606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8">
              <a:extLst>
                <a:ext uri="{FF2B5EF4-FFF2-40B4-BE49-F238E27FC236}">
                  <a16:creationId xmlns:a16="http://schemas.microsoft.com/office/drawing/2014/main" id="{1C806824-5C2D-4747-B038-69EE4074B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9">
              <a:extLst>
                <a:ext uri="{FF2B5EF4-FFF2-40B4-BE49-F238E27FC236}">
                  <a16:creationId xmlns:a16="http://schemas.microsoft.com/office/drawing/2014/main" id="{3B33F710-16D7-4F48-BFCA-66C9CA2352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20">
              <a:extLst>
                <a:ext uri="{FF2B5EF4-FFF2-40B4-BE49-F238E27FC236}">
                  <a16:creationId xmlns:a16="http://schemas.microsoft.com/office/drawing/2014/main" id="{6C8C8ED4-90FA-4E97-AAF0-D5D51E6A9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Rectangle 21">
              <a:extLst>
                <a:ext uri="{FF2B5EF4-FFF2-40B4-BE49-F238E27FC236}">
                  <a16:creationId xmlns:a16="http://schemas.microsoft.com/office/drawing/2014/main" id="{6C5EB9C1-B25F-4172-8A96-5950ECC828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22">
              <a:extLst>
                <a:ext uri="{FF2B5EF4-FFF2-40B4-BE49-F238E27FC236}">
                  <a16:creationId xmlns:a16="http://schemas.microsoft.com/office/drawing/2014/main" id="{097E6E8A-9373-4655-882B-21715CCE9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23">
              <a:extLst>
                <a:ext uri="{FF2B5EF4-FFF2-40B4-BE49-F238E27FC236}">
                  <a16:creationId xmlns:a16="http://schemas.microsoft.com/office/drawing/2014/main" id="{EB8CC766-1206-4372-ACAF-8230AF4D54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24">
              <a:extLst>
                <a:ext uri="{FF2B5EF4-FFF2-40B4-BE49-F238E27FC236}">
                  <a16:creationId xmlns:a16="http://schemas.microsoft.com/office/drawing/2014/main" id="{1C8E2511-2489-47B2-9C19-C410910DD9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25">
              <a:extLst>
                <a:ext uri="{FF2B5EF4-FFF2-40B4-BE49-F238E27FC236}">
                  <a16:creationId xmlns:a16="http://schemas.microsoft.com/office/drawing/2014/main" id="{D7820196-0A47-47EF-832C-A688E8977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26">
              <a:extLst>
                <a:ext uri="{FF2B5EF4-FFF2-40B4-BE49-F238E27FC236}">
                  <a16:creationId xmlns:a16="http://schemas.microsoft.com/office/drawing/2014/main" id="{4982E0BF-34AE-48A3-AD6B-E0F3CD05DB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27">
              <a:extLst>
                <a:ext uri="{FF2B5EF4-FFF2-40B4-BE49-F238E27FC236}">
                  <a16:creationId xmlns:a16="http://schemas.microsoft.com/office/drawing/2014/main" id="{CD34643B-9DF2-4310-8868-48252C3393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28">
              <a:extLst>
                <a:ext uri="{FF2B5EF4-FFF2-40B4-BE49-F238E27FC236}">
                  <a16:creationId xmlns:a16="http://schemas.microsoft.com/office/drawing/2014/main" id="{4E020C4E-AF64-44A8-B830-779541D8D5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29">
              <a:extLst>
                <a:ext uri="{FF2B5EF4-FFF2-40B4-BE49-F238E27FC236}">
                  <a16:creationId xmlns:a16="http://schemas.microsoft.com/office/drawing/2014/main" id="{D97BC3D3-B1B3-4825-9169-BBEF1DBCF0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30">
              <a:extLst>
                <a:ext uri="{FF2B5EF4-FFF2-40B4-BE49-F238E27FC236}">
                  <a16:creationId xmlns:a16="http://schemas.microsoft.com/office/drawing/2014/main" id="{A750DC4F-1DAF-470E-98C6-6C68DEB933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31">
              <a:extLst>
                <a:ext uri="{FF2B5EF4-FFF2-40B4-BE49-F238E27FC236}">
                  <a16:creationId xmlns:a16="http://schemas.microsoft.com/office/drawing/2014/main" id="{2F99594A-5BBD-4E10-A818-8BE52B7D95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DB668D-AA82-4615-3775-3CE40C65858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BBC9F75-F183-3819-3746-899EEEAA7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1" y="9525"/>
            <a:ext cx="4596406" cy="681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Foundation of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2249487"/>
            <a:ext cx="2861355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At </a:t>
            </a:r>
            <a:r>
              <a:rPr lang="en-US" b="1" dirty="0">
                <a:solidFill>
                  <a:srgbClr val="002060"/>
                </a:solidFill>
              </a:rPr>
              <a:t>Liceo </a:t>
            </a:r>
            <a:r>
              <a:rPr lang="en-US" b="1" dirty="0" err="1">
                <a:solidFill>
                  <a:srgbClr val="002060"/>
                </a:solidFill>
              </a:rPr>
              <a:t>Scientifico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dirty="0"/>
              <a:t>in Trento, Samantha excelled in math, physics, and science competitions. Her academic success laid the foundation for her future in aerospace.</a:t>
            </a:r>
          </a:p>
        </p:txBody>
      </p:sp>
      <p:pic>
        <p:nvPicPr>
          <p:cNvPr id="8" name="Content Placeholder 7" descr="A person with eyes closed and glowing lights around her head&#10;&#10;AI-generated content may be incorrect.">
            <a:extLst>
              <a:ext uri="{FF2B5EF4-FFF2-40B4-BE49-F238E27FC236}">
                <a16:creationId xmlns:a16="http://schemas.microsoft.com/office/drawing/2014/main" id="{EAF8EDDB-48B5-3CC0-36CB-688168DCC44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rcRect l="22025" r="21455"/>
          <a:stretch/>
        </p:blipFill>
        <p:spPr>
          <a:xfrm>
            <a:off x="-4197" y="10"/>
            <a:ext cx="5668905" cy="685799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06729B-E3C7-2156-2469-8567ADF95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89891" y="6387032"/>
            <a:ext cx="2600474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889" y="618518"/>
            <a:ext cx="2313668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</a:rPr>
              <a:t>University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71889" y="1957388"/>
            <a:ext cx="3039950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dirty="0"/>
              <a:t>She studied </a:t>
            </a:r>
            <a:r>
              <a:rPr lang="en-US" b="1" dirty="0">
                <a:solidFill>
                  <a:srgbClr val="002060"/>
                </a:solidFill>
              </a:rPr>
              <a:t>Aerospace Engineering at the Technical University of Munich</a:t>
            </a:r>
            <a:r>
              <a:rPr lang="en-US" dirty="0"/>
              <a:t>, focusing on spacecraft design and systems. Hands-on projects built her technical skills early on.</a:t>
            </a:r>
          </a:p>
        </p:txBody>
      </p:sp>
      <p:pic>
        <p:nvPicPr>
          <p:cNvPr id="2050" name="Picture 2" descr="A building with many flags&#10;&#10;AI-generated content may be incorrect.">
            <a:extLst>
              <a:ext uri="{FF2B5EF4-FFF2-40B4-BE49-F238E27FC236}">
                <a16:creationId xmlns:a16="http://schemas.microsoft.com/office/drawing/2014/main" id="{DB000B2C-8467-F2AD-495B-D277C3D59A8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9" r="14414" b="-1"/>
          <a:stretch/>
        </p:blipFill>
        <p:spPr bwMode="auto">
          <a:xfrm>
            <a:off x="-4197" y="10"/>
            <a:ext cx="566890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EF32C7-B979-6398-4B59-66958914E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84740" y="6525419"/>
            <a:ext cx="3039950" cy="365125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618518"/>
            <a:ext cx="7923608" cy="147857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5400" b="1" dirty="0">
                <a:solidFill>
                  <a:srgbClr val="002060"/>
                </a:solidFill>
              </a:rPr>
              <a:t>Internship Experiences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77671" y="1886159"/>
            <a:ext cx="4440021" cy="28747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800" b="1" dirty="0"/>
              <a:t>During her studies, Samantha interned at </a:t>
            </a:r>
            <a:r>
              <a:rPr lang="en-US" sz="2800" b="1" dirty="0">
                <a:solidFill>
                  <a:srgbClr val="002060"/>
                </a:solidFill>
              </a:rPr>
              <a:t>ESTEC</a:t>
            </a:r>
            <a:r>
              <a:rPr lang="en-US" sz="2800" b="1" dirty="0"/>
              <a:t>, where she worked on satellite communication projects. These experiences deepened her knowledge of real-world space research.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02D449-87DA-AE88-6FA4-2B180FED0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4746" y="6357144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F70503-A4FC-80FA-2D5D-9FCFF442D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238" y="2249486"/>
            <a:ext cx="3351857" cy="354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</a:rPr>
              <a:t>Military Career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9" y="2249487"/>
            <a:ext cx="3633390" cy="3047892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/>
              <a:t>In 2001, Samantha joined the </a:t>
            </a:r>
            <a:r>
              <a:rPr lang="en-US" sz="2800" b="1" dirty="0">
                <a:solidFill>
                  <a:srgbClr val="002060"/>
                </a:solidFill>
              </a:rPr>
              <a:t>Italian Air Force Academy</a:t>
            </a:r>
            <a:r>
              <a:rPr lang="en-US" sz="2800" b="1" dirty="0"/>
              <a:t>, training intensively to become a military pilot. Her discipline and skill led to her commission as a Second Lieutenant.</a:t>
            </a:r>
          </a:p>
        </p:txBody>
      </p:sp>
      <p:pic>
        <p:nvPicPr>
          <p:cNvPr id="4098" name="Picture 2" descr="A group of police officers marching in a parade&#10;&#10;AI-generated content may be incorrect.">
            <a:extLst>
              <a:ext uri="{FF2B5EF4-FFF2-40B4-BE49-F238E27FC236}">
                <a16:creationId xmlns:a16="http://schemas.microsoft.com/office/drawing/2014/main" id="{8C2B0844-593B-5C37-9A2A-4205CE42740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19" b="1"/>
          <a:stretch/>
        </p:blipFill>
        <p:spPr bwMode="auto">
          <a:xfrm>
            <a:off x="4832347" y="2249487"/>
            <a:ext cx="3491306" cy="3047892"/>
          </a:xfrm>
          <a:prstGeom prst="round2DiagRect">
            <a:avLst>
              <a:gd name="adj1" fmla="val 4860"/>
              <a:gd name="adj2" fmla="val 0"/>
            </a:avLst>
          </a:prstGeom>
          <a:noFill/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7491E8-31E1-586B-4B63-578225A1C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9695" y="6341147"/>
            <a:ext cx="4679482" cy="365125"/>
          </a:xfrm>
        </p:spPr>
        <p:txBody>
          <a:bodyPr/>
          <a:lstStyle/>
          <a:p>
            <a:r>
              <a:rPr lang="en-US"/>
              <a:t>© New Jersey Italian Heritage Commission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1252" y="770916"/>
            <a:ext cx="7429499" cy="147857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Roles in the Air Force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As a fighter pilot and flight instructor, Samantha flew </a:t>
            </a:r>
            <a:r>
              <a:rPr lang="en-US" sz="2800" b="1" dirty="0">
                <a:solidFill>
                  <a:srgbClr val="002060"/>
                </a:solidFill>
              </a:rPr>
              <a:t>MB-339</a:t>
            </a:r>
            <a:r>
              <a:rPr lang="en-US" sz="2800" dirty="0">
                <a:solidFill>
                  <a:srgbClr val="FFFFFF"/>
                </a:solidFill>
              </a:rPr>
              <a:t> and AMX aircraft. Her leadership and expertise earned her the rank of Captain.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0EE462-1B55-E44B-99A7-0A7F7E40C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21174" y="6255712"/>
            <a:ext cx="4679482" cy="365125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  <p:pic>
        <p:nvPicPr>
          <p:cNvPr id="7" name="Picture 6" descr="A blue airplane in the sky&#10;&#10;AI-generated content may be incorrect.">
            <a:extLst>
              <a:ext uri="{FF2B5EF4-FFF2-40B4-BE49-F238E27FC236}">
                <a16:creationId xmlns:a16="http://schemas.microsoft.com/office/drawing/2014/main" id="{3265C50F-C692-874A-9F2A-C42FED506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850" y="2643497"/>
            <a:ext cx="4088129" cy="25509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18" y="618518"/>
            <a:ext cx="3449239" cy="14785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European Space Agency Selection</a:t>
            </a: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6317" y="2249487"/>
            <a:ext cx="4204097" cy="354171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800" dirty="0"/>
              <a:t>In 2009, Samantha was selected by </a:t>
            </a:r>
            <a:r>
              <a:rPr lang="en-US" sz="2800" dirty="0">
                <a:solidFill>
                  <a:srgbClr val="002060"/>
                </a:solidFill>
              </a:rPr>
              <a:t>the </a:t>
            </a:r>
            <a:r>
              <a:rPr lang="en-US" sz="2800" b="1" dirty="0">
                <a:solidFill>
                  <a:srgbClr val="002060"/>
                </a:solidFill>
              </a:rPr>
              <a:t>European Space Agency </a:t>
            </a:r>
            <a:r>
              <a:rPr lang="en-US" sz="2800" dirty="0"/>
              <a:t>from thousands of applicants. The demanding selection process tested her mentally, physically, and emotionally.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250D2D-F78A-693F-6CF0-063B16065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86054" y="6539501"/>
            <a:ext cx="3579339" cy="192293"/>
          </a:xfrm>
        </p:spPr>
        <p:txBody>
          <a:bodyPr/>
          <a:lstStyle/>
          <a:p>
            <a:r>
              <a:rPr lang="en-US" dirty="0"/>
              <a:t>© New Jersey Italian Heritage Commission </a:t>
            </a:r>
          </a:p>
        </p:txBody>
      </p:sp>
      <p:pic>
        <p:nvPicPr>
          <p:cNvPr id="10" name="Content Placeholder 9" descr="A rocket on a launch pad&#10;&#10;AI-generated content may be incorrect.">
            <a:extLst>
              <a:ext uri="{FF2B5EF4-FFF2-40B4-BE49-F238E27FC236}">
                <a16:creationId xmlns:a16="http://schemas.microsoft.com/office/drawing/2014/main" id="{87FDDC6A-30DD-E3D0-7D8D-BF65C6ED7FD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724829" y="1115122"/>
            <a:ext cx="4033429" cy="526337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7406</TotalTime>
  <Words>1098</Words>
  <Application>Microsoft Office PowerPoint</Application>
  <PresentationFormat>On-screen Show (4:3)</PresentationFormat>
  <Paragraphs>134</Paragraphs>
  <Slides>26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Amasis MT Pro Black</vt:lpstr>
      <vt:lpstr>Aptos</vt:lpstr>
      <vt:lpstr>Arial</vt:lpstr>
      <vt:lpstr>Bahnschrift Light Condensed</vt:lpstr>
      <vt:lpstr>Tw Cen MT</vt:lpstr>
      <vt:lpstr>Circuit</vt:lpstr>
      <vt:lpstr>PowerPoint Presentation</vt:lpstr>
      <vt:lpstr>Introduction</vt:lpstr>
      <vt:lpstr>Early Life</vt:lpstr>
      <vt:lpstr>Foundation of Education</vt:lpstr>
      <vt:lpstr>University Studies</vt:lpstr>
      <vt:lpstr>Internship Experiences</vt:lpstr>
      <vt:lpstr>Military Career</vt:lpstr>
      <vt:lpstr>Roles in the Air Force</vt:lpstr>
      <vt:lpstr>European Space Agency Selection </vt:lpstr>
      <vt:lpstr>Astronaut Training</vt:lpstr>
      <vt:lpstr>First Space Mission - Futura</vt:lpstr>
      <vt:lpstr>Scientific Research on ISS</vt:lpstr>
      <vt:lpstr>STEM Advocacy</vt:lpstr>
      <vt:lpstr>Public Speaking Engagements</vt:lpstr>
      <vt:lpstr>Personal Qualities</vt:lpstr>
      <vt:lpstr>Honors and Awards</vt:lpstr>
      <vt:lpstr>Hobbies and Interests</vt:lpstr>
      <vt:lpstr>Legacy and Impact</vt:lpstr>
      <vt:lpstr>Perseverance and Determination</vt:lpstr>
      <vt:lpstr>Global Collaboration</vt:lpstr>
      <vt:lpstr>Future Missions</vt:lpstr>
      <vt:lpstr>Educational Outreach</vt:lpstr>
      <vt:lpstr>Challenges and Rewards</vt:lpstr>
      <vt:lpstr>Personal Reflections</vt:lpstr>
      <vt:lpstr>Conclusion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Dr. Kevin T Brady</dc:creator>
  <cp:keywords/>
  <dc:description>generated using python-pptx</dc:description>
  <cp:lastModifiedBy>Dr. Kevin T Brady</cp:lastModifiedBy>
  <cp:revision>19</cp:revision>
  <dcterms:created xsi:type="dcterms:W3CDTF">2013-01-27T09:14:16Z</dcterms:created>
  <dcterms:modified xsi:type="dcterms:W3CDTF">2025-07-21T17:57:47Z</dcterms:modified>
  <cp:category/>
</cp:coreProperties>
</file>