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1"/>
  </p:sldMasterIdLst>
  <p:notesMasterIdLst>
    <p:notesMasterId r:id="rId28"/>
  </p:notesMasterIdLst>
  <p:sldIdLst>
    <p:sldId id="28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1867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61" autoAdjust="0"/>
  </p:normalViewPr>
  <p:slideViewPr>
    <p:cSldViewPr snapToGrid="0" snapToObjects="1">
      <p:cViewPr varScale="1">
        <p:scale>
          <a:sx n="63" d="100"/>
          <a:sy n="63" d="100"/>
        </p:scale>
        <p:origin x="1316" y="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D7E1B-6DE2-4836-A586-4612AEA71076}" type="datetimeFigureOut">
              <a:rPr lang="en-US" smtClean="0"/>
              <a:t>7/11/2025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DBD77-658F-47FA-A3C7-875C83641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76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865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34DD4552-DC47-49B5-ACEC-B7571F45BC5F}" type="datetime1">
              <a:rPr lang="en-US" smtClean="0"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054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6FC5-B79A-4258-AE3B-DF8BC2217ECF}" type="datetime1">
              <a:rPr lang="en-US" smtClean="0"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852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F4911-C91D-46FE-8039-C39F9C5ACC52}" type="datetime1">
              <a:rPr lang="en-US" smtClean="0"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05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BD0A8-8E1B-4A53-A33C-9E0A68E9254D}" type="datetime1">
              <a:rPr lang="en-US" smtClean="0"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412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B09BD-DC49-4B90-ABAA-D23D8CA2FDAC}" type="datetime1">
              <a:rPr lang="en-US" smtClean="0"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71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C344F-FD21-4971-90D3-7AB647B0E161}" type="datetime1">
              <a:rPr lang="en-US" smtClean="0"/>
              <a:t>7/11/2025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90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2F207-0A63-47C7-8C9C-FE03A1E50635}" type="datetime1">
              <a:rPr lang="en-US" smtClean="0"/>
              <a:t>7/11/2025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en-US"/>
              <a:t>© New Jersey Italian Heritage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62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878A3-2FA7-4AF8-A31F-EAC2760F9CDC}" type="datetime1">
              <a:rPr lang="en-US" smtClean="0"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175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546D-B701-4461-90DC-856673C55C77}" type="datetime1">
              <a:rPr lang="en-US" smtClean="0"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47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5B91AF97-E162-4385-8979-A92B656077F7}" type="datetime1">
              <a:rPr lang="en-US" smtClean="0"/>
              <a:t>7/11/2025</a:t>
            </a:fld>
            <a:endParaRPr lang="en-US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12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31B34-A585-4C21-BD99-49B9D106C9AB}" type="datetime1">
              <a:rPr lang="en-US" smtClean="0"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749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A2DE8-6783-4B42-AC4D-48D616C3BFBE}" type="datetime1">
              <a:rPr lang="en-US" smtClean="0"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558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D095-CB8E-46FF-9E13-863997E31838}" type="datetime1">
              <a:rPr lang="en-US" smtClean="0"/>
              <a:t>7/11/2025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510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F2C5-7139-42AD-B1C5-F79C602DB1F1}" type="datetime1">
              <a:rPr lang="en-US" smtClean="0"/>
              <a:t>7/11/2025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08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8D939-1823-4B05-A035-278F209D6450}" type="datetime1">
              <a:rPr lang="en-US" smtClean="0"/>
              <a:t>7/11/2025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261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3B286-5AFF-4DFE-A135-7E33ABE3790E}" type="datetime1">
              <a:rPr lang="en-US" smtClean="0"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522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6C55-5E0D-41D1-B727-4FD66D55C58E}" type="datetime1">
              <a:rPr lang="en-US" smtClean="0"/>
              <a:t>7/11/2025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88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3D75E-9074-4077-8869-1660D81C4C62}" type="datetime1">
              <a:rPr lang="en-US" smtClean="0"/>
              <a:t>7/11/2025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906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DFE55-93A6-3CB3-CA1E-5ED6860D2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91843" y="6171236"/>
            <a:ext cx="4679482" cy="365125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456E95-1CE3-4FA2-9D7E-C891DE284AD3}"/>
              </a:ext>
            </a:extLst>
          </p:cNvPr>
          <p:cNvSpPr txBox="1"/>
          <p:nvPr/>
        </p:nvSpPr>
        <p:spPr>
          <a:xfrm>
            <a:off x="2016984" y="1146407"/>
            <a:ext cx="457957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Amasis MT Pro Black" panose="02040A04050005020304" pitchFamily="18" charset="0"/>
              </a:rPr>
              <a:t>New Jersey Italian </a:t>
            </a:r>
          </a:p>
          <a:p>
            <a:pPr algn="ctr"/>
            <a:r>
              <a:rPr lang="en-US" sz="3200" b="1" dirty="0">
                <a:latin typeface="Amasis MT Pro Black" panose="02040A04050005020304" pitchFamily="18" charset="0"/>
              </a:rPr>
              <a:t>Heritage Commis</a:t>
            </a:r>
            <a:r>
              <a:rPr lang="en-US" sz="3200" b="1" dirty="0"/>
              <a:t>sion</a:t>
            </a:r>
          </a:p>
          <a:p>
            <a:pPr algn="ctr"/>
            <a:r>
              <a:rPr lang="en-US" sz="2800" b="1" dirty="0"/>
              <a:t>Lesson Series </a:t>
            </a:r>
          </a:p>
          <a:p>
            <a:pPr algn="ctr"/>
            <a:r>
              <a:rPr lang="en-US" sz="2800" dirty="0">
                <a:solidFill>
                  <a:srgbClr val="FFFF00"/>
                </a:solidFill>
              </a:rPr>
              <a:t>Samantha Cristoforetti</a:t>
            </a:r>
            <a:endParaRPr lang="en-US" sz="2800" b="1" dirty="0">
              <a:solidFill>
                <a:srgbClr val="FFFF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424235-7204-D03A-EB24-317DBE2ED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372" y="3204130"/>
            <a:ext cx="3645724" cy="151193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7299205-7A22-C151-F1E6-C31FAE2DD8F1}"/>
              </a:ext>
            </a:extLst>
          </p:cNvPr>
          <p:cNvSpPr txBox="1"/>
          <p:nvPr/>
        </p:nvSpPr>
        <p:spPr>
          <a:xfrm>
            <a:off x="2870384" y="4834800"/>
            <a:ext cx="45795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Visit: NJItalianHeritage.org</a:t>
            </a:r>
          </a:p>
        </p:txBody>
      </p:sp>
    </p:spTree>
    <p:extLst>
      <p:ext uri="{BB962C8B-B14F-4D97-AF65-F5344CB8AC3E}">
        <p14:creationId xmlns:p14="http://schemas.microsoft.com/office/powerpoint/2010/main" val="2150597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31366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Astronaut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2249487"/>
            <a:ext cx="3039950" cy="3541714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en-US" dirty="0"/>
              <a:t>She underwent years of astronaut training, including underwater simulations, robotics, and survival exercises. These prepared her for the extreme challenges of space travel.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E4955E6-5F92-C9FF-4AEF-C9A9A475FF4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22048" r="22775" b="-1"/>
          <a:stretch/>
        </p:blipFill>
        <p:spPr>
          <a:xfrm>
            <a:off x="-10715" y="-19040"/>
            <a:ext cx="5668905" cy="685799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E28A1A-67D7-55D8-004F-E12E56B47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83889" y="6363158"/>
            <a:ext cx="1538558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300" b="1" dirty="0">
                <a:solidFill>
                  <a:srgbClr val="002060"/>
                </a:solidFill>
              </a:rPr>
              <a:t>First Space Mission - Futura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7" y="2249487"/>
            <a:ext cx="3821903" cy="3541714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/>
              <a:t>Samantha made history as Italy’s first woman in space during </a:t>
            </a:r>
            <a:r>
              <a:rPr lang="en-US" b="1" dirty="0">
                <a:solidFill>
                  <a:srgbClr val="002060"/>
                </a:solidFill>
              </a:rPr>
              <a:t>Expedition 42/43 </a:t>
            </a:r>
            <a:r>
              <a:rPr lang="en-US" dirty="0"/>
              <a:t>aboard the International Space Station (ISS). Her six-month mission marked a significant milestone for European spaceflight.</a:t>
            </a:r>
          </a:p>
        </p:txBody>
      </p:sp>
      <p:pic>
        <p:nvPicPr>
          <p:cNvPr id="4" name="Content Placeholder 3" descr="A group of people in clothing&#10;&#10;AI-generated content may be incorrect.">
            <a:extLst>
              <a:ext uri="{FF2B5EF4-FFF2-40B4-BE49-F238E27FC236}">
                <a16:creationId xmlns:a16="http://schemas.microsoft.com/office/drawing/2014/main" id="{E1F10C5E-F9E0-D864-7AC2-3E7B0DC1934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2760" r="8269"/>
          <a:stretch/>
        </p:blipFill>
        <p:spPr>
          <a:xfrm>
            <a:off x="57150" y="10"/>
            <a:ext cx="4576197" cy="685799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4630E-DB6D-E7C8-0CB9-0CB42E86E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83515" y="6160294"/>
            <a:ext cx="1684707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400" b="1" dirty="0">
                <a:solidFill>
                  <a:srgbClr val="002060"/>
                </a:solidFill>
              </a:rPr>
              <a:t>Scientific Research on ISS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5307" y="2366963"/>
            <a:ext cx="4487070" cy="3541714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US" sz="3200" dirty="0"/>
              <a:t>While in orbit, she conducted experiments in biology, physics, and material sciences. Her research on muscle atrophy in microgravity advanced human health knowledge.</a:t>
            </a:r>
          </a:p>
        </p:txBody>
      </p:sp>
      <p:pic>
        <p:nvPicPr>
          <p:cNvPr id="1026" name="Picture 2" descr="A person in a space suit&#10;&#10;AI-generated content may be incorrect.">
            <a:extLst>
              <a:ext uri="{FF2B5EF4-FFF2-40B4-BE49-F238E27FC236}">
                <a16:creationId xmlns:a16="http://schemas.microsoft.com/office/drawing/2014/main" id="{829EB113-3D26-9593-46E1-28961149C00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33926"/>
          <a:stretch/>
        </p:blipFill>
        <p:spPr bwMode="auto">
          <a:xfrm>
            <a:off x="5320508" y="2235255"/>
            <a:ext cx="3491306" cy="3047892"/>
          </a:xfrm>
          <a:prstGeom prst="round2DiagRect">
            <a:avLst>
              <a:gd name="adj1" fmla="val 4860"/>
              <a:gd name="adj2" fmla="val 0"/>
            </a:avLst>
          </a:pr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95443-C83A-B454-28D3-0F721DBCB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7506" y="6310313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933" y="488950"/>
            <a:ext cx="4527882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STEM Advocacy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435" y="1664913"/>
            <a:ext cx="4194560" cy="396504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3200" dirty="0"/>
              <a:t>Samantha is a passionate advocate for </a:t>
            </a:r>
            <a:r>
              <a:rPr lang="en-US" sz="3200" b="1" dirty="0">
                <a:solidFill>
                  <a:srgbClr val="002060"/>
                </a:solidFill>
              </a:rPr>
              <a:t>STEM education</a:t>
            </a:r>
            <a:r>
              <a:rPr lang="en-US" sz="3200" dirty="0"/>
              <a:t>. She inspires young students to dream big and pursue careers in science and engineering.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58FF180-5F10-BBC6-6847-A53E399C44C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1300" y="1763549"/>
            <a:ext cx="4092209" cy="4092209"/>
          </a:xfrm>
          <a:prstGeom prst="round2DiagRect">
            <a:avLst>
              <a:gd name="adj1" fmla="val 5608"/>
              <a:gd name="adj2" fmla="val 0"/>
            </a:avLst>
          </a:pr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712E5F-C902-4CD1-B9CA-B92BECD03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90623" y="6377440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31366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Public Speaking Engagements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2249487"/>
            <a:ext cx="3122105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00" dirty="0"/>
              <a:t>She regularly speaks about perseverance, curiosity, and learning from setbacks. Her stories from space captivate and motivate audiences around the world.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72E10A-33E6-28A0-A6D5-4409A0C0B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4840" y="6148387"/>
            <a:ext cx="2222787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D36695AC-5BD8-6D29-7E3A-F5790E5B2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5" r="35778" b="1"/>
          <a:stretch/>
        </p:blipFill>
        <p:spPr bwMode="auto">
          <a:xfrm>
            <a:off x="-4197" y="10"/>
            <a:ext cx="566890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Personal Qualities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8" y="2249487"/>
            <a:ext cx="3449240" cy="354171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200" dirty="0"/>
              <a:t>Known for her humility and resilience, Samantha speaks multiple languages including Italian, English, German, French, and Russian. Her multicultural skills enhance global collaboration.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11ED5F9-2632-DF9F-B87A-A8794874EAE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/>
          <a:stretch/>
        </p:blipFill>
        <p:spPr bwMode="auto">
          <a:xfrm>
            <a:off x="-4197" y="10"/>
            <a:ext cx="457619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05CE56-E160-A712-4A3A-6E0078488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43115" y="6295232"/>
            <a:ext cx="1944607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>
                <a:solidFill>
                  <a:srgbClr val="002060"/>
                </a:solidFill>
              </a:rPr>
              <a:t>Honors and Awards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dirty="0"/>
              <a:t>Samantha has received prestigious honors such as the </a:t>
            </a:r>
            <a:r>
              <a:rPr b="1" dirty="0">
                <a:solidFill>
                  <a:srgbClr val="002060"/>
                </a:solidFill>
              </a:rPr>
              <a:t>Order of Merit of the Italian Republic </a:t>
            </a:r>
            <a:r>
              <a:rPr dirty="0"/>
              <a:t>and the </a:t>
            </a:r>
            <a:r>
              <a:rPr b="1" dirty="0">
                <a:solidFill>
                  <a:srgbClr val="002060"/>
                </a:solidFill>
              </a:rPr>
              <a:t>NASA Space Flight Medal</a:t>
            </a:r>
            <a:r>
              <a:rPr dirty="0"/>
              <a:t>. These awards recognize her contributions to space exploration.</a:t>
            </a:r>
          </a:p>
        </p:txBody>
      </p:sp>
      <p:pic>
        <p:nvPicPr>
          <p:cNvPr id="5122" name="Picture 2" descr="Samantha Cristoforetti | vita privata | biografia e figli">
            <a:extLst>
              <a:ext uri="{FF2B5EF4-FFF2-40B4-BE49-F238E27FC236}">
                <a16:creationId xmlns:a16="http://schemas.microsoft.com/office/drawing/2014/main" id="{37A9F244-B332-17A9-0E9C-A39DB05D17E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9150" y="2801435"/>
            <a:ext cx="3656013" cy="243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0190B1-0B08-F0A5-DAA6-1C56383D6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Hobbies and Interests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8" y="2249487"/>
            <a:ext cx="3449240" cy="354171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She enjoys hiking, reading, and sharing her experiences on social media. Her outdoor passions reflect her spirit of exploration.</a:t>
            </a:r>
          </a:p>
        </p:txBody>
      </p:sp>
      <p:pic>
        <p:nvPicPr>
          <p:cNvPr id="6146" name="Picture 2" descr="Oggi Samantha Cristoforetti ritorna sulla Terra: dove vedere la diretta ...">
            <a:extLst>
              <a:ext uri="{FF2B5EF4-FFF2-40B4-BE49-F238E27FC236}">
                <a16:creationId xmlns:a16="http://schemas.microsoft.com/office/drawing/2014/main" id="{F637691B-3477-C47D-03A7-7F1AE470B13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2" r="31053"/>
          <a:stretch/>
        </p:blipFill>
        <p:spPr bwMode="auto">
          <a:xfrm>
            <a:off x="-4197" y="10"/>
            <a:ext cx="457619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E4A5C8-2419-096A-C46E-B43AB7E68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</a:rPr>
              <a:t>Legacy and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8" y="2249487"/>
            <a:ext cx="3449240" cy="354171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Samantha has broken barriers for women and Europeans in space. Her legacy continues to inspire future generations to reach for the stars.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F3EFEB7-D934-5DD3-B006-43686FAC282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30519" r="32113"/>
          <a:stretch/>
        </p:blipFill>
        <p:spPr>
          <a:xfrm>
            <a:off x="-4197" y="10"/>
            <a:ext cx="4576197" cy="685799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E7C0BA-DFF6-0DAF-1693-FC1D7D63B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32722" y="6293005"/>
            <a:ext cx="2045934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300" b="1" dirty="0">
                <a:solidFill>
                  <a:srgbClr val="002060"/>
                </a:solidFill>
              </a:rPr>
              <a:t>Perseverance and Determination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8" y="2249487"/>
            <a:ext cx="3449240" cy="3541714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n-US"/>
              <a:t>Her story highlights the importance of overcoming challenges through hard work and persistence. Samantha's journey proves that resilience can turn dreams into reality.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4A2ABCC-0220-C3C9-011A-4AB25DC25C4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8" r="17728"/>
          <a:stretch/>
        </p:blipFill>
        <p:spPr bwMode="auto">
          <a:xfrm>
            <a:off x="-4197" y="10"/>
            <a:ext cx="457619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BB44C6-0E49-4BD1-D95B-3E83F11F6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4261" y="1093787"/>
            <a:ext cx="2294977" cy="4697413"/>
          </a:xfrm>
        </p:spPr>
        <p:txBody>
          <a:bodyPr>
            <a:normAutofit/>
          </a:bodyPr>
          <a:lstStyle/>
          <a:p>
            <a:r>
              <a:rPr lang="en-US" sz="250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1600" y="1093788"/>
            <a:ext cx="4373958" cy="4697413"/>
          </a:xfrm>
        </p:spPr>
        <p:txBody>
          <a:bodyPr>
            <a:normAutofit/>
          </a:bodyPr>
          <a:lstStyle/>
          <a:p>
            <a:r>
              <a:rPr sz="2800" dirty="0"/>
              <a:t>Samantha Cristoforetti is Italy’s first female astronaut and a global role model. Her groundbreaking achievements have inspired countless people </a:t>
            </a:r>
            <a:r>
              <a:rPr lang="en-US" sz="2800" dirty="0"/>
              <a:t>worldwide</a:t>
            </a:r>
            <a:r>
              <a:rPr sz="2800" dirty="0"/>
              <a:t> to pursue their dreams.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E4AE07-B1DA-35FC-A238-B2F1F7A3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993" y="106028"/>
            <a:ext cx="6968706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b="1" dirty="0">
                <a:solidFill>
                  <a:srgbClr val="002060"/>
                </a:solidFill>
              </a:rPr>
              <a:t>Global Collaboration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87824" y="1730375"/>
            <a:ext cx="3361424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800" dirty="0"/>
              <a:t>Samantha promotes international cooperation in space missions, working with astronauts worldwide. Her efforts strengthen unity in space exploration.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A58AF-8C25-6ADE-7EEC-AD75C0F9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52B11E91-6B4C-EF8C-67DE-55B517EB2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042" y="1987550"/>
            <a:ext cx="4239516" cy="362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4268392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Future Missions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8" y="2249487"/>
            <a:ext cx="3449240" cy="3541714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/>
              <a:t>She remains a candidate for future missions, including possible lunar or deep-space exploration. Samantha’s career is far from over and full of exciting possibilities.</a:t>
            </a:r>
          </a:p>
        </p:txBody>
      </p:sp>
      <p:pic>
        <p:nvPicPr>
          <p:cNvPr id="9218" name="Picture 2" descr="A close-up of the moon&#10;&#10;AI-generated content may be incorrect.">
            <a:extLst>
              <a:ext uri="{FF2B5EF4-FFF2-40B4-BE49-F238E27FC236}">
                <a16:creationId xmlns:a16="http://schemas.microsoft.com/office/drawing/2014/main" id="{A354B211-F7BB-33ED-D3A0-A0406BE4A44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15" r="7957"/>
          <a:stretch/>
        </p:blipFill>
        <p:spPr bwMode="auto">
          <a:xfrm>
            <a:off x="21432" y="4763"/>
            <a:ext cx="457619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A3839D-0FAE-F32B-2499-C189DACA4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1922" y="6254751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Educational Outreach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/>
              <a:t>Samantha frequently visits schools and universities to share her story and encourage STEM careers. Her outreach helps shape the next generation of scientists and explorers.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2070EB4-8C7B-2C60-180E-7AEDC170C3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29150" y="2647214"/>
            <a:ext cx="3656013" cy="240138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34C23-0D6A-7644-13EB-70579CD06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Challenges and Rewards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8" y="2249487"/>
            <a:ext cx="3449240" cy="3541714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n-US"/>
              <a:t>Life as an astronaut demands sacrifices but offers extraordinary rewards. Samantha’s experiences show that dedication opens doors to once-unimaginable opportunities.</a:t>
            </a:r>
          </a:p>
        </p:txBody>
      </p:sp>
      <p:pic>
        <p:nvPicPr>
          <p:cNvPr id="4" name="Picture 2" descr="An astronaut in space above earth&#10;&#10;AI-generated content may be incorrect.">
            <a:extLst>
              <a:ext uri="{FF2B5EF4-FFF2-40B4-BE49-F238E27FC236}">
                <a16:creationId xmlns:a16="http://schemas.microsoft.com/office/drawing/2014/main" id="{0C940F5B-DA4E-40F3-E0BB-1DB09952055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0" r="47627"/>
          <a:stretch/>
        </p:blipFill>
        <p:spPr bwMode="auto">
          <a:xfrm>
            <a:off x="7145" y="54778"/>
            <a:ext cx="457619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24EB2-5CF4-4B3B-3C81-74B2A473E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608944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Personal Reflections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2249487"/>
            <a:ext cx="3039950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Reflecting on her journey, Samantha emphasizes the importance of grit, teamwork, and lifelong learning. Her insights offer valuable lessons for anyone pursuing big dreams.</a:t>
            </a:r>
          </a:p>
        </p:txBody>
      </p:sp>
      <p:pic>
        <p:nvPicPr>
          <p:cNvPr id="4" name="Content Placeholder 3" descr="A person in a space shuttle&#10;&#10;AI-generated content may be incorrect.">
            <a:extLst>
              <a:ext uri="{FF2B5EF4-FFF2-40B4-BE49-F238E27FC236}">
                <a16:creationId xmlns:a16="http://schemas.microsoft.com/office/drawing/2014/main" id="{5A9021FE-97A5-C8F2-DF81-3892C853F41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18765" r="26265"/>
          <a:stretch/>
        </p:blipFill>
        <p:spPr>
          <a:xfrm>
            <a:off x="-7143" y="-57771"/>
            <a:ext cx="5668905" cy="685799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EA22C6-CE69-F7CC-CBCA-B0E88814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1608" y="618518"/>
            <a:ext cx="696394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0102" y="2249487"/>
            <a:ext cx="3533865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Samantha Cristoforetti’s contributions to space exploration have created a lasting impact. She reminds us all that passion and perseverance can change history.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DFCC86-17A8-E2A1-B5E5-6296A103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1338" y="6411912"/>
            <a:ext cx="1837459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01EE986C-2E24-34C9-1EF9-27F78FB5F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32" y="2249486"/>
            <a:ext cx="4084329" cy="379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BD6420-8115-B64A-7BFC-C5F427F70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6325" y="6491472"/>
            <a:ext cx="4717149" cy="273844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A328A-0430-4562-C3F2-3196DB12D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2248" y="3907050"/>
            <a:ext cx="3708970" cy="14079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858351-1235-E2C7-966D-DEBCF8D8E9C3}"/>
              </a:ext>
            </a:extLst>
          </p:cNvPr>
          <p:cNvSpPr txBox="1"/>
          <p:nvPr/>
        </p:nvSpPr>
        <p:spPr>
          <a:xfrm>
            <a:off x="2450106" y="5624577"/>
            <a:ext cx="485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Visit</a:t>
            </a:r>
            <a:r>
              <a:rPr lang="en-US" sz="2400" dirty="0">
                <a:latin typeface="Bahnschrift Light Condensed" panose="020B0502040204020203" pitchFamily="34" charset="0"/>
              </a:rPr>
              <a:t>: </a:t>
            </a:r>
            <a:r>
              <a:rPr lang="en-US" sz="2400" dirty="0">
                <a:solidFill>
                  <a:srgbClr val="00B050"/>
                </a:solidFill>
                <a:latin typeface="Bahnschrift Light Condensed" panose="020B0502040204020203" pitchFamily="34" charset="0"/>
              </a:rPr>
              <a:t>NJItalianHeritage.org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EBF9F5-D657-5800-0D3C-C3C586370049}"/>
              </a:ext>
            </a:extLst>
          </p:cNvPr>
          <p:cNvSpPr txBox="1"/>
          <p:nvPr/>
        </p:nvSpPr>
        <p:spPr>
          <a:xfrm>
            <a:off x="149573" y="1431319"/>
            <a:ext cx="8844857" cy="21775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New Jersey Italian Heritage Commission </a:t>
            </a:r>
          </a:p>
          <a:p>
            <a:pPr algn="ctr"/>
            <a:endParaRPr lang="en-US" sz="1350" b="1" dirty="0">
              <a:solidFill>
                <a:srgbClr val="FF0000"/>
              </a:solidFill>
            </a:endParaRPr>
          </a:p>
          <a:p>
            <a:r>
              <a:rPr lang="en-US" b="1" dirty="0"/>
              <a:t>Education Committee Chair</a:t>
            </a:r>
            <a:r>
              <a:rPr lang="en-US" dirty="0"/>
              <a:t>: 		Cav. Gilda Rorro Baldassari, Ed.D.</a:t>
            </a:r>
          </a:p>
          <a:p>
            <a:r>
              <a:rPr lang="en-US" dirty="0"/>
              <a:t> </a:t>
            </a:r>
          </a:p>
          <a:p>
            <a:r>
              <a:rPr lang="en-US" b="1" dirty="0"/>
              <a:t>Chairman:						</a:t>
            </a:r>
            <a:r>
              <a:rPr lang="en-US" dirty="0"/>
              <a:t>Vincent Maione:</a:t>
            </a:r>
          </a:p>
          <a:p>
            <a:endParaRPr lang="en-US" dirty="0"/>
          </a:p>
          <a:p>
            <a:r>
              <a:rPr lang="en-US" b="1" dirty="0"/>
              <a:t>Executive Director</a:t>
            </a:r>
            <a:r>
              <a:rPr lang="en-US" dirty="0"/>
              <a:t>:  				Margaret Fontana</a:t>
            </a:r>
          </a:p>
        </p:txBody>
      </p:sp>
    </p:spTree>
    <p:extLst>
      <p:ext uri="{BB962C8B-B14F-4D97-AF65-F5344CB8AC3E}">
        <p14:creationId xmlns:p14="http://schemas.microsoft.com/office/powerpoint/2010/main" val="3453751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112" y="266093"/>
            <a:ext cx="2896434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Early Life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1539875"/>
            <a:ext cx="2839925" cy="401161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Born in Milan on April 26, 1977, Samantha grew up in the small town of </a:t>
            </a:r>
            <a:r>
              <a:rPr lang="en-US" b="1" dirty="0" err="1">
                <a:solidFill>
                  <a:srgbClr val="002060"/>
                </a:solidFill>
              </a:rPr>
              <a:t>Malè</a:t>
            </a:r>
            <a:r>
              <a:rPr lang="en-US" b="1" dirty="0">
                <a:solidFill>
                  <a:srgbClr val="002060"/>
                </a:solidFill>
              </a:rPr>
              <a:t> in Trentino.</a:t>
            </a:r>
            <a:r>
              <a:rPr lang="en-US" dirty="0"/>
              <a:t> From a young age, she showed a strong passion for science and exploration.</a:t>
            </a:r>
          </a:p>
        </p:txBody>
      </p:sp>
      <p:pic>
        <p:nvPicPr>
          <p:cNvPr id="1026" name="Picture 2" descr="TRENTO, ITALY - JULY 18, 2019 - San Vigilio Cathedral, a Roman Catholic cathedral in Trento, northern Italy">
            <a:extLst>
              <a:ext uri="{FF2B5EF4-FFF2-40B4-BE49-F238E27FC236}">
                <a16:creationId xmlns:a16="http://schemas.microsoft.com/office/drawing/2014/main" id="{351BAC4B-E34C-8F93-CC36-A1FCAC07BC9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9" r="27064" b="-1"/>
          <a:stretch/>
        </p:blipFill>
        <p:spPr bwMode="auto">
          <a:xfrm>
            <a:off x="-7143" y="9525"/>
            <a:ext cx="566890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24361D-97CC-5B36-83A9-7A873FE44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18156" y="6342856"/>
            <a:ext cx="1664856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31366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Foundation of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2249487"/>
            <a:ext cx="2861355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At </a:t>
            </a:r>
            <a:r>
              <a:rPr lang="en-US" b="1" dirty="0">
                <a:solidFill>
                  <a:srgbClr val="002060"/>
                </a:solidFill>
              </a:rPr>
              <a:t>Liceo </a:t>
            </a:r>
            <a:r>
              <a:rPr lang="en-US" b="1" dirty="0" err="1">
                <a:solidFill>
                  <a:srgbClr val="002060"/>
                </a:solidFill>
              </a:rPr>
              <a:t>Scientifico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dirty="0"/>
              <a:t>in Trento, Samantha excelled in math, physics, and science competitions. Her academic success laid the foundation for her future in aerospace.</a:t>
            </a:r>
          </a:p>
        </p:txBody>
      </p:sp>
      <p:pic>
        <p:nvPicPr>
          <p:cNvPr id="8" name="Content Placeholder 7" descr="A person with eyes closed and glowing lights around her head&#10;&#10;AI-generated content may be incorrect.">
            <a:extLst>
              <a:ext uri="{FF2B5EF4-FFF2-40B4-BE49-F238E27FC236}">
                <a16:creationId xmlns:a16="http://schemas.microsoft.com/office/drawing/2014/main" id="{EAF8EDDB-48B5-3CC0-36CB-688168DCC44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22025" r="21455"/>
          <a:stretch/>
        </p:blipFill>
        <p:spPr>
          <a:xfrm>
            <a:off x="-4197" y="10"/>
            <a:ext cx="5668905" cy="685799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06729B-E3C7-2156-2469-8567ADF95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89891" y="6387032"/>
            <a:ext cx="2140748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31366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University Studies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1957388"/>
            <a:ext cx="3039950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She studied </a:t>
            </a:r>
            <a:r>
              <a:rPr lang="en-US" b="1" dirty="0">
                <a:solidFill>
                  <a:srgbClr val="002060"/>
                </a:solidFill>
              </a:rPr>
              <a:t>Aerospace Engineering at the Technical University of Munich</a:t>
            </a:r>
            <a:r>
              <a:rPr lang="en-US" dirty="0"/>
              <a:t>, focusing on spacecraft design and systems. Hands-on projects built her technical skills early on.</a:t>
            </a:r>
          </a:p>
        </p:txBody>
      </p:sp>
      <p:pic>
        <p:nvPicPr>
          <p:cNvPr id="2050" name="Picture 2" descr="A building with many flags&#10;&#10;AI-generated content may be incorrect.">
            <a:extLst>
              <a:ext uri="{FF2B5EF4-FFF2-40B4-BE49-F238E27FC236}">
                <a16:creationId xmlns:a16="http://schemas.microsoft.com/office/drawing/2014/main" id="{DB000B2C-8467-F2AD-495B-D277C3D59A8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9" r="14414" b="-1"/>
          <a:stretch/>
        </p:blipFill>
        <p:spPr bwMode="auto">
          <a:xfrm>
            <a:off x="-4197" y="10"/>
            <a:ext cx="566890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EF32C7-B979-6398-4B59-66958914E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0166" y="6525419"/>
            <a:ext cx="14728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618518"/>
            <a:ext cx="7923608" cy="147857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5400" b="1" dirty="0">
                <a:solidFill>
                  <a:srgbClr val="002060"/>
                </a:solidFill>
              </a:rPr>
              <a:t>Internship Experiences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71793" y="2172494"/>
            <a:ext cx="4440021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800" b="1" dirty="0"/>
              <a:t>During her studies, Samantha interned at </a:t>
            </a:r>
            <a:r>
              <a:rPr lang="en-US" sz="2800" b="1" dirty="0">
                <a:solidFill>
                  <a:srgbClr val="002060"/>
                </a:solidFill>
              </a:rPr>
              <a:t>ESTEC</a:t>
            </a:r>
            <a:r>
              <a:rPr lang="en-US" sz="2800" b="1" dirty="0"/>
              <a:t>, where she worked on satellite communication projects. These experiences deepened her knowledge of real-world space research.</a:t>
            </a:r>
          </a:p>
        </p:txBody>
      </p:sp>
      <p:pic>
        <p:nvPicPr>
          <p:cNvPr id="3074" name="Picture 2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B79A7432-D9D4-2B6E-8DD8-8DB3CEB641F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6058" y="2792704"/>
            <a:ext cx="3516925" cy="3082802"/>
          </a:xfrm>
          <a:prstGeom prst="round2DiagRect">
            <a:avLst>
              <a:gd name="adj1" fmla="val 5608"/>
              <a:gd name="adj2" fmla="val 0"/>
            </a:avLst>
          </a:pr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02D449-87DA-AE88-6FA4-2B180FED0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4746" y="6357144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</a:rPr>
              <a:t>Military Career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9" y="2249487"/>
            <a:ext cx="3633390" cy="3541714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/>
              <a:t>In 2001, Samantha joined the </a:t>
            </a:r>
            <a:r>
              <a:rPr lang="en-US" sz="2800" b="1" dirty="0">
                <a:solidFill>
                  <a:srgbClr val="002060"/>
                </a:solidFill>
              </a:rPr>
              <a:t>Italian Air Force Academy</a:t>
            </a:r>
            <a:r>
              <a:rPr lang="en-US" sz="2800" b="1" dirty="0"/>
              <a:t>, training intensively to become a military pilot. Her discipline and skill led to her commission as a Second Lieutenant.</a:t>
            </a:r>
          </a:p>
        </p:txBody>
      </p:sp>
      <p:pic>
        <p:nvPicPr>
          <p:cNvPr id="4098" name="Picture 2" descr="A group of police officers marching in a parade&#10;&#10;AI-generated content may be incorrect.">
            <a:extLst>
              <a:ext uri="{FF2B5EF4-FFF2-40B4-BE49-F238E27FC236}">
                <a16:creationId xmlns:a16="http://schemas.microsoft.com/office/drawing/2014/main" id="{8C2B0844-593B-5C37-9A2A-4205CE42740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19" b="1"/>
          <a:stretch/>
        </p:blipFill>
        <p:spPr bwMode="auto">
          <a:xfrm>
            <a:off x="4832347" y="2249487"/>
            <a:ext cx="3491306" cy="3047892"/>
          </a:xfrm>
          <a:prstGeom prst="round2DiagRect">
            <a:avLst>
              <a:gd name="adj1" fmla="val 4860"/>
              <a:gd name="adj2" fmla="val 0"/>
            </a:avLst>
          </a:pr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7491E8-31E1-586B-4B63-578225A1C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9695" y="6341147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1252" y="770916"/>
            <a:ext cx="7429499" cy="1478570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Roles in the Air Force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As a fighter pilot and flight instructor, Samantha flew </a:t>
            </a:r>
            <a:r>
              <a:rPr lang="en-US" sz="2800" b="1" dirty="0">
                <a:solidFill>
                  <a:srgbClr val="002060"/>
                </a:solidFill>
              </a:rPr>
              <a:t>MB-339</a:t>
            </a:r>
            <a:r>
              <a:rPr lang="en-US" sz="2800" dirty="0">
                <a:solidFill>
                  <a:srgbClr val="FFFFFF"/>
                </a:solidFill>
              </a:rPr>
              <a:t> and AMX aircraft. Her leadership and expertise earned her the rank of Captain.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9C8327DF-FCB9-92AB-1E72-79535CD88D5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9656" y="2718594"/>
            <a:ext cx="3175000" cy="260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0EE462-1B55-E44B-99A7-0A7F7E40C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21174" y="6255712"/>
            <a:ext cx="4679482" cy="365125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European Space Agency Selection</a:t>
            </a: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7" y="2249487"/>
            <a:ext cx="4204097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800" dirty="0"/>
              <a:t>In 2009, Samantha was selected by </a:t>
            </a:r>
            <a:r>
              <a:rPr lang="en-US" sz="2800" dirty="0">
                <a:solidFill>
                  <a:srgbClr val="002060"/>
                </a:solidFill>
              </a:rPr>
              <a:t>the </a:t>
            </a:r>
            <a:r>
              <a:rPr lang="en-US" sz="2800" b="1" dirty="0">
                <a:solidFill>
                  <a:srgbClr val="002060"/>
                </a:solidFill>
              </a:rPr>
              <a:t>European Space Agency </a:t>
            </a:r>
            <a:r>
              <a:rPr lang="en-US" sz="2800" dirty="0"/>
              <a:t>from thousands of applicants. The demanding selection process tested her mentally, physically, and emotionally.</a:t>
            </a:r>
          </a:p>
        </p:txBody>
      </p:sp>
      <p:pic>
        <p:nvPicPr>
          <p:cNvPr id="5" name="Content Placeholder 4" descr="A white rocket with logos on it&#10;&#10;AI-generated content may be incorrect.">
            <a:extLst>
              <a:ext uri="{FF2B5EF4-FFF2-40B4-BE49-F238E27FC236}">
                <a16:creationId xmlns:a16="http://schemas.microsoft.com/office/drawing/2014/main" id="{3662D13C-7026-6371-5190-14DA31F227C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r="33"/>
          <a:stretch/>
        </p:blipFill>
        <p:spPr>
          <a:xfrm>
            <a:off x="7145" y="-19040"/>
            <a:ext cx="4576197" cy="685799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250D2D-F78A-693F-6CF0-063B16065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86054" y="6539501"/>
            <a:ext cx="3579339" cy="192293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3420</TotalTime>
  <Words>933</Words>
  <Application>Microsoft Office PowerPoint</Application>
  <PresentationFormat>On-screen Show (4:3)</PresentationFormat>
  <Paragraphs>88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Amasis MT Pro Black</vt:lpstr>
      <vt:lpstr>Aptos</vt:lpstr>
      <vt:lpstr>Arial</vt:lpstr>
      <vt:lpstr>Bahnschrift Light Condensed</vt:lpstr>
      <vt:lpstr>Tw Cen MT</vt:lpstr>
      <vt:lpstr>Circuit</vt:lpstr>
      <vt:lpstr>PowerPoint Presentation</vt:lpstr>
      <vt:lpstr>Introduction</vt:lpstr>
      <vt:lpstr>Early Life</vt:lpstr>
      <vt:lpstr>Foundation of Education</vt:lpstr>
      <vt:lpstr>University Studies</vt:lpstr>
      <vt:lpstr>Internship Experiences</vt:lpstr>
      <vt:lpstr>Military Career</vt:lpstr>
      <vt:lpstr>Roles in the Air Force</vt:lpstr>
      <vt:lpstr>European Space Agency Selection </vt:lpstr>
      <vt:lpstr>Astronaut Training</vt:lpstr>
      <vt:lpstr>First Space Mission - Futura</vt:lpstr>
      <vt:lpstr>Scientific Research on ISS</vt:lpstr>
      <vt:lpstr>STEM Advocacy</vt:lpstr>
      <vt:lpstr>Public Speaking Engagements</vt:lpstr>
      <vt:lpstr>Personal Qualities</vt:lpstr>
      <vt:lpstr>Honors and Awards</vt:lpstr>
      <vt:lpstr>Hobbies and Interests</vt:lpstr>
      <vt:lpstr>Legacy and Impact</vt:lpstr>
      <vt:lpstr>Perseverance and Determination</vt:lpstr>
      <vt:lpstr>Global Collaboration</vt:lpstr>
      <vt:lpstr>Future Missions</vt:lpstr>
      <vt:lpstr>Educational Outreach</vt:lpstr>
      <vt:lpstr>Challenges and Rewards</vt:lpstr>
      <vt:lpstr>Personal Reflections</vt:lpstr>
      <vt:lpstr>Conclusion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Dr. Kevin T Brady</dc:creator>
  <cp:keywords/>
  <dc:description>generated using python-pptx</dc:description>
  <cp:lastModifiedBy>Dr. Kevin T Brady</cp:lastModifiedBy>
  <cp:revision>15</cp:revision>
  <dcterms:created xsi:type="dcterms:W3CDTF">2013-01-27T09:14:16Z</dcterms:created>
  <dcterms:modified xsi:type="dcterms:W3CDTF">2025-07-11T18:04:54Z</dcterms:modified>
  <cp:category/>
</cp:coreProperties>
</file>