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3"/>
  </p:notesMasterIdLst>
  <p:handoutMasterIdLst>
    <p:handoutMasterId r:id="rId34"/>
  </p:handoutMasterIdLst>
  <p:sldIdLst>
    <p:sldId id="1868" r:id="rId5"/>
    <p:sldId id="256" r:id="rId6"/>
    <p:sldId id="269" r:id="rId7"/>
    <p:sldId id="270" r:id="rId8"/>
    <p:sldId id="271" r:id="rId9"/>
    <p:sldId id="272" r:id="rId10"/>
    <p:sldId id="273" r:id="rId11"/>
    <p:sldId id="280" r:id="rId12"/>
    <p:sldId id="274" r:id="rId13"/>
    <p:sldId id="281" r:id="rId14"/>
    <p:sldId id="284" r:id="rId15"/>
    <p:sldId id="285" r:id="rId16"/>
    <p:sldId id="286" r:id="rId17"/>
    <p:sldId id="266" r:id="rId18"/>
    <p:sldId id="275" r:id="rId19"/>
    <p:sldId id="288" r:id="rId20"/>
    <p:sldId id="283" r:id="rId21"/>
    <p:sldId id="296" r:id="rId22"/>
    <p:sldId id="297" r:id="rId23"/>
    <p:sldId id="298" r:id="rId24"/>
    <p:sldId id="299" r:id="rId25"/>
    <p:sldId id="279" r:id="rId26"/>
    <p:sldId id="282" r:id="rId27"/>
    <p:sldId id="300" r:id="rId28"/>
    <p:sldId id="301" r:id="rId29"/>
    <p:sldId id="287" r:id="rId30"/>
    <p:sldId id="289" r:id="rId31"/>
    <p:sldId id="1866" r:id="rId3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7" orient="horz" pos="2500" userDrawn="1">
          <p15:clr>
            <a:srgbClr val="A4A3A4"/>
          </p15:clr>
        </p15:guide>
        <p15:guide id="8" pos="495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32752"/>
    <a:srgbClr val="E3A097"/>
    <a:srgbClr val="F5D9D7"/>
    <a:srgbClr val="263025"/>
    <a:srgbClr val="334031"/>
    <a:srgbClr val="8A9161"/>
    <a:srgbClr val="81875A"/>
    <a:srgbClr val="000000"/>
    <a:srgbClr val="EFE0BE"/>
    <a:srgbClr val="F7F1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8799B23B-EC83-4686-B30A-512413B5E67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9" autoAdjust="0"/>
    <p:restoredTop sz="93404" autoAdjust="0"/>
  </p:normalViewPr>
  <p:slideViewPr>
    <p:cSldViewPr snapToGrid="0">
      <p:cViewPr varScale="1">
        <p:scale>
          <a:sx n="67" d="100"/>
          <a:sy n="67" d="100"/>
        </p:scale>
        <p:origin x="552" y="256"/>
      </p:cViewPr>
      <p:guideLst>
        <p:guide pos="3840"/>
        <p:guide orient="horz" pos="2500"/>
        <p:guide pos="4951"/>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p:scale>
          <a:sx n="1" d="2"/>
          <a:sy n="1" d="2"/>
        </p:scale>
        <p:origin x="2621" y="69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0A6625F-05F8-406C-8296-B7B4E072AC3F}" type="doc">
      <dgm:prSet loTypeId="urn:microsoft.com/office/officeart/2005/8/layout/vList2" loCatId="list" qsTypeId="urn:microsoft.com/office/officeart/2005/8/quickstyle/simple5" qsCatId="simple" csTypeId="urn:microsoft.com/office/officeart/2005/8/colors/accent1_2" csCatId="accent1"/>
      <dgm:spPr/>
      <dgm:t>
        <a:bodyPr/>
        <a:lstStyle/>
        <a:p>
          <a:endParaRPr lang="en-US"/>
        </a:p>
      </dgm:t>
    </dgm:pt>
    <dgm:pt modelId="{DDCB0C98-7E42-48B5-9A23-57DCED81CA4E}">
      <dgm:prSet/>
      <dgm:spPr/>
      <dgm:t>
        <a:bodyPr/>
        <a:lstStyle/>
        <a:p>
          <a:r>
            <a:rPr lang="en-US"/>
            <a:t>Aging population</a:t>
          </a:r>
        </a:p>
      </dgm:t>
    </dgm:pt>
    <dgm:pt modelId="{9C75C408-7EEE-4C58-B3CC-699D61DF79E0}" type="parTrans" cxnId="{0D1A06B2-B0BF-49C0-BA08-95FBE6733BF9}">
      <dgm:prSet/>
      <dgm:spPr/>
      <dgm:t>
        <a:bodyPr/>
        <a:lstStyle/>
        <a:p>
          <a:endParaRPr lang="en-US"/>
        </a:p>
      </dgm:t>
    </dgm:pt>
    <dgm:pt modelId="{B2567AC5-8490-408C-BDDA-37A6192E7FDF}" type="sibTrans" cxnId="{0D1A06B2-B0BF-49C0-BA08-95FBE6733BF9}">
      <dgm:prSet/>
      <dgm:spPr/>
      <dgm:t>
        <a:bodyPr/>
        <a:lstStyle/>
        <a:p>
          <a:endParaRPr lang="en-US"/>
        </a:p>
      </dgm:t>
    </dgm:pt>
    <dgm:pt modelId="{C916767B-7202-4FC0-BC8E-AD5AAE2F04AB}">
      <dgm:prSet/>
      <dgm:spPr/>
      <dgm:t>
        <a:bodyPr/>
        <a:lstStyle/>
        <a:p>
          <a:r>
            <a:rPr lang="en-US"/>
            <a:t>Declining  birth  rate</a:t>
          </a:r>
        </a:p>
      </dgm:t>
    </dgm:pt>
    <dgm:pt modelId="{68E993BB-ADCA-4C8A-B1DC-15ED624C607E}" type="parTrans" cxnId="{54FED62E-51B9-4A3D-9997-4D4FB4053803}">
      <dgm:prSet/>
      <dgm:spPr/>
      <dgm:t>
        <a:bodyPr/>
        <a:lstStyle/>
        <a:p>
          <a:endParaRPr lang="en-US"/>
        </a:p>
      </dgm:t>
    </dgm:pt>
    <dgm:pt modelId="{33DD3192-E7AB-4209-8DF9-DF21C2DAAB53}" type="sibTrans" cxnId="{54FED62E-51B9-4A3D-9997-4D4FB4053803}">
      <dgm:prSet/>
      <dgm:spPr/>
      <dgm:t>
        <a:bodyPr/>
        <a:lstStyle/>
        <a:p>
          <a:endParaRPr lang="en-US"/>
        </a:p>
      </dgm:t>
    </dgm:pt>
    <dgm:pt modelId="{5D63E726-8D53-407A-A9F2-E1BC396A4462}">
      <dgm:prSet/>
      <dgm:spPr/>
      <dgm:t>
        <a:bodyPr/>
        <a:lstStyle/>
        <a:p>
          <a:r>
            <a:rPr lang="en-US"/>
            <a:t>Youth Emigration</a:t>
          </a:r>
        </a:p>
      </dgm:t>
    </dgm:pt>
    <dgm:pt modelId="{61C9A656-3B0F-44AA-9104-59F1BEE247EF}" type="parTrans" cxnId="{BBF6879C-466F-4351-85E7-5FB2AB86DD73}">
      <dgm:prSet/>
      <dgm:spPr/>
      <dgm:t>
        <a:bodyPr/>
        <a:lstStyle/>
        <a:p>
          <a:endParaRPr lang="en-US"/>
        </a:p>
      </dgm:t>
    </dgm:pt>
    <dgm:pt modelId="{0B9A28E8-49B1-4640-9868-1000606E0D5E}" type="sibTrans" cxnId="{BBF6879C-466F-4351-85E7-5FB2AB86DD73}">
      <dgm:prSet/>
      <dgm:spPr/>
      <dgm:t>
        <a:bodyPr/>
        <a:lstStyle/>
        <a:p>
          <a:endParaRPr lang="en-US"/>
        </a:p>
      </dgm:t>
    </dgm:pt>
    <dgm:pt modelId="{72ECB2BC-83AC-4889-B237-8F711CF601E3}">
      <dgm:prSet/>
      <dgm:spPr/>
      <dgm:t>
        <a:bodyPr/>
        <a:lstStyle/>
        <a:p>
          <a:r>
            <a:rPr lang="en-US"/>
            <a:t>Economic Strain</a:t>
          </a:r>
        </a:p>
      </dgm:t>
    </dgm:pt>
    <dgm:pt modelId="{73A70AA7-DA2D-4869-92E4-C43813992245}" type="parTrans" cxnId="{05E9268C-9FCA-42E6-91C8-AD4B1811FD23}">
      <dgm:prSet/>
      <dgm:spPr/>
      <dgm:t>
        <a:bodyPr/>
        <a:lstStyle/>
        <a:p>
          <a:endParaRPr lang="en-US"/>
        </a:p>
      </dgm:t>
    </dgm:pt>
    <dgm:pt modelId="{5A413F04-577B-4523-8124-B54AE7160304}" type="sibTrans" cxnId="{05E9268C-9FCA-42E6-91C8-AD4B1811FD23}">
      <dgm:prSet/>
      <dgm:spPr/>
      <dgm:t>
        <a:bodyPr/>
        <a:lstStyle/>
        <a:p>
          <a:endParaRPr lang="en-US"/>
        </a:p>
      </dgm:t>
    </dgm:pt>
    <dgm:pt modelId="{04A0FFDA-9DBB-4BD4-814E-B39DCA843FB2}">
      <dgm:prSet/>
      <dgm:spPr/>
      <dgm:t>
        <a:bodyPr/>
        <a:lstStyle/>
        <a:p>
          <a:r>
            <a:rPr lang="en-US"/>
            <a:t>Government Response</a:t>
          </a:r>
        </a:p>
      </dgm:t>
    </dgm:pt>
    <dgm:pt modelId="{4D417A2A-E1DC-4C26-8AFE-EA2CB2E2244C}" type="parTrans" cxnId="{F30FDFD9-7B07-4A3E-9D0C-62A6A849C0F0}">
      <dgm:prSet/>
      <dgm:spPr/>
      <dgm:t>
        <a:bodyPr/>
        <a:lstStyle/>
        <a:p>
          <a:endParaRPr lang="en-US"/>
        </a:p>
      </dgm:t>
    </dgm:pt>
    <dgm:pt modelId="{F9501702-BB9D-4F9B-883A-7DEBD6B080DC}" type="sibTrans" cxnId="{F30FDFD9-7B07-4A3E-9D0C-62A6A849C0F0}">
      <dgm:prSet/>
      <dgm:spPr/>
      <dgm:t>
        <a:bodyPr/>
        <a:lstStyle/>
        <a:p>
          <a:endParaRPr lang="en-US"/>
        </a:p>
      </dgm:t>
    </dgm:pt>
    <dgm:pt modelId="{55A45A21-E6A1-4133-8E72-E556C1923E58}" type="pres">
      <dgm:prSet presAssocID="{80A6625F-05F8-406C-8296-B7B4E072AC3F}" presName="linear" presStyleCnt="0">
        <dgm:presLayoutVars>
          <dgm:animLvl val="lvl"/>
          <dgm:resizeHandles val="exact"/>
        </dgm:presLayoutVars>
      </dgm:prSet>
      <dgm:spPr/>
    </dgm:pt>
    <dgm:pt modelId="{044327E3-AD3A-479D-A2B9-C959946C0D5F}" type="pres">
      <dgm:prSet presAssocID="{DDCB0C98-7E42-48B5-9A23-57DCED81CA4E}" presName="parentText" presStyleLbl="node1" presStyleIdx="0" presStyleCnt="5">
        <dgm:presLayoutVars>
          <dgm:chMax val="0"/>
          <dgm:bulletEnabled val="1"/>
        </dgm:presLayoutVars>
      </dgm:prSet>
      <dgm:spPr/>
    </dgm:pt>
    <dgm:pt modelId="{0DE60587-F78A-400C-8404-26A007F577C8}" type="pres">
      <dgm:prSet presAssocID="{B2567AC5-8490-408C-BDDA-37A6192E7FDF}" presName="spacer" presStyleCnt="0"/>
      <dgm:spPr/>
    </dgm:pt>
    <dgm:pt modelId="{804F1FA4-8BEC-4911-898C-ACA13BB3635A}" type="pres">
      <dgm:prSet presAssocID="{C916767B-7202-4FC0-BC8E-AD5AAE2F04AB}" presName="parentText" presStyleLbl="node1" presStyleIdx="1" presStyleCnt="5">
        <dgm:presLayoutVars>
          <dgm:chMax val="0"/>
          <dgm:bulletEnabled val="1"/>
        </dgm:presLayoutVars>
      </dgm:prSet>
      <dgm:spPr/>
    </dgm:pt>
    <dgm:pt modelId="{DFF8F76C-95D7-4CA3-8FD6-48B9EB1320D2}" type="pres">
      <dgm:prSet presAssocID="{33DD3192-E7AB-4209-8DF9-DF21C2DAAB53}" presName="spacer" presStyleCnt="0"/>
      <dgm:spPr/>
    </dgm:pt>
    <dgm:pt modelId="{061B5537-2A52-47D3-81A6-449F96B094C4}" type="pres">
      <dgm:prSet presAssocID="{5D63E726-8D53-407A-A9F2-E1BC396A4462}" presName="parentText" presStyleLbl="node1" presStyleIdx="2" presStyleCnt="5">
        <dgm:presLayoutVars>
          <dgm:chMax val="0"/>
          <dgm:bulletEnabled val="1"/>
        </dgm:presLayoutVars>
      </dgm:prSet>
      <dgm:spPr/>
    </dgm:pt>
    <dgm:pt modelId="{60C9ACE8-3F20-4C76-B5A0-CCDCD303FDF2}" type="pres">
      <dgm:prSet presAssocID="{0B9A28E8-49B1-4640-9868-1000606E0D5E}" presName="spacer" presStyleCnt="0"/>
      <dgm:spPr/>
    </dgm:pt>
    <dgm:pt modelId="{5EBAD50B-7ED9-4102-ACEE-7953144C82F8}" type="pres">
      <dgm:prSet presAssocID="{72ECB2BC-83AC-4889-B237-8F711CF601E3}" presName="parentText" presStyleLbl="node1" presStyleIdx="3" presStyleCnt="5">
        <dgm:presLayoutVars>
          <dgm:chMax val="0"/>
          <dgm:bulletEnabled val="1"/>
        </dgm:presLayoutVars>
      </dgm:prSet>
      <dgm:spPr/>
    </dgm:pt>
    <dgm:pt modelId="{DC07118B-12E2-477D-8D03-167A3065B7C5}" type="pres">
      <dgm:prSet presAssocID="{5A413F04-577B-4523-8124-B54AE7160304}" presName="spacer" presStyleCnt="0"/>
      <dgm:spPr/>
    </dgm:pt>
    <dgm:pt modelId="{275A8FA5-4EC1-45EA-B45F-63B685F3F891}" type="pres">
      <dgm:prSet presAssocID="{04A0FFDA-9DBB-4BD4-814E-B39DCA843FB2}" presName="parentText" presStyleLbl="node1" presStyleIdx="4" presStyleCnt="5">
        <dgm:presLayoutVars>
          <dgm:chMax val="0"/>
          <dgm:bulletEnabled val="1"/>
        </dgm:presLayoutVars>
      </dgm:prSet>
      <dgm:spPr/>
    </dgm:pt>
  </dgm:ptLst>
  <dgm:cxnLst>
    <dgm:cxn modelId="{9FB8172D-05A6-4E7A-954A-B0B6F1452D84}" type="presOf" srcId="{C916767B-7202-4FC0-BC8E-AD5AAE2F04AB}" destId="{804F1FA4-8BEC-4911-898C-ACA13BB3635A}" srcOrd="0" destOrd="0" presId="urn:microsoft.com/office/officeart/2005/8/layout/vList2"/>
    <dgm:cxn modelId="{54FED62E-51B9-4A3D-9997-4D4FB4053803}" srcId="{80A6625F-05F8-406C-8296-B7B4E072AC3F}" destId="{C916767B-7202-4FC0-BC8E-AD5AAE2F04AB}" srcOrd="1" destOrd="0" parTransId="{68E993BB-ADCA-4C8A-B1DC-15ED624C607E}" sibTransId="{33DD3192-E7AB-4209-8DF9-DF21C2DAAB53}"/>
    <dgm:cxn modelId="{0A1A042F-76B7-4EA1-A683-7A0E994F94E0}" type="presOf" srcId="{72ECB2BC-83AC-4889-B237-8F711CF601E3}" destId="{5EBAD50B-7ED9-4102-ACEE-7953144C82F8}" srcOrd="0" destOrd="0" presId="urn:microsoft.com/office/officeart/2005/8/layout/vList2"/>
    <dgm:cxn modelId="{81E4C365-4F84-4336-9CB8-7D57CB8DC830}" type="presOf" srcId="{04A0FFDA-9DBB-4BD4-814E-B39DCA843FB2}" destId="{275A8FA5-4EC1-45EA-B45F-63B685F3F891}" srcOrd="0" destOrd="0" presId="urn:microsoft.com/office/officeart/2005/8/layout/vList2"/>
    <dgm:cxn modelId="{266C014C-B4FA-4750-8787-08ECA5CDF460}" type="presOf" srcId="{DDCB0C98-7E42-48B5-9A23-57DCED81CA4E}" destId="{044327E3-AD3A-479D-A2B9-C959946C0D5F}" srcOrd="0" destOrd="0" presId="urn:microsoft.com/office/officeart/2005/8/layout/vList2"/>
    <dgm:cxn modelId="{4B6E8F86-97DA-403F-BBBD-C88AB5596750}" type="presOf" srcId="{80A6625F-05F8-406C-8296-B7B4E072AC3F}" destId="{55A45A21-E6A1-4133-8E72-E556C1923E58}" srcOrd="0" destOrd="0" presId="urn:microsoft.com/office/officeart/2005/8/layout/vList2"/>
    <dgm:cxn modelId="{05E9268C-9FCA-42E6-91C8-AD4B1811FD23}" srcId="{80A6625F-05F8-406C-8296-B7B4E072AC3F}" destId="{72ECB2BC-83AC-4889-B237-8F711CF601E3}" srcOrd="3" destOrd="0" parTransId="{73A70AA7-DA2D-4869-92E4-C43813992245}" sibTransId="{5A413F04-577B-4523-8124-B54AE7160304}"/>
    <dgm:cxn modelId="{BBF6879C-466F-4351-85E7-5FB2AB86DD73}" srcId="{80A6625F-05F8-406C-8296-B7B4E072AC3F}" destId="{5D63E726-8D53-407A-A9F2-E1BC396A4462}" srcOrd="2" destOrd="0" parTransId="{61C9A656-3B0F-44AA-9104-59F1BEE247EF}" sibTransId="{0B9A28E8-49B1-4640-9868-1000606E0D5E}"/>
    <dgm:cxn modelId="{0D1A06B2-B0BF-49C0-BA08-95FBE6733BF9}" srcId="{80A6625F-05F8-406C-8296-B7B4E072AC3F}" destId="{DDCB0C98-7E42-48B5-9A23-57DCED81CA4E}" srcOrd="0" destOrd="0" parTransId="{9C75C408-7EEE-4C58-B3CC-699D61DF79E0}" sibTransId="{B2567AC5-8490-408C-BDDA-37A6192E7FDF}"/>
    <dgm:cxn modelId="{F30FDFD9-7B07-4A3E-9D0C-62A6A849C0F0}" srcId="{80A6625F-05F8-406C-8296-B7B4E072AC3F}" destId="{04A0FFDA-9DBB-4BD4-814E-B39DCA843FB2}" srcOrd="4" destOrd="0" parTransId="{4D417A2A-E1DC-4C26-8AFE-EA2CB2E2244C}" sibTransId="{F9501702-BB9D-4F9B-883A-7DEBD6B080DC}"/>
    <dgm:cxn modelId="{BB0C29E2-3FBB-4B7D-9A06-D13F573DA505}" type="presOf" srcId="{5D63E726-8D53-407A-A9F2-E1BC396A4462}" destId="{061B5537-2A52-47D3-81A6-449F96B094C4}" srcOrd="0" destOrd="0" presId="urn:microsoft.com/office/officeart/2005/8/layout/vList2"/>
    <dgm:cxn modelId="{FD8BA74F-718D-42A1-847A-85BA5EA21979}" type="presParOf" srcId="{55A45A21-E6A1-4133-8E72-E556C1923E58}" destId="{044327E3-AD3A-479D-A2B9-C959946C0D5F}" srcOrd="0" destOrd="0" presId="urn:microsoft.com/office/officeart/2005/8/layout/vList2"/>
    <dgm:cxn modelId="{5B82ABDD-396D-456F-BBC8-6BC2FF9BDF88}" type="presParOf" srcId="{55A45A21-E6A1-4133-8E72-E556C1923E58}" destId="{0DE60587-F78A-400C-8404-26A007F577C8}" srcOrd="1" destOrd="0" presId="urn:microsoft.com/office/officeart/2005/8/layout/vList2"/>
    <dgm:cxn modelId="{955B9B45-9C87-4CFF-BFB1-8AF30DAEF664}" type="presParOf" srcId="{55A45A21-E6A1-4133-8E72-E556C1923E58}" destId="{804F1FA4-8BEC-4911-898C-ACA13BB3635A}" srcOrd="2" destOrd="0" presId="urn:microsoft.com/office/officeart/2005/8/layout/vList2"/>
    <dgm:cxn modelId="{57ED87A4-757D-4994-9E7C-D0797521905F}" type="presParOf" srcId="{55A45A21-E6A1-4133-8E72-E556C1923E58}" destId="{DFF8F76C-95D7-4CA3-8FD6-48B9EB1320D2}" srcOrd="3" destOrd="0" presId="urn:microsoft.com/office/officeart/2005/8/layout/vList2"/>
    <dgm:cxn modelId="{A1AD354C-9A54-4D91-9F12-8887E02684C1}" type="presParOf" srcId="{55A45A21-E6A1-4133-8E72-E556C1923E58}" destId="{061B5537-2A52-47D3-81A6-449F96B094C4}" srcOrd="4" destOrd="0" presId="urn:microsoft.com/office/officeart/2005/8/layout/vList2"/>
    <dgm:cxn modelId="{0ADA400E-DDC0-4D81-9251-4A93C1626D02}" type="presParOf" srcId="{55A45A21-E6A1-4133-8E72-E556C1923E58}" destId="{60C9ACE8-3F20-4C76-B5A0-CCDCD303FDF2}" srcOrd="5" destOrd="0" presId="urn:microsoft.com/office/officeart/2005/8/layout/vList2"/>
    <dgm:cxn modelId="{DD842297-E03D-4CA0-88E5-463DB5511A12}" type="presParOf" srcId="{55A45A21-E6A1-4133-8E72-E556C1923E58}" destId="{5EBAD50B-7ED9-4102-ACEE-7953144C82F8}" srcOrd="6" destOrd="0" presId="urn:microsoft.com/office/officeart/2005/8/layout/vList2"/>
    <dgm:cxn modelId="{D9E6ECE9-B159-47E3-8B8C-34B43073E129}" type="presParOf" srcId="{55A45A21-E6A1-4133-8E72-E556C1923E58}" destId="{DC07118B-12E2-477D-8D03-167A3065B7C5}" srcOrd="7" destOrd="0" presId="urn:microsoft.com/office/officeart/2005/8/layout/vList2"/>
    <dgm:cxn modelId="{846C4BF6-38E1-41C6-9B85-3CFA7989FF19}" type="presParOf" srcId="{55A45A21-E6A1-4133-8E72-E556C1923E58}" destId="{275A8FA5-4EC1-45EA-B45F-63B685F3F891}"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4327E3-AD3A-479D-A2B9-C959946C0D5F}">
      <dsp:nvSpPr>
        <dsp:cNvPr id="0" name=""/>
        <dsp:cNvSpPr/>
      </dsp:nvSpPr>
      <dsp:spPr>
        <a:xfrm>
          <a:off x="0" y="89821"/>
          <a:ext cx="4898571" cy="90909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l" defTabSz="1644650">
            <a:lnSpc>
              <a:spcPct val="90000"/>
            </a:lnSpc>
            <a:spcBef>
              <a:spcPct val="0"/>
            </a:spcBef>
            <a:spcAft>
              <a:spcPct val="35000"/>
            </a:spcAft>
            <a:buNone/>
          </a:pPr>
          <a:r>
            <a:rPr lang="en-US" sz="3700" kern="1200"/>
            <a:t>Aging population</a:t>
          </a:r>
        </a:p>
      </dsp:txBody>
      <dsp:txXfrm>
        <a:off x="44378" y="134199"/>
        <a:ext cx="4809815" cy="820334"/>
      </dsp:txXfrm>
    </dsp:sp>
    <dsp:sp modelId="{804F1FA4-8BEC-4911-898C-ACA13BB3635A}">
      <dsp:nvSpPr>
        <dsp:cNvPr id="0" name=""/>
        <dsp:cNvSpPr/>
      </dsp:nvSpPr>
      <dsp:spPr>
        <a:xfrm>
          <a:off x="0" y="1105471"/>
          <a:ext cx="4898571" cy="90909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l" defTabSz="1644650">
            <a:lnSpc>
              <a:spcPct val="90000"/>
            </a:lnSpc>
            <a:spcBef>
              <a:spcPct val="0"/>
            </a:spcBef>
            <a:spcAft>
              <a:spcPct val="35000"/>
            </a:spcAft>
            <a:buNone/>
          </a:pPr>
          <a:r>
            <a:rPr lang="en-US" sz="3700" kern="1200"/>
            <a:t>Declining  birth  rate</a:t>
          </a:r>
        </a:p>
      </dsp:txBody>
      <dsp:txXfrm>
        <a:off x="44378" y="1149849"/>
        <a:ext cx="4809815" cy="820334"/>
      </dsp:txXfrm>
    </dsp:sp>
    <dsp:sp modelId="{061B5537-2A52-47D3-81A6-449F96B094C4}">
      <dsp:nvSpPr>
        <dsp:cNvPr id="0" name=""/>
        <dsp:cNvSpPr/>
      </dsp:nvSpPr>
      <dsp:spPr>
        <a:xfrm>
          <a:off x="0" y="2121121"/>
          <a:ext cx="4898571" cy="90909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l" defTabSz="1644650">
            <a:lnSpc>
              <a:spcPct val="90000"/>
            </a:lnSpc>
            <a:spcBef>
              <a:spcPct val="0"/>
            </a:spcBef>
            <a:spcAft>
              <a:spcPct val="35000"/>
            </a:spcAft>
            <a:buNone/>
          </a:pPr>
          <a:r>
            <a:rPr lang="en-US" sz="3700" kern="1200"/>
            <a:t>Youth Emigration</a:t>
          </a:r>
        </a:p>
      </dsp:txBody>
      <dsp:txXfrm>
        <a:off x="44378" y="2165499"/>
        <a:ext cx="4809815" cy="820334"/>
      </dsp:txXfrm>
    </dsp:sp>
    <dsp:sp modelId="{5EBAD50B-7ED9-4102-ACEE-7953144C82F8}">
      <dsp:nvSpPr>
        <dsp:cNvPr id="0" name=""/>
        <dsp:cNvSpPr/>
      </dsp:nvSpPr>
      <dsp:spPr>
        <a:xfrm>
          <a:off x="0" y="3136771"/>
          <a:ext cx="4898571" cy="90909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l" defTabSz="1644650">
            <a:lnSpc>
              <a:spcPct val="90000"/>
            </a:lnSpc>
            <a:spcBef>
              <a:spcPct val="0"/>
            </a:spcBef>
            <a:spcAft>
              <a:spcPct val="35000"/>
            </a:spcAft>
            <a:buNone/>
          </a:pPr>
          <a:r>
            <a:rPr lang="en-US" sz="3700" kern="1200"/>
            <a:t>Economic Strain</a:t>
          </a:r>
        </a:p>
      </dsp:txBody>
      <dsp:txXfrm>
        <a:off x="44378" y="3181149"/>
        <a:ext cx="4809815" cy="820334"/>
      </dsp:txXfrm>
    </dsp:sp>
    <dsp:sp modelId="{275A8FA5-4EC1-45EA-B45F-63B685F3F891}">
      <dsp:nvSpPr>
        <dsp:cNvPr id="0" name=""/>
        <dsp:cNvSpPr/>
      </dsp:nvSpPr>
      <dsp:spPr>
        <a:xfrm>
          <a:off x="0" y="4152422"/>
          <a:ext cx="4898571" cy="90909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l" defTabSz="1644650">
            <a:lnSpc>
              <a:spcPct val="90000"/>
            </a:lnSpc>
            <a:spcBef>
              <a:spcPct val="0"/>
            </a:spcBef>
            <a:spcAft>
              <a:spcPct val="35000"/>
            </a:spcAft>
            <a:buNone/>
          </a:pPr>
          <a:r>
            <a:rPr lang="en-US" sz="3700" kern="1200"/>
            <a:t>Government Response</a:t>
          </a:r>
        </a:p>
      </dsp:txBody>
      <dsp:txXfrm>
        <a:off x="44378" y="4196800"/>
        <a:ext cx="4809815" cy="820334"/>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08B8B31-1CFE-4A78-A796-40061C1B298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41F5D168-A009-4B34-B08F-277E0D6ABD9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D47A4C-1800-412B-9042-C93F1924AECC}" type="datetimeFigureOut">
              <a:rPr lang="en-US" smtClean="0"/>
              <a:t>7/10/2025</a:t>
            </a:fld>
            <a:endParaRPr lang="en-US" dirty="0"/>
          </a:p>
        </p:txBody>
      </p:sp>
      <p:sp>
        <p:nvSpPr>
          <p:cNvPr id="4" name="Footer Placeholder 3">
            <a:extLst>
              <a:ext uri="{FF2B5EF4-FFF2-40B4-BE49-F238E27FC236}">
                <a16:creationId xmlns:a16="http://schemas.microsoft.com/office/drawing/2014/main" id="{810C826E-30C5-4DD2-97CD-F700F8EBBFC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4A1BE32A-EDDE-428D-8FA7-84F681D978C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181FD62-43B6-432F-96E1-BCDE3916E10C}" type="slidenum">
              <a:rPr lang="en-US" smtClean="0"/>
              <a:t>‹#›</a:t>
            </a:fld>
            <a:endParaRPr lang="en-US" dirty="0"/>
          </a:p>
        </p:txBody>
      </p:sp>
    </p:spTree>
    <p:extLst>
      <p:ext uri="{BB962C8B-B14F-4D97-AF65-F5344CB8AC3E}">
        <p14:creationId xmlns:p14="http://schemas.microsoft.com/office/powerpoint/2010/main" val="14993833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00EB3D-2307-4317-8A1D-B47FA45245F0}" type="datetimeFigureOut">
              <a:rPr lang="en-US" noProof="0" smtClean="0"/>
              <a:t>7/10/2025</a:t>
            </a:fld>
            <a:endParaRPr lang="en-US" noProof="0"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D78A92-0141-4330-8F3E-FAADFAC23844}" type="slidenum">
              <a:rPr lang="en-US" noProof="0" smtClean="0"/>
              <a:t>‹#›</a:t>
            </a:fld>
            <a:endParaRPr lang="en-US" noProof="0" dirty="0"/>
          </a:p>
        </p:txBody>
      </p:sp>
    </p:spTree>
    <p:extLst>
      <p:ext uri="{BB962C8B-B14F-4D97-AF65-F5344CB8AC3E}">
        <p14:creationId xmlns:p14="http://schemas.microsoft.com/office/powerpoint/2010/main" val="17488877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3D78A92-0141-4330-8F3E-FAADFAC23844}" type="slidenum">
              <a:rPr lang="en-US" noProof="0" smtClean="0"/>
              <a:t>4</a:t>
            </a:fld>
            <a:endParaRPr lang="en-US" noProof="0" dirty="0"/>
          </a:p>
        </p:txBody>
      </p:sp>
    </p:spTree>
    <p:extLst>
      <p:ext uri="{BB962C8B-B14F-4D97-AF65-F5344CB8AC3E}">
        <p14:creationId xmlns:p14="http://schemas.microsoft.com/office/powerpoint/2010/main" val="31702945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3D78A92-0141-4330-8F3E-FAADFAC23844}" type="slidenum">
              <a:rPr lang="en-US" noProof="0" smtClean="0"/>
              <a:t>6</a:t>
            </a:fld>
            <a:endParaRPr lang="en-US" noProof="0"/>
          </a:p>
        </p:txBody>
      </p:sp>
    </p:spTree>
    <p:extLst>
      <p:ext uri="{BB962C8B-B14F-4D97-AF65-F5344CB8AC3E}">
        <p14:creationId xmlns:p14="http://schemas.microsoft.com/office/powerpoint/2010/main" val="26529881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3D78A92-0141-4330-8F3E-FAADFAC23844}" type="slidenum">
              <a:rPr lang="en-US" noProof="0" smtClean="0"/>
              <a:t>10</a:t>
            </a:fld>
            <a:endParaRPr lang="en-US" noProof="0"/>
          </a:p>
        </p:txBody>
      </p:sp>
    </p:spTree>
    <p:extLst>
      <p:ext uri="{BB962C8B-B14F-4D97-AF65-F5344CB8AC3E}">
        <p14:creationId xmlns:p14="http://schemas.microsoft.com/office/powerpoint/2010/main" val="25869660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AD403-A15F-4A2F-B050-AB874136E732}"/>
              </a:ext>
            </a:extLst>
          </p:cNvPr>
          <p:cNvSpPr>
            <a:spLocks noGrp="1"/>
          </p:cNvSpPr>
          <p:nvPr>
            <p:ph type="title"/>
          </p:nvPr>
        </p:nvSpPr>
        <p:spPr>
          <a:xfrm>
            <a:off x="868680" y="804672"/>
            <a:ext cx="10460736" cy="3255264"/>
          </a:xfrm>
        </p:spPr>
        <p:txBody>
          <a:bodyPr anchor="b">
            <a:noAutofit/>
          </a:bodyPr>
          <a:lstStyle>
            <a:lvl1pPr algn="ctr">
              <a:defRPr sz="7200" b="0">
                <a:solidFill>
                  <a:schemeClr val="accent1">
                    <a:lumMod val="20000"/>
                    <a:lumOff val="80000"/>
                  </a:schemeClr>
                </a:solidFill>
              </a:defRPr>
            </a:lvl1pPr>
          </a:lstStyle>
          <a:p>
            <a:r>
              <a:rPr lang="en-US" noProof="0"/>
              <a:t>Click to edit Master title style</a:t>
            </a:r>
            <a:endParaRPr lang="en-US" noProof="0" dirty="0"/>
          </a:p>
        </p:txBody>
      </p:sp>
      <p:sp>
        <p:nvSpPr>
          <p:cNvPr id="36" name="Text Placeholder 14">
            <a:extLst>
              <a:ext uri="{FF2B5EF4-FFF2-40B4-BE49-F238E27FC236}">
                <a16:creationId xmlns:a16="http://schemas.microsoft.com/office/drawing/2014/main" id="{2A3D73F7-77EC-4576-B541-20C032F462DC}"/>
              </a:ext>
            </a:extLst>
          </p:cNvPr>
          <p:cNvSpPr>
            <a:spLocks noGrp="1"/>
          </p:cNvSpPr>
          <p:nvPr userDrawn="1">
            <p:ph type="body" sz="quarter" idx="13"/>
          </p:nvPr>
        </p:nvSpPr>
        <p:spPr>
          <a:xfrm>
            <a:off x="3081573" y="4526280"/>
            <a:ext cx="6028854" cy="914400"/>
          </a:xfrm>
        </p:spPr>
        <p:txBody>
          <a:bodyPr anchor="t">
            <a:normAutofit/>
          </a:bodyPr>
          <a:lstStyle>
            <a:lvl1pPr marL="0" indent="0" algn="ctr">
              <a:buNone/>
              <a:defRPr sz="1600" b="0" i="0" cap="all" spc="300" baseline="0">
                <a:solidFill>
                  <a:schemeClr val="accent1">
                    <a:lumMod val="20000"/>
                    <a:lumOff val="80000"/>
                  </a:schemeClr>
                </a:solidFill>
              </a:defRPr>
            </a:lvl1pPr>
          </a:lstStyle>
          <a:p>
            <a:pPr lvl="0"/>
            <a:r>
              <a:rPr lang="en-US" noProof="0"/>
              <a:t>Click to edit Master text styles</a:t>
            </a:r>
          </a:p>
        </p:txBody>
      </p:sp>
      <p:sp>
        <p:nvSpPr>
          <p:cNvPr id="21" name="Rectangle 20">
            <a:extLst>
              <a:ext uri="{FF2B5EF4-FFF2-40B4-BE49-F238E27FC236}">
                <a16:creationId xmlns:a16="http://schemas.microsoft.com/office/drawing/2014/main" id="{2123959E-C8AF-2C32-A4AC-D79C711CACEF}"/>
              </a:ext>
            </a:extLst>
          </p:cNvPr>
          <p:cNvSpPr/>
          <p:nvPr userDrawn="1"/>
        </p:nvSpPr>
        <p:spPr>
          <a:xfrm>
            <a:off x="361950" y="327025"/>
            <a:ext cx="11468100" cy="6203950"/>
          </a:xfrm>
          <a:prstGeom prst="rect">
            <a:avLst/>
          </a:prstGeom>
          <a:noFill/>
          <a:ln w="28575" cap="flat">
            <a:solidFill>
              <a:schemeClr val="accent3">
                <a:lumMod val="40000"/>
                <a:lumOff val="60000"/>
              </a:schemeClr>
            </a:solidFill>
            <a:prstDash val="solid"/>
            <a:miter/>
          </a:ln>
        </p:spPr>
        <p:txBody>
          <a:bodyPr rtlCol="0" anchor="ctr"/>
          <a:lstStyle/>
          <a:p>
            <a:pPr algn="l"/>
            <a:endParaRPr lang="en-US" dirty="0"/>
          </a:p>
        </p:txBody>
      </p:sp>
      <p:grpSp>
        <p:nvGrpSpPr>
          <p:cNvPr id="48" name="Group 47">
            <a:extLst>
              <a:ext uri="{FF2B5EF4-FFF2-40B4-BE49-F238E27FC236}">
                <a16:creationId xmlns:a16="http://schemas.microsoft.com/office/drawing/2014/main" id="{1991AA11-ABBF-BFA0-AACD-5E0262702116}"/>
              </a:ext>
            </a:extLst>
          </p:cNvPr>
          <p:cNvGrpSpPr/>
          <p:nvPr userDrawn="1"/>
        </p:nvGrpSpPr>
        <p:grpSpPr>
          <a:xfrm>
            <a:off x="6096000" y="327025"/>
            <a:ext cx="0" cy="6203950"/>
            <a:chOff x="6096000" y="327025"/>
            <a:chExt cx="0" cy="6203950"/>
          </a:xfrm>
        </p:grpSpPr>
        <p:cxnSp>
          <p:nvCxnSpPr>
            <p:cNvPr id="49" name="Straight Connector 48">
              <a:extLst>
                <a:ext uri="{FF2B5EF4-FFF2-40B4-BE49-F238E27FC236}">
                  <a16:creationId xmlns:a16="http://schemas.microsoft.com/office/drawing/2014/main" id="{8CB6BE39-5971-4916-1DD7-91D7C3F31234}"/>
                </a:ext>
              </a:extLst>
            </p:cNvPr>
            <p:cNvCxnSpPr>
              <a:cxnSpLocks/>
            </p:cNvCxnSpPr>
            <p:nvPr/>
          </p:nvCxnSpPr>
          <p:spPr>
            <a:xfrm flipV="1">
              <a:off x="6096000" y="6281057"/>
              <a:ext cx="0" cy="249918"/>
            </a:xfrm>
            <a:prstGeom prst="line">
              <a:avLst/>
            </a:prstGeom>
            <a:ln w="28575">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5CD84773-7D11-C9D4-A19C-4265A176EBAA}"/>
                </a:ext>
              </a:extLst>
            </p:cNvPr>
            <p:cNvCxnSpPr>
              <a:cxnSpLocks/>
            </p:cNvCxnSpPr>
            <p:nvPr/>
          </p:nvCxnSpPr>
          <p:spPr>
            <a:xfrm flipV="1">
              <a:off x="6096000" y="327025"/>
              <a:ext cx="0" cy="249918"/>
            </a:xfrm>
            <a:prstGeom prst="line">
              <a:avLst/>
            </a:prstGeom>
            <a:ln w="28575">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66819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02">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E0AD4BE-B150-7C27-72CC-9AAE5D788775}"/>
              </a:ext>
            </a:extLst>
          </p:cNvPr>
          <p:cNvSpPr>
            <a:spLocks noGrp="1"/>
          </p:cNvSpPr>
          <p:nvPr>
            <p:ph type="title"/>
          </p:nvPr>
        </p:nvSpPr>
        <p:spPr>
          <a:xfrm>
            <a:off x="838198" y="853335"/>
            <a:ext cx="10515602" cy="1377184"/>
          </a:xfrm>
        </p:spPr>
        <p:txBody>
          <a:bodyPr anchor="t" anchorCtr="0">
            <a:normAutofit/>
          </a:bodyPr>
          <a:lstStyle>
            <a:lvl1pPr>
              <a:defRPr lang="en-US" sz="3600" b="0" kern="1200" dirty="0">
                <a:solidFill>
                  <a:schemeClr val="accent3"/>
                </a:solidFill>
                <a:latin typeface="+mj-lt"/>
                <a:ea typeface="+mj-ea"/>
                <a:cs typeface="+mj-cs"/>
              </a:defRPr>
            </a:lvl1pPr>
          </a:lstStyle>
          <a:p>
            <a:r>
              <a:rPr lang="en-US"/>
              <a:t>Click to edit Master title style</a:t>
            </a:r>
            <a:endParaRPr lang="en-US" dirty="0"/>
          </a:p>
        </p:txBody>
      </p:sp>
      <p:sp>
        <p:nvSpPr>
          <p:cNvPr id="6" name="Content Placeholder 7">
            <a:extLst>
              <a:ext uri="{FF2B5EF4-FFF2-40B4-BE49-F238E27FC236}">
                <a16:creationId xmlns:a16="http://schemas.microsoft.com/office/drawing/2014/main" id="{0AFDFBEE-19C9-1F3E-D9C5-CE7C9A3CDE11}"/>
              </a:ext>
            </a:extLst>
          </p:cNvPr>
          <p:cNvSpPr>
            <a:spLocks noGrp="1"/>
          </p:cNvSpPr>
          <p:nvPr>
            <p:ph sz="quarter" idx="14"/>
          </p:nvPr>
        </p:nvSpPr>
        <p:spPr>
          <a:xfrm>
            <a:off x="837520" y="2651758"/>
            <a:ext cx="10515601" cy="3466725"/>
          </a:xfrm>
        </p:spPr>
        <p:txBody>
          <a:bodyPr>
            <a:normAutofit/>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4">
            <a:extLst>
              <a:ext uri="{FF2B5EF4-FFF2-40B4-BE49-F238E27FC236}">
                <a16:creationId xmlns:a16="http://schemas.microsoft.com/office/drawing/2014/main" id="{0694F3BC-3534-81A8-CF89-6C667BDFE3BA}"/>
              </a:ext>
            </a:extLst>
          </p:cNvPr>
          <p:cNvSpPr>
            <a:spLocks noGrp="1"/>
          </p:cNvSpPr>
          <p:nvPr>
            <p:ph type="ftr" sz="quarter" idx="3"/>
          </p:nvPr>
        </p:nvSpPr>
        <p:spPr>
          <a:xfrm>
            <a:off x="838200" y="6118484"/>
            <a:ext cx="3398763" cy="365125"/>
          </a:xfrm>
          <a:prstGeom prst="rect">
            <a:avLst/>
          </a:prstGeom>
        </p:spPr>
        <p:txBody>
          <a:bodyPr vert="horz" lIns="91440" tIns="45720" rIns="91440" bIns="45720" rtlCol="0" anchor="ctr"/>
          <a:lstStyle>
            <a:lvl1pPr algn="l">
              <a:defRPr sz="1100" cap="all" spc="300" baseline="0">
                <a:solidFill>
                  <a:schemeClr val="accent3"/>
                </a:solidFill>
              </a:defRPr>
            </a:lvl1pPr>
          </a:lstStyle>
          <a:p>
            <a:r>
              <a:rPr lang="en-US"/>
              <a:t>© New Jersey Italian Heritage Commission </a:t>
            </a:r>
            <a:endParaRPr lang="en-US" dirty="0"/>
          </a:p>
        </p:txBody>
      </p:sp>
      <p:sp>
        <p:nvSpPr>
          <p:cNvPr id="2" name="Date Placeholder 3">
            <a:extLst>
              <a:ext uri="{FF2B5EF4-FFF2-40B4-BE49-F238E27FC236}">
                <a16:creationId xmlns:a16="http://schemas.microsoft.com/office/drawing/2014/main" id="{DAD02BD2-09CD-274D-9F5F-AD0DCD9B1580}"/>
              </a:ext>
            </a:extLst>
          </p:cNvPr>
          <p:cNvSpPr>
            <a:spLocks noGrp="1"/>
          </p:cNvSpPr>
          <p:nvPr>
            <p:ph type="dt" sz="half" idx="2"/>
          </p:nvPr>
        </p:nvSpPr>
        <p:spPr>
          <a:xfrm>
            <a:off x="8610600" y="6118484"/>
            <a:ext cx="2743200" cy="365125"/>
          </a:xfrm>
          <a:prstGeom prst="rect">
            <a:avLst/>
          </a:prstGeom>
        </p:spPr>
        <p:txBody>
          <a:bodyPr vert="horz" lIns="91440" tIns="45720" rIns="91440" bIns="45720" rtlCol="0" anchor="ctr"/>
          <a:lstStyle>
            <a:lvl1pPr algn="r">
              <a:defRPr sz="1100">
                <a:solidFill>
                  <a:schemeClr val="accent3"/>
                </a:solidFill>
              </a:defRPr>
            </a:lvl1pPr>
          </a:lstStyle>
          <a:p>
            <a:endParaRPr lang="en-US" dirty="0"/>
          </a:p>
        </p:txBody>
      </p:sp>
    </p:spTree>
    <p:extLst>
      <p:ext uri="{BB962C8B-B14F-4D97-AF65-F5344CB8AC3E}">
        <p14:creationId xmlns:p14="http://schemas.microsoft.com/office/powerpoint/2010/main" val="28609026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header 0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AD403-A15F-4A2F-B050-AB874136E732}"/>
              </a:ext>
            </a:extLst>
          </p:cNvPr>
          <p:cNvSpPr>
            <a:spLocks noGrp="1"/>
          </p:cNvSpPr>
          <p:nvPr>
            <p:ph type="title"/>
          </p:nvPr>
        </p:nvSpPr>
        <p:spPr>
          <a:xfrm>
            <a:off x="1704181" y="2167821"/>
            <a:ext cx="8783638" cy="2522359"/>
          </a:xfrm>
        </p:spPr>
        <p:txBody>
          <a:bodyPr anchor="ctr">
            <a:noAutofit/>
          </a:bodyPr>
          <a:lstStyle>
            <a:lvl1pPr algn="ctr">
              <a:defRPr sz="5400" b="0">
                <a:solidFill>
                  <a:schemeClr val="accent1">
                    <a:lumMod val="20000"/>
                    <a:lumOff val="80000"/>
                  </a:schemeClr>
                </a:solidFill>
              </a:defRPr>
            </a:lvl1pPr>
          </a:lstStyle>
          <a:p>
            <a:r>
              <a:rPr lang="en-US" noProof="0"/>
              <a:t>Click to edit Master title style</a:t>
            </a:r>
            <a:endParaRPr lang="en-US" noProof="0" dirty="0"/>
          </a:p>
        </p:txBody>
      </p:sp>
      <p:sp>
        <p:nvSpPr>
          <p:cNvPr id="3" name="Rectangle 2">
            <a:extLst>
              <a:ext uri="{FF2B5EF4-FFF2-40B4-BE49-F238E27FC236}">
                <a16:creationId xmlns:a16="http://schemas.microsoft.com/office/drawing/2014/main" id="{96DACFE4-8E78-B00D-57EB-B4DF9B274276}"/>
              </a:ext>
            </a:extLst>
          </p:cNvPr>
          <p:cNvSpPr/>
          <p:nvPr userDrawn="1"/>
        </p:nvSpPr>
        <p:spPr>
          <a:xfrm>
            <a:off x="361950" y="327025"/>
            <a:ext cx="11468100" cy="6203950"/>
          </a:xfrm>
          <a:prstGeom prst="rect">
            <a:avLst/>
          </a:prstGeom>
          <a:noFill/>
          <a:ln w="28575" cap="flat">
            <a:solidFill>
              <a:schemeClr val="accent3">
                <a:lumMod val="40000"/>
                <a:lumOff val="60000"/>
              </a:schemeClr>
            </a:solidFill>
            <a:prstDash val="solid"/>
            <a:miter/>
          </a:ln>
        </p:spPr>
        <p:txBody>
          <a:bodyPr rtlCol="0" anchor="ctr"/>
          <a:lstStyle/>
          <a:p>
            <a:pPr algn="l"/>
            <a:endParaRPr lang="en-US" dirty="0"/>
          </a:p>
        </p:txBody>
      </p:sp>
      <p:grpSp>
        <p:nvGrpSpPr>
          <p:cNvPr id="4" name="Group 3">
            <a:extLst>
              <a:ext uri="{FF2B5EF4-FFF2-40B4-BE49-F238E27FC236}">
                <a16:creationId xmlns:a16="http://schemas.microsoft.com/office/drawing/2014/main" id="{EF81E591-3873-6FE4-95EB-DA604EDF9EBC}"/>
              </a:ext>
            </a:extLst>
          </p:cNvPr>
          <p:cNvGrpSpPr/>
          <p:nvPr userDrawn="1"/>
        </p:nvGrpSpPr>
        <p:grpSpPr>
          <a:xfrm>
            <a:off x="6096000" y="327025"/>
            <a:ext cx="0" cy="6203950"/>
            <a:chOff x="6096000" y="327025"/>
            <a:chExt cx="0" cy="6203950"/>
          </a:xfrm>
        </p:grpSpPr>
        <p:cxnSp>
          <p:nvCxnSpPr>
            <p:cNvPr id="5" name="Straight Connector 4">
              <a:extLst>
                <a:ext uri="{FF2B5EF4-FFF2-40B4-BE49-F238E27FC236}">
                  <a16:creationId xmlns:a16="http://schemas.microsoft.com/office/drawing/2014/main" id="{0A7C9956-6C25-EB39-6997-F949957C62D7}"/>
                </a:ext>
              </a:extLst>
            </p:cNvPr>
            <p:cNvCxnSpPr>
              <a:cxnSpLocks/>
            </p:cNvCxnSpPr>
            <p:nvPr/>
          </p:nvCxnSpPr>
          <p:spPr>
            <a:xfrm flipV="1">
              <a:off x="6096000" y="6281057"/>
              <a:ext cx="0" cy="249918"/>
            </a:xfrm>
            <a:prstGeom prst="line">
              <a:avLst/>
            </a:prstGeom>
            <a:ln w="28575">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288B0979-92D8-B3DF-EEC8-6ACC5604FAFF}"/>
                </a:ext>
              </a:extLst>
            </p:cNvPr>
            <p:cNvCxnSpPr>
              <a:cxnSpLocks/>
            </p:cNvCxnSpPr>
            <p:nvPr/>
          </p:nvCxnSpPr>
          <p:spPr>
            <a:xfrm flipV="1">
              <a:off x="6096000" y="327025"/>
              <a:ext cx="0" cy="249918"/>
            </a:xfrm>
            <a:prstGeom prst="line">
              <a:avLst/>
            </a:prstGeom>
            <a:ln w="28575">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226106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04">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8BA9668-A78D-632D-FE8F-C62FE04F29A6}"/>
              </a:ext>
            </a:extLst>
          </p:cNvPr>
          <p:cNvSpPr>
            <a:spLocks noGrp="1"/>
          </p:cNvSpPr>
          <p:nvPr>
            <p:ph type="title"/>
          </p:nvPr>
        </p:nvSpPr>
        <p:spPr>
          <a:xfrm>
            <a:off x="838200" y="853333"/>
            <a:ext cx="4844143" cy="2792412"/>
          </a:xfrm>
        </p:spPr>
        <p:txBody>
          <a:bodyPr anchor="t">
            <a:normAutofit/>
          </a:bodyPr>
          <a:lstStyle>
            <a:lvl1pPr algn="l">
              <a:defRPr sz="3600">
                <a:solidFill>
                  <a:schemeClr val="accent3"/>
                </a:solidFill>
              </a:defRPr>
            </a:lvl1pPr>
          </a:lstStyle>
          <a:p>
            <a:r>
              <a:rPr lang="en-US"/>
              <a:t>Click to edit Master title style</a:t>
            </a:r>
            <a:endParaRPr lang="en-US" dirty="0"/>
          </a:p>
        </p:txBody>
      </p:sp>
      <p:sp>
        <p:nvSpPr>
          <p:cNvPr id="5" name="Content Placeholder 7">
            <a:extLst>
              <a:ext uri="{FF2B5EF4-FFF2-40B4-BE49-F238E27FC236}">
                <a16:creationId xmlns:a16="http://schemas.microsoft.com/office/drawing/2014/main" id="{0DA40DDB-ECC4-BF05-805D-56550EB8CB9B}"/>
              </a:ext>
            </a:extLst>
          </p:cNvPr>
          <p:cNvSpPr>
            <a:spLocks noGrp="1"/>
          </p:cNvSpPr>
          <p:nvPr>
            <p:ph sz="quarter" idx="15"/>
          </p:nvPr>
        </p:nvSpPr>
        <p:spPr>
          <a:xfrm>
            <a:off x="837521" y="3813681"/>
            <a:ext cx="4844142" cy="2188317"/>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3">
            <a:extLst>
              <a:ext uri="{FF2B5EF4-FFF2-40B4-BE49-F238E27FC236}">
                <a16:creationId xmlns:a16="http://schemas.microsoft.com/office/drawing/2014/main" id="{37C70689-88FA-027C-9354-13057024FA9F}"/>
              </a:ext>
            </a:extLst>
          </p:cNvPr>
          <p:cNvSpPr>
            <a:spLocks noGrp="1"/>
          </p:cNvSpPr>
          <p:nvPr>
            <p:ph sz="half" idx="13"/>
          </p:nvPr>
        </p:nvSpPr>
        <p:spPr>
          <a:xfrm>
            <a:off x="6455228" y="853334"/>
            <a:ext cx="4898571" cy="5151334"/>
          </a:xfrm>
        </p:spPr>
        <p:txBody>
          <a:bodyPr>
            <a:normAutofit/>
          </a:bodyPr>
          <a:lstStyle>
            <a:lvl1pPr marL="342900" indent="-342900">
              <a:lnSpc>
                <a:spcPct val="100000"/>
              </a:lnSpc>
              <a:buFont typeface="Arial" panose="020B0604020202020204" pitchFamily="34" charset="0"/>
              <a:buChar char="•"/>
              <a:defRPr lang="en-US" sz="2400" b="1" kern="1200" dirty="0">
                <a:solidFill>
                  <a:schemeClr val="accent3"/>
                </a:solidFill>
                <a:latin typeface="+mn-lt"/>
                <a:ea typeface="+mn-ea"/>
                <a:cs typeface="+mn-cs"/>
              </a:defRPr>
            </a:lvl1pPr>
            <a:lvl2pPr marL="347472" indent="0">
              <a:lnSpc>
                <a:spcPct val="100000"/>
              </a:lnSpc>
              <a:spcBef>
                <a:spcPts val="0"/>
              </a:spcBef>
              <a:buFont typeface="Arial" panose="020B0604020202020204" pitchFamily="34" charset="0"/>
              <a:buNone/>
              <a:defRPr lang="en-US" sz="2400" b="0" kern="1200" dirty="0">
                <a:solidFill>
                  <a:schemeClr val="accent3"/>
                </a:solidFill>
                <a:latin typeface="+mn-lt"/>
                <a:ea typeface="+mn-ea"/>
                <a:cs typeface="+mn-cs"/>
              </a:defRPr>
            </a:lvl2pPr>
            <a:lvl3pPr marL="731520" indent="-342900">
              <a:lnSpc>
                <a:spcPct val="100000"/>
              </a:lnSpc>
              <a:spcBef>
                <a:spcPts val="1000"/>
              </a:spcBef>
              <a:buFont typeface="Arial" panose="020B0604020202020204" pitchFamily="34" charset="0"/>
              <a:buChar char="•"/>
              <a:defRPr lang="en-US" sz="2400" b="1" kern="1200" dirty="0">
                <a:solidFill>
                  <a:schemeClr val="accent3"/>
                </a:solidFill>
                <a:latin typeface="+mn-lt"/>
                <a:ea typeface="+mn-ea"/>
                <a:cs typeface="+mn-cs"/>
              </a:defRPr>
            </a:lvl3pPr>
            <a:lvl4pPr marL="731520" indent="0">
              <a:lnSpc>
                <a:spcPct val="100000"/>
              </a:lnSpc>
              <a:spcBef>
                <a:spcPts val="0"/>
              </a:spcBef>
              <a:buFont typeface="Arial" panose="020B0604020202020204" pitchFamily="34" charset="0"/>
              <a:buNone/>
              <a:defRPr lang="en-US" sz="2400" b="0" kern="1200" dirty="0">
                <a:solidFill>
                  <a:schemeClr val="accent3"/>
                </a:solidFill>
                <a:latin typeface="+mn-lt"/>
                <a:ea typeface="+mn-ea"/>
                <a:cs typeface="+mn-cs"/>
              </a:defRPr>
            </a:lvl4pPr>
            <a:lvl5pPr marL="1097280" indent="-342900">
              <a:lnSpc>
                <a:spcPct val="100000"/>
              </a:lnSpc>
              <a:spcBef>
                <a:spcPts val="1000"/>
              </a:spcBef>
              <a:buFont typeface="Arial" panose="020B0604020202020204" pitchFamily="34" charset="0"/>
              <a:buChar char="•"/>
              <a:defRPr lang="en-US" sz="2400" b="0" kern="1200" dirty="0">
                <a:solidFill>
                  <a:schemeClr val="accent3"/>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2" name="Straight Connector 11">
            <a:extLst>
              <a:ext uri="{FF2B5EF4-FFF2-40B4-BE49-F238E27FC236}">
                <a16:creationId xmlns:a16="http://schemas.microsoft.com/office/drawing/2014/main" id="{87C0568B-88EF-9F5A-D39D-8C9C4C573B4B}"/>
              </a:ext>
            </a:extLst>
          </p:cNvPr>
          <p:cNvCxnSpPr>
            <a:cxnSpLocks/>
          </p:cNvCxnSpPr>
          <p:nvPr userDrawn="1"/>
        </p:nvCxnSpPr>
        <p:spPr>
          <a:xfrm flipV="1">
            <a:off x="6096000" y="327025"/>
            <a:ext cx="0" cy="6160861"/>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 name="Footer Placeholder 4">
            <a:extLst>
              <a:ext uri="{FF2B5EF4-FFF2-40B4-BE49-F238E27FC236}">
                <a16:creationId xmlns:a16="http://schemas.microsoft.com/office/drawing/2014/main" id="{14585FEF-898A-BE20-0E49-7060E3A08DBE}"/>
              </a:ext>
            </a:extLst>
          </p:cNvPr>
          <p:cNvSpPr>
            <a:spLocks noGrp="1"/>
          </p:cNvSpPr>
          <p:nvPr>
            <p:ph type="ftr" sz="quarter" idx="3"/>
          </p:nvPr>
        </p:nvSpPr>
        <p:spPr>
          <a:xfrm>
            <a:off x="838200" y="6118484"/>
            <a:ext cx="3398763" cy="365125"/>
          </a:xfrm>
          <a:prstGeom prst="rect">
            <a:avLst/>
          </a:prstGeom>
        </p:spPr>
        <p:txBody>
          <a:bodyPr vert="horz" lIns="91440" tIns="45720" rIns="91440" bIns="45720" rtlCol="0" anchor="ctr"/>
          <a:lstStyle>
            <a:lvl1pPr algn="l">
              <a:defRPr sz="1100" cap="all" spc="300" baseline="0">
                <a:solidFill>
                  <a:schemeClr val="accent3"/>
                </a:solidFill>
              </a:defRPr>
            </a:lvl1pPr>
          </a:lstStyle>
          <a:p>
            <a:r>
              <a:rPr lang="en-US"/>
              <a:t>© New Jersey Italian Heritage Commission </a:t>
            </a:r>
            <a:endParaRPr lang="en-US" dirty="0"/>
          </a:p>
        </p:txBody>
      </p:sp>
      <p:sp>
        <p:nvSpPr>
          <p:cNvPr id="2" name="Date Placeholder 3">
            <a:extLst>
              <a:ext uri="{FF2B5EF4-FFF2-40B4-BE49-F238E27FC236}">
                <a16:creationId xmlns:a16="http://schemas.microsoft.com/office/drawing/2014/main" id="{0CAC8CAA-7BE1-C6AD-8CAA-7EF23C3F3856}"/>
              </a:ext>
            </a:extLst>
          </p:cNvPr>
          <p:cNvSpPr>
            <a:spLocks noGrp="1"/>
          </p:cNvSpPr>
          <p:nvPr>
            <p:ph type="dt" sz="half" idx="14"/>
          </p:nvPr>
        </p:nvSpPr>
        <p:spPr>
          <a:xfrm>
            <a:off x="8610600" y="6118484"/>
            <a:ext cx="2743200" cy="365125"/>
          </a:xfrm>
          <a:prstGeom prst="rect">
            <a:avLst/>
          </a:prstGeom>
        </p:spPr>
        <p:txBody>
          <a:bodyPr vert="horz" lIns="91440" tIns="45720" rIns="91440" bIns="45720" rtlCol="0" anchor="ctr"/>
          <a:lstStyle>
            <a:lvl1pPr algn="r">
              <a:defRPr sz="1100">
                <a:solidFill>
                  <a:schemeClr val="accent3"/>
                </a:solidFill>
              </a:defRPr>
            </a:lvl1pPr>
          </a:lstStyle>
          <a:p>
            <a:endParaRPr lang="en-US" dirty="0"/>
          </a:p>
        </p:txBody>
      </p:sp>
    </p:spTree>
    <p:extLst>
      <p:ext uri="{BB962C8B-B14F-4D97-AF65-F5344CB8AC3E}">
        <p14:creationId xmlns:p14="http://schemas.microsoft.com/office/powerpoint/2010/main" val="31129725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57BD59-35CC-9BB3-8621-6FA3356F81AA}"/>
              </a:ext>
            </a:extLst>
          </p:cNvPr>
          <p:cNvSpPr>
            <a:spLocks noGrp="1"/>
          </p:cNvSpPr>
          <p:nvPr>
            <p:ph type="title"/>
          </p:nvPr>
        </p:nvSpPr>
        <p:spPr>
          <a:xfrm>
            <a:off x="1754505" y="1013460"/>
            <a:ext cx="8682990" cy="2230802"/>
          </a:xfrm>
        </p:spPr>
        <p:txBody>
          <a:bodyPr anchor="b">
            <a:normAutofit/>
          </a:bodyPr>
          <a:lstStyle>
            <a:lvl1pPr algn="ctr">
              <a:defRPr sz="4800">
                <a:solidFill>
                  <a:schemeClr val="accent3"/>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772710C-A212-1B12-06CD-FA2A14F89D68}"/>
              </a:ext>
            </a:extLst>
          </p:cNvPr>
          <p:cNvSpPr>
            <a:spLocks noGrp="1"/>
          </p:cNvSpPr>
          <p:nvPr>
            <p:ph idx="1"/>
          </p:nvPr>
        </p:nvSpPr>
        <p:spPr>
          <a:xfrm>
            <a:off x="1754505" y="3429000"/>
            <a:ext cx="8682989" cy="2230802"/>
          </a:xfrm>
        </p:spPr>
        <p:txBody>
          <a:bodyPr anchor="t" anchorCtr="0">
            <a:normAutofit/>
          </a:bodyPr>
          <a:lstStyle>
            <a:lvl1pPr marL="0" indent="0" algn="ctr">
              <a:lnSpc>
                <a:spcPct val="200000"/>
              </a:lnSpc>
              <a:buNone/>
              <a:defRPr lang="en-US" sz="1600" kern="1200" cap="all" spc="300" dirty="0">
                <a:solidFill>
                  <a:prstClr val="black"/>
                </a:solidFill>
                <a:latin typeface="+mn-lt"/>
                <a:ea typeface="+mn-ea"/>
                <a:cs typeface="+mn-cs"/>
              </a:defRPr>
            </a:lvl1pPr>
            <a:lvl2pPr marL="742950" indent="-285750" algn="ctr">
              <a:lnSpc>
                <a:spcPct val="110000"/>
              </a:lnSpc>
              <a:buFont typeface="Arial" panose="020B0604020202020204" pitchFamily="34" charset="0"/>
              <a:buChar char="•"/>
              <a:defRPr lang="en-US" sz="1600" kern="1200" cap="none" spc="0" baseline="0" dirty="0">
                <a:solidFill>
                  <a:prstClr val="black"/>
                </a:solidFill>
                <a:latin typeface="+mn-lt"/>
                <a:ea typeface="+mn-ea"/>
                <a:cs typeface="+mn-cs"/>
              </a:defRPr>
            </a:lvl2pPr>
            <a:lvl3pPr marL="1200150" indent="-285750" algn="ctr">
              <a:lnSpc>
                <a:spcPct val="110000"/>
              </a:lnSpc>
              <a:buFont typeface="Arial" panose="020B0604020202020204" pitchFamily="34" charset="0"/>
              <a:buChar char="•"/>
              <a:defRPr lang="en-US" sz="1600" kern="1200" cap="none" spc="0" baseline="0" dirty="0">
                <a:solidFill>
                  <a:prstClr val="black"/>
                </a:solidFill>
                <a:latin typeface="+mn-lt"/>
                <a:ea typeface="+mn-ea"/>
                <a:cs typeface="+mn-cs"/>
              </a:defRPr>
            </a:lvl3pPr>
            <a:lvl4pPr marL="1657350" indent="-285750" algn="ctr">
              <a:lnSpc>
                <a:spcPct val="110000"/>
              </a:lnSpc>
              <a:buFont typeface="Arial" panose="020B0604020202020204" pitchFamily="34" charset="0"/>
              <a:buChar char="•"/>
              <a:defRPr lang="en-US" sz="1600" kern="1200" cap="none" spc="0" baseline="0" dirty="0">
                <a:solidFill>
                  <a:prstClr val="black"/>
                </a:solidFill>
                <a:latin typeface="+mn-lt"/>
                <a:ea typeface="+mn-ea"/>
                <a:cs typeface="+mn-cs"/>
              </a:defRPr>
            </a:lvl4pPr>
            <a:lvl5pPr marL="2114550" indent="-285750" algn="ctr">
              <a:lnSpc>
                <a:spcPct val="110000"/>
              </a:lnSpc>
              <a:buFont typeface="Arial" panose="020B0604020202020204" pitchFamily="34" charset="0"/>
              <a:buChar char="•"/>
              <a:defRPr lang="en-US" sz="1600" kern="1200" cap="none" spc="0" baseline="0" dirty="0">
                <a:solidFill>
                  <a:prstClr val="black"/>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207540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AB7B24-DEA0-4775-ADB1-D95B8F8E3CFF}" type="datetime1">
              <a:rPr lang="en-US" smtClean="0"/>
              <a:t>7/10/2025</a:t>
            </a:fld>
            <a:endParaRPr lang="en-US"/>
          </a:p>
        </p:txBody>
      </p:sp>
      <p:sp>
        <p:nvSpPr>
          <p:cNvPr id="3" name="Footer Placeholder 2"/>
          <p:cNvSpPr>
            <a:spLocks noGrp="1"/>
          </p:cNvSpPr>
          <p:nvPr>
            <p:ph type="ftr" sz="quarter" idx="11"/>
          </p:nvPr>
        </p:nvSpPr>
        <p:spPr/>
        <p:txBody>
          <a:bodyPr/>
          <a:lstStyle/>
          <a:p>
            <a:r>
              <a:rPr lang="en-US"/>
              <a:t>© New Jersey Italian Heritage Commission </a:t>
            </a:r>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65920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57BD59-35CC-9BB3-8621-6FA3356F81AA}"/>
              </a:ext>
            </a:extLst>
          </p:cNvPr>
          <p:cNvSpPr>
            <a:spLocks noGrp="1"/>
          </p:cNvSpPr>
          <p:nvPr>
            <p:ph type="title"/>
          </p:nvPr>
        </p:nvSpPr>
        <p:spPr>
          <a:xfrm>
            <a:off x="838200" y="853333"/>
            <a:ext cx="4844143" cy="5151334"/>
          </a:xfrm>
        </p:spPr>
        <p:txBody>
          <a:bodyPr anchor="ctr">
            <a:normAutofit/>
          </a:bodyPr>
          <a:lstStyle>
            <a:lvl1pPr algn="ctr">
              <a:defRPr sz="3600">
                <a:solidFill>
                  <a:schemeClr val="accent3"/>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772710C-A212-1B12-06CD-FA2A14F89D68}"/>
              </a:ext>
            </a:extLst>
          </p:cNvPr>
          <p:cNvSpPr>
            <a:spLocks noGrp="1"/>
          </p:cNvSpPr>
          <p:nvPr>
            <p:ph idx="1"/>
          </p:nvPr>
        </p:nvSpPr>
        <p:spPr>
          <a:xfrm>
            <a:off x="6455229" y="853333"/>
            <a:ext cx="4920342" cy="5151334"/>
          </a:xfrm>
        </p:spPr>
        <p:txBody>
          <a:bodyPr anchor="ctr" anchorCtr="0">
            <a:normAutofit/>
          </a:bodyPr>
          <a:lstStyle>
            <a:lvl1pPr marL="0" indent="0" algn="ctr">
              <a:lnSpc>
                <a:spcPct val="200000"/>
              </a:lnSpc>
              <a:buNone/>
              <a:defRPr lang="en-US" sz="1600" kern="1200" cap="all" spc="300" dirty="0">
                <a:solidFill>
                  <a:prstClr val="black"/>
                </a:solidFill>
                <a:latin typeface="+mn-lt"/>
                <a:ea typeface="+mn-ea"/>
                <a:cs typeface="+mn-cs"/>
              </a:defRPr>
            </a:lvl1pPr>
            <a:lvl2pPr marL="742950" indent="-285750" algn="ctr">
              <a:lnSpc>
                <a:spcPct val="120000"/>
              </a:lnSpc>
              <a:buFont typeface="Arial" panose="020B0604020202020204" pitchFamily="34" charset="0"/>
              <a:buChar char="•"/>
              <a:defRPr lang="en-US" sz="1600" kern="1200" cap="none" spc="0" baseline="0" dirty="0">
                <a:solidFill>
                  <a:prstClr val="black"/>
                </a:solidFill>
                <a:latin typeface="+mn-lt"/>
                <a:ea typeface="+mn-ea"/>
                <a:cs typeface="+mn-cs"/>
              </a:defRPr>
            </a:lvl2pPr>
            <a:lvl3pPr marL="1200150" indent="-285750" algn="ctr">
              <a:lnSpc>
                <a:spcPct val="120000"/>
              </a:lnSpc>
              <a:buFont typeface="Arial" panose="020B0604020202020204" pitchFamily="34" charset="0"/>
              <a:buChar char="•"/>
              <a:defRPr lang="en-US" sz="1600" kern="1200" cap="none" spc="0" baseline="0" dirty="0">
                <a:solidFill>
                  <a:prstClr val="black"/>
                </a:solidFill>
                <a:latin typeface="+mn-lt"/>
                <a:ea typeface="+mn-ea"/>
                <a:cs typeface="+mn-cs"/>
              </a:defRPr>
            </a:lvl3pPr>
            <a:lvl4pPr marL="1657350" indent="-285750" algn="ctr">
              <a:lnSpc>
                <a:spcPct val="120000"/>
              </a:lnSpc>
              <a:buFont typeface="Arial" panose="020B0604020202020204" pitchFamily="34" charset="0"/>
              <a:buChar char="•"/>
              <a:defRPr lang="en-US" sz="1600" kern="1200" cap="none" spc="0" baseline="0" dirty="0">
                <a:solidFill>
                  <a:prstClr val="black"/>
                </a:solidFill>
                <a:latin typeface="+mn-lt"/>
                <a:ea typeface="+mn-ea"/>
                <a:cs typeface="+mn-cs"/>
              </a:defRPr>
            </a:lvl4pPr>
            <a:lvl5pPr marL="2114550" indent="-285750" algn="ctr">
              <a:lnSpc>
                <a:spcPct val="120000"/>
              </a:lnSpc>
              <a:buFont typeface="Arial" panose="020B0604020202020204" pitchFamily="34" charset="0"/>
              <a:buChar char="•"/>
              <a:defRPr lang="en-US" sz="1600" kern="1200" cap="none" spc="0" baseline="0" dirty="0">
                <a:solidFill>
                  <a:prstClr val="black"/>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4">
            <a:extLst>
              <a:ext uri="{FF2B5EF4-FFF2-40B4-BE49-F238E27FC236}">
                <a16:creationId xmlns:a16="http://schemas.microsoft.com/office/drawing/2014/main" id="{EC2FAC39-06DA-FEF0-2302-B02B7C1CD3B1}"/>
              </a:ext>
            </a:extLst>
          </p:cNvPr>
          <p:cNvSpPr>
            <a:spLocks noGrp="1"/>
          </p:cNvSpPr>
          <p:nvPr>
            <p:ph type="ftr" sz="quarter" idx="3"/>
          </p:nvPr>
        </p:nvSpPr>
        <p:spPr>
          <a:xfrm>
            <a:off x="838200" y="6118484"/>
            <a:ext cx="3398763" cy="365125"/>
          </a:xfrm>
          <a:prstGeom prst="rect">
            <a:avLst/>
          </a:prstGeom>
        </p:spPr>
        <p:txBody>
          <a:bodyPr vert="horz" lIns="91440" tIns="45720" rIns="91440" bIns="45720" rtlCol="0" anchor="ctr"/>
          <a:lstStyle>
            <a:lvl1pPr algn="l">
              <a:defRPr sz="1100" cap="all" spc="300" baseline="0">
                <a:solidFill>
                  <a:schemeClr val="accent3"/>
                </a:solidFill>
              </a:defRPr>
            </a:lvl1pPr>
          </a:lstStyle>
          <a:p>
            <a:r>
              <a:rPr lang="en-US"/>
              <a:t>© New Jersey Italian Heritage Commission </a:t>
            </a:r>
            <a:endParaRPr lang="en-US" dirty="0"/>
          </a:p>
        </p:txBody>
      </p:sp>
      <p:sp>
        <p:nvSpPr>
          <p:cNvPr id="9" name="Date Placeholder 3">
            <a:extLst>
              <a:ext uri="{FF2B5EF4-FFF2-40B4-BE49-F238E27FC236}">
                <a16:creationId xmlns:a16="http://schemas.microsoft.com/office/drawing/2014/main" id="{6244C766-4DBD-CE50-9374-1427F1FAE856}"/>
              </a:ext>
            </a:extLst>
          </p:cNvPr>
          <p:cNvSpPr>
            <a:spLocks noGrp="1"/>
          </p:cNvSpPr>
          <p:nvPr>
            <p:ph type="dt" sz="half" idx="2"/>
          </p:nvPr>
        </p:nvSpPr>
        <p:spPr>
          <a:xfrm>
            <a:off x="8610600" y="6118484"/>
            <a:ext cx="2743200" cy="365125"/>
          </a:xfrm>
          <a:prstGeom prst="rect">
            <a:avLst/>
          </a:prstGeom>
        </p:spPr>
        <p:txBody>
          <a:bodyPr vert="horz" lIns="91440" tIns="45720" rIns="91440" bIns="45720" rtlCol="0" anchor="ctr"/>
          <a:lstStyle>
            <a:lvl1pPr algn="r">
              <a:defRPr sz="1100">
                <a:solidFill>
                  <a:schemeClr val="accent3"/>
                </a:solidFill>
              </a:defRPr>
            </a:lvl1pPr>
          </a:lstStyle>
          <a:p>
            <a:endParaRPr lang="en-US" dirty="0"/>
          </a:p>
        </p:txBody>
      </p:sp>
    </p:spTree>
    <p:extLst>
      <p:ext uri="{BB962C8B-B14F-4D97-AF65-F5344CB8AC3E}">
        <p14:creationId xmlns:p14="http://schemas.microsoft.com/office/powerpoint/2010/main" val="1000826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AD403-A15F-4A2F-B050-AB874136E732}"/>
              </a:ext>
            </a:extLst>
          </p:cNvPr>
          <p:cNvSpPr>
            <a:spLocks noGrp="1"/>
          </p:cNvSpPr>
          <p:nvPr>
            <p:ph type="title"/>
          </p:nvPr>
        </p:nvSpPr>
        <p:spPr>
          <a:xfrm>
            <a:off x="838200" y="853334"/>
            <a:ext cx="4844142" cy="5151334"/>
          </a:xfrm>
        </p:spPr>
        <p:txBody>
          <a:bodyPr anchor="t">
            <a:noAutofit/>
          </a:bodyPr>
          <a:lstStyle>
            <a:lvl1pPr algn="l">
              <a:defRPr sz="5400" b="0">
                <a:solidFill>
                  <a:schemeClr val="accent1">
                    <a:lumMod val="20000"/>
                    <a:lumOff val="80000"/>
                  </a:schemeClr>
                </a:solidFill>
              </a:defRPr>
            </a:lvl1pPr>
          </a:lstStyle>
          <a:p>
            <a:r>
              <a:rPr lang="en-US" noProof="0"/>
              <a:t>Click to edit Master title style</a:t>
            </a:r>
            <a:endParaRPr lang="en-US" noProof="0" dirty="0"/>
          </a:p>
        </p:txBody>
      </p:sp>
      <p:sp>
        <p:nvSpPr>
          <p:cNvPr id="8" name="Picture Placeholder 7">
            <a:extLst>
              <a:ext uri="{FF2B5EF4-FFF2-40B4-BE49-F238E27FC236}">
                <a16:creationId xmlns:a16="http://schemas.microsoft.com/office/drawing/2014/main" id="{402CFA45-BBBD-162A-70AD-0B375405784D}"/>
              </a:ext>
            </a:extLst>
          </p:cNvPr>
          <p:cNvSpPr>
            <a:spLocks noGrp="1"/>
          </p:cNvSpPr>
          <p:nvPr>
            <p:ph type="pic" sz="quarter" idx="11"/>
          </p:nvPr>
        </p:nvSpPr>
        <p:spPr>
          <a:xfrm>
            <a:off x="6428012" y="685800"/>
            <a:ext cx="5070020" cy="5486400"/>
          </a:xfrm>
          <a:custGeom>
            <a:avLst/>
            <a:gdLst>
              <a:gd name="connsiteX0" fmla="*/ 5070020 w 5070020"/>
              <a:gd name="connsiteY0" fmla="*/ 0 h 5486400"/>
              <a:gd name="connsiteX1" fmla="*/ 5070020 w 5070020"/>
              <a:gd name="connsiteY1" fmla="*/ 5486400 h 5486400"/>
              <a:gd name="connsiteX2" fmla="*/ 0 w 5070020"/>
              <a:gd name="connsiteY2" fmla="*/ 5486399 h 5486400"/>
              <a:gd name="connsiteX3" fmla="*/ 0 w 5070020"/>
              <a:gd name="connsiteY3" fmla="*/ 579095 h 5486400"/>
              <a:gd name="connsiteX4" fmla="*/ 268 w 5070020"/>
              <a:gd name="connsiteY4" fmla="*/ 579362 h 5486400"/>
              <a:gd name="connsiteX5" fmla="*/ 582189 w 5070020"/>
              <a:gd name="connsiteY5" fmla="*/ 266 h 5486400"/>
              <a:gd name="connsiteX6" fmla="*/ 581922 w 5070020"/>
              <a:gd name="connsiteY6" fmla="*/ 1 h 548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70020" h="5486400">
                <a:moveTo>
                  <a:pt x="5070020" y="0"/>
                </a:moveTo>
                <a:lnTo>
                  <a:pt x="5070020" y="5486400"/>
                </a:lnTo>
                <a:lnTo>
                  <a:pt x="0" y="5486399"/>
                </a:lnTo>
                <a:lnTo>
                  <a:pt x="0" y="579095"/>
                </a:lnTo>
                <a:lnTo>
                  <a:pt x="268" y="579362"/>
                </a:lnTo>
                <a:lnTo>
                  <a:pt x="582189" y="266"/>
                </a:lnTo>
                <a:lnTo>
                  <a:pt x="581922" y="1"/>
                </a:lnTo>
                <a:close/>
              </a:path>
            </a:pathLst>
          </a:custGeom>
        </p:spPr>
        <p:txBody>
          <a:bodyPr wrap="square">
            <a:noAutofit/>
          </a:bodyPr>
          <a:lstStyle>
            <a:lvl1pPr marL="0" indent="0" algn="ctr">
              <a:buNone/>
              <a:defRPr sz="1600"/>
            </a:lvl1pPr>
          </a:lstStyle>
          <a:p>
            <a:r>
              <a:rPr lang="en-US" dirty="0"/>
              <a:t>Click icon to add picture</a:t>
            </a:r>
          </a:p>
        </p:txBody>
      </p:sp>
      <p:sp>
        <p:nvSpPr>
          <p:cNvPr id="4" name="Rectangle 3">
            <a:extLst>
              <a:ext uri="{FF2B5EF4-FFF2-40B4-BE49-F238E27FC236}">
                <a16:creationId xmlns:a16="http://schemas.microsoft.com/office/drawing/2014/main" id="{35CD2915-BBAC-A1F0-BC9D-D3EBE576B6CA}"/>
              </a:ext>
            </a:extLst>
          </p:cNvPr>
          <p:cNvSpPr/>
          <p:nvPr userDrawn="1"/>
        </p:nvSpPr>
        <p:spPr>
          <a:xfrm>
            <a:off x="361950" y="327025"/>
            <a:ext cx="11468100" cy="6203950"/>
          </a:xfrm>
          <a:prstGeom prst="rect">
            <a:avLst/>
          </a:prstGeom>
          <a:noFill/>
          <a:ln w="28575" cap="flat">
            <a:solidFill>
              <a:schemeClr val="accent3">
                <a:lumMod val="40000"/>
                <a:lumOff val="60000"/>
              </a:schemeClr>
            </a:solidFill>
            <a:prstDash val="solid"/>
            <a:miter/>
          </a:ln>
        </p:spPr>
        <p:txBody>
          <a:bodyPr rtlCol="0" anchor="ctr"/>
          <a:lstStyle/>
          <a:p>
            <a:pPr algn="l"/>
            <a:endParaRPr lang="en-US" dirty="0"/>
          </a:p>
        </p:txBody>
      </p:sp>
      <p:cxnSp>
        <p:nvCxnSpPr>
          <p:cNvPr id="6" name="Straight Connector 5">
            <a:extLst>
              <a:ext uri="{FF2B5EF4-FFF2-40B4-BE49-F238E27FC236}">
                <a16:creationId xmlns:a16="http://schemas.microsoft.com/office/drawing/2014/main" id="{731F310B-7369-4DED-0D01-CE0B2057D9A2}"/>
              </a:ext>
            </a:extLst>
          </p:cNvPr>
          <p:cNvCxnSpPr>
            <a:cxnSpLocks/>
          </p:cNvCxnSpPr>
          <p:nvPr/>
        </p:nvCxnSpPr>
        <p:spPr>
          <a:xfrm flipV="1">
            <a:off x="6096000" y="6281057"/>
            <a:ext cx="0" cy="249918"/>
          </a:xfrm>
          <a:prstGeom prst="line">
            <a:avLst/>
          </a:prstGeom>
          <a:ln w="28575">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C7F80554-A5C0-4DF5-30C7-E8509F4304C5}"/>
              </a:ext>
            </a:extLst>
          </p:cNvPr>
          <p:cNvCxnSpPr>
            <a:cxnSpLocks/>
          </p:cNvCxnSpPr>
          <p:nvPr/>
        </p:nvCxnSpPr>
        <p:spPr>
          <a:xfrm flipV="1">
            <a:off x="6096000" y="327025"/>
            <a:ext cx="0" cy="6160861"/>
          </a:xfrm>
          <a:prstGeom prst="line">
            <a:avLst/>
          </a:prstGeom>
          <a:ln w="28575">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4722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AA9154-5D3B-2CDD-4D46-FD8867EFC004}"/>
              </a:ext>
            </a:extLst>
          </p:cNvPr>
          <p:cNvSpPr>
            <a:spLocks noGrp="1"/>
          </p:cNvSpPr>
          <p:nvPr>
            <p:ph type="title"/>
          </p:nvPr>
        </p:nvSpPr>
        <p:spPr>
          <a:xfrm>
            <a:off x="838200" y="853333"/>
            <a:ext cx="4844143" cy="5151334"/>
          </a:xfrm>
        </p:spPr>
        <p:txBody>
          <a:bodyPr anchor="ctr">
            <a:normAutofit/>
          </a:bodyPr>
          <a:lstStyle>
            <a:lvl1pPr algn="ctr">
              <a:defRPr sz="3600">
                <a:solidFill>
                  <a:schemeClr val="accent3"/>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772710C-A212-1B12-06CD-FA2A14F89D68}"/>
              </a:ext>
            </a:extLst>
          </p:cNvPr>
          <p:cNvSpPr>
            <a:spLocks noGrp="1"/>
          </p:cNvSpPr>
          <p:nvPr>
            <p:ph idx="1"/>
          </p:nvPr>
        </p:nvSpPr>
        <p:spPr>
          <a:xfrm>
            <a:off x="6455228" y="853333"/>
            <a:ext cx="4997631" cy="5151334"/>
          </a:xfrm>
        </p:spPr>
        <p:txBody>
          <a:bodyPr anchor="ctr" anchorCtr="0">
            <a:normAutofit/>
          </a:bodyPr>
          <a:lstStyle>
            <a:lvl1pPr marL="0" indent="0">
              <a:lnSpc>
                <a:spcPct val="100000"/>
              </a:lnSpc>
              <a:buFont typeface="Arial" panose="020B0604020202020204" pitchFamily="34" charset="0"/>
              <a:buNone/>
              <a:defRPr lang="en-US" sz="2000" kern="1200" dirty="0">
                <a:solidFill>
                  <a:schemeClr val="tx1"/>
                </a:solidFill>
                <a:latin typeface="+mn-lt"/>
                <a:ea typeface="+mn-ea"/>
                <a:cs typeface="+mn-cs"/>
              </a:defRPr>
            </a:lvl1pPr>
            <a:lvl2pPr marL="800100" indent="-342900">
              <a:lnSpc>
                <a:spcPct val="100000"/>
              </a:lnSpc>
              <a:buFont typeface="Arial" panose="020B0604020202020204" pitchFamily="34" charset="0"/>
              <a:buChar char="•"/>
              <a:defRPr lang="en-US" sz="2000" kern="1200" dirty="0">
                <a:solidFill>
                  <a:schemeClr val="tx1"/>
                </a:solidFill>
                <a:latin typeface="+mn-lt"/>
                <a:ea typeface="+mn-ea"/>
                <a:cs typeface="+mn-cs"/>
              </a:defRPr>
            </a:lvl2pPr>
            <a:lvl3pPr marL="1257300" indent="-342900">
              <a:lnSpc>
                <a:spcPct val="100000"/>
              </a:lnSpc>
              <a:buFont typeface="Arial" panose="020B0604020202020204" pitchFamily="34" charset="0"/>
              <a:buChar char="•"/>
              <a:defRPr lang="en-US" sz="2000" kern="1200" dirty="0">
                <a:solidFill>
                  <a:schemeClr val="tx1"/>
                </a:solidFill>
                <a:latin typeface="+mn-lt"/>
                <a:ea typeface="+mn-ea"/>
                <a:cs typeface="+mn-cs"/>
              </a:defRPr>
            </a:lvl3pPr>
            <a:lvl4pPr marL="1714500" indent="-342900">
              <a:lnSpc>
                <a:spcPct val="100000"/>
              </a:lnSpc>
              <a:buFont typeface="Arial" panose="020B0604020202020204" pitchFamily="34" charset="0"/>
              <a:buChar char="•"/>
              <a:defRPr lang="en-US" sz="2000" kern="1200" dirty="0">
                <a:solidFill>
                  <a:schemeClr val="tx1"/>
                </a:solidFill>
                <a:latin typeface="+mn-lt"/>
                <a:ea typeface="+mn-ea"/>
                <a:cs typeface="+mn-cs"/>
              </a:defRPr>
            </a:lvl4pPr>
            <a:lvl5pPr marL="2171700" indent="-342900">
              <a:lnSpc>
                <a:spcPct val="100000"/>
              </a:lnSpc>
              <a:buFont typeface="Arial" panose="020B0604020202020204" pitchFamily="34" charset="0"/>
              <a:buChar char="•"/>
              <a:defRPr lang="en-US" sz="20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Footer Placeholder 4">
            <a:extLst>
              <a:ext uri="{FF2B5EF4-FFF2-40B4-BE49-F238E27FC236}">
                <a16:creationId xmlns:a16="http://schemas.microsoft.com/office/drawing/2014/main" id="{024DDF44-6A4A-DA03-A8BE-598DC99E8900}"/>
              </a:ext>
            </a:extLst>
          </p:cNvPr>
          <p:cNvSpPr>
            <a:spLocks noGrp="1"/>
          </p:cNvSpPr>
          <p:nvPr>
            <p:ph type="ftr" sz="quarter" idx="3"/>
          </p:nvPr>
        </p:nvSpPr>
        <p:spPr>
          <a:xfrm>
            <a:off x="838200" y="6118484"/>
            <a:ext cx="3398763" cy="365125"/>
          </a:xfrm>
          <a:prstGeom prst="rect">
            <a:avLst/>
          </a:prstGeom>
        </p:spPr>
        <p:txBody>
          <a:bodyPr vert="horz" lIns="91440" tIns="45720" rIns="91440" bIns="45720" rtlCol="0" anchor="ctr"/>
          <a:lstStyle>
            <a:lvl1pPr algn="l">
              <a:defRPr sz="1100" cap="all" spc="300" baseline="0">
                <a:solidFill>
                  <a:schemeClr val="accent3"/>
                </a:solidFill>
              </a:defRPr>
            </a:lvl1pPr>
          </a:lstStyle>
          <a:p>
            <a:r>
              <a:rPr lang="en-US"/>
              <a:t>© New Jersey Italian Heritage Commission </a:t>
            </a:r>
            <a:endParaRPr lang="en-US" dirty="0"/>
          </a:p>
        </p:txBody>
      </p:sp>
      <p:sp>
        <p:nvSpPr>
          <p:cNvPr id="13" name="Date Placeholder 3">
            <a:extLst>
              <a:ext uri="{FF2B5EF4-FFF2-40B4-BE49-F238E27FC236}">
                <a16:creationId xmlns:a16="http://schemas.microsoft.com/office/drawing/2014/main" id="{27F1B34D-5253-5267-DEAA-572BCF19BF8A}"/>
              </a:ext>
            </a:extLst>
          </p:cNvPr>
          <p:cNvSpPr>
            <a:spLocks noGrp="1"/>
          </p:cNvSpPr>
          <p:nvPr>
            <p:ph type="dt" sz="half" idx="2"/>
          </p:nvPr>
        </p:nvSpPr>
        <p:spPr>
          <a:xfrm>
            <a:off x="8610600" y="6118484"/>
            <a:ext cx="2743200" cy="365125"/>
          </a:xfrm>
          <a:prstGeom prst="rect">
            <a:avLst/>
          </a:prstGeom>
        </p:spPr>
        <p:txBody>
          <a:bodyPr vert="horz" lIns="91440" tIns="45720" rIns="91440" bIns="45720" rtlCol="0" anchor="ctr"/>
          <a:lstStyle>
            <a:lvl1pPr algn="r">
              <a:defRPr sz="1100">
                <a:solidFill>
                  <a:schemeClr val="accent3"/>
                </a:solidFill>
              </a:defRPr>
            </a:lvl1pPr>
          </a:lstStyle>
          <a:p>
            <a:endParaRPr lang="en-US" dirty="0"/>
          </a:p>
        </p:txBody>
      </p:sp>
    </p:spTree>
    <p:extLst>
      <p:ext uri="{BB962C8B-B14F-4D97-AF65-F5344CB8AC3E}">
        <p14:creationId xmlns:p14="http://schemas.microsoft.com/office/powerpoint/2010/main" val="14562342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0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AD403-A15F-4A2F-B050-AB874136E732}"/>
              </a:ext>
            </a:extLst>
          </p:cNvPr>
          <p:cNvSpPr>
            <a:spLocks noGrp="1"/>
          </p:cNvSpPr>
          <p:nvPr>
            <p:ph type="title"/>
          </p:nvPr>
        </p:nvSpPr>
        <p:spPr>
          <a:xfrm>
            <a:off x="838200" y="853334"/>
            <a:ext cx="4844142" cy="3939646"/>
          </a:xfrm>
        </p:spPr>
        <p:txBody>
          <a:bodyPr anchor="t">
            <a:noAutofit/>
          </a:bodyPr>
          <a:lstStyle>
            <a:lvl1pPr algn="l">
              <a:defRPr sz="5400" b="0">
                <a:solidFill>
                  <a:schemeClr val="accent1">
                    <a:lumMod val="20000"/>
                    <a:lumOff val="80000"/>
                  </a:schemeClr>
                </a:solidFill>
              </a:defRPr>
            </a:lvl1pPr>
          </a:lstStyle>
          <a:p>
            <a:r>
              <a:rPr lang="en-US" noProof="0"/>
              <a:t>Click to edit Master title style</a:t>
            </a:r>
            <a:endParaRPr lang="en-US" noProof="0" dirty="0"/>
          </a:p>
        </p:txBody>
      </p:sp>
      <p:sp>
        <p:nvSpPr>
          <p:cNvPr id="3" name="Text Placeholder 14">
            <a:extLst>
              <a:ext uri="{FF2B5EF4-FFF2-40B4-BE49-F238E27FC236}">
                <a16:creationId xmlns:a16="http://schemas.microsoft.com/office/drawing/2014/main" id="{4F555129-A180-DABF-24A6-1FBDA958D770}"/>
              </a:ext>
            </a:extLst>
          </p:cNvPr>
          <p:cNvSpPr>
            <a:spLocks noGrp="1"/>
          </p:cNvSpPr>
          <p:nvPr>
            <p:ph type="body" sz="quarter" idx="13"/>
          </p:nvPr>
        </p:nvSpPr>
        <p:spPr>
          <a:xfrm>
            <a:off x="838199" y="5029200"/>
            <a:ext cx="4844143" cy="1169761"/>
          </a:xfrm>
        </p:spPr>
        <p:txBody>
          <a:bodyPr anchor="b">
            <a:normAutofit/>
          </a:bodyPr>
          <a:lstStyle>
            <a:lvl1pPr marL="0" indent="0" algn="l">
              <a:buNone/>
              <a:defRPr sz="1800" b="0" i="0" cap="all" spc="300" baseline="0">
                <a:solidFill>
                  <a:schemeClr val="accent1">
                    <a:lumMod val="20000"/>
                    <a:lumOff val="80000"/>
                  </a:schemeClr>
                </a:solidFill>
              </a:defRPr>
            </a:lvl1pPr>
          </a:lstStyle>
          <a:p>
            <a:pPr lvl="0"/>
            <a:r>
              <a:rPr lang="en-US" noProof="0"/>
              <a:t>Click to edit Master text styles</a:t>
            </a:r>
          </a:p>
        </p:txBody>
      </p:sp>
      <p:sp>
        <p:nvSpPr>
          <p:cNvPr id="5" name="Picture Placeholder 4">
            <a:extLst>
              <a:ext uri="{FF2B5EF4-FFF2-40B4-BE49-F238E27FC236}">
                <a16:creationId xmlns:a16="http://schemas.microsoft.com/office/drawing/2014/main" id="{7E309519-3E22-556C-E01C-12137A86C950}"/>
              </a:ext>
            </a:extLst>
          </p:cNvPr>
          <p:cNvSpPr>
            <a:spLocks noGrp="1"/>
          </p:cNvSpPr>
          <p:nvPr>
            <p:ph type="pic" sz="quarter" idx="11"/>
          </p:nvPr>
        </p:nvSpPr>
        <p:spPr>
          <a:xfrm>
            <a:off x="6428012" y="685800"/>
            <a:ext cx="5070020" cy="5486400"/>
          </a:xfrm>
          <a:custGeom>
            <a:avLst/>
            <a:gdLst>
              <a:gd name="connsiteX0" fmla="*/ 5070020 w 5070020"/>
              <a:gd name="connsiteY0" fmla="*/ 0 h 5486400"/>
              <a:gd name="connsiteX1" fmla="*/ 5070020 w 5070020"/>
              <a:gd name="connsiteY1" fmla="*/ 5486400 h 5486400"/>
              <a:gd name="connsiteX2" fmla="*/ 0 w 5070020"/>
              <a:gd name="connsiteY2" fmla="*/ 5486399 h 5486400"/>
              <a:gd name="connsiteX3" fmla="*/ 0 w 5070020"/>
              <a:gd name="connsiteY3" fmla="*/ 579095 h 5486400"/>
              <a:gd name="connsiteX4" fmla="*/ 268 w 5070020"/>
              <a:gd name="connsiteY4" fmla="*/ 579362 h 5486400"/>
              <a:gd name="connsiteX5" fmla="*/ 582189 w 5070020"/>
              <a:gd name="connsiteY5" fmla="*/ 266 h 5486400"/>
              <a:gd name="connsiteX6" fmla="*/ 581922 w 5070020"/>
              <a:gd name="connsiteY6" fmla="*/ 1 h 548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70020" h="5486400">
                <a:moveTo>
                  <a:pt x="5070020" y="0"/>
                </a:moveTo>
                <a:lnTo>
                  <a:pt x="5070020" y="5486400"/>
                </a:lnTo>
                <a:lnTo>
                  <a:pt x="0" y="5486399"/>
                </a:lnTo>
                <a:lnTo>
                  <a:pt x="0" y="579095"/>
                </a:lnTo>
                <a:lnTo>
                  <a:pt x="268" y="579362"/>
                </a:lnTo>
                <a:lnTo>
                  <a:pt x="582189" y="266"/>
                </a:lnTo>
                <a:lnTo>
                  <a:pt x="581922" y="1"/>
                </a:lnTo>
                <a:close/>
              </a:path>
            </a:pathLst>
          </a:custGeom>
        </p:spPr>
        <p:txBody>
          <a:bodyPr wrap="square">
            <a:noAutofit/>
          </a:bodyPr>
          <a:lstStyle>
            <a:lvl1pPr marL="0" indent="0" algn="ctr">
              <a:buNone/>
              <a:defRPr sz="1600"/>
            </a:lvl1pPr>
          </a:lstStyle>
          <a:p>
            <a:r>
              <a:rPr lang="en-US" dirty="0"/>
              <a:t>Click icon to add picture</a:t>
            </a:r>
          </a:p>
        </p:txBody>
      </p:sp>
      <p:sp>
        <p:nvSpPr>
          <p:cNvPr id="4" name="Rectangle 3">
            <a:extLst>
              <a:ext uri="{FF2B5EF4-FFF2-40B4-BE49-F238E27FC236}">
                <a16:creationId xmlns:a16="http://schemas.microsoft.com/office/drawing/2014/main" id="{35CD2915-BBAC-A1F0-BC9D-D3EBE576B6CA}"/>
              </a:ext>
            </a:extLst>
          </p:cNvPr>
          <p:cNvSpPr/>
          <p:nvPr userDrawn="1"/>
        </p:nvSpPr>
        <p:spPr>
          <a:xfrm>
            <a:off x="361950" y="327025"/>
            <a:ext cx="11468100" cy="6203950"/>
          </a:xfrm>
          <a:prstGeom prst="rect">
            <a:avLst/>
          </a:prstGeom>
          <a:noFill/>
          <a:ln w="28575" cap="flat">
            <a:solidFill>
              <a:schemeClr val="accent3">
                <a:lumMod val="60000"/>
                <a:lumOff val="40000"/>
              </a:schemeClr>
            </a:solidFill>
            <a:prstDash val="solid"/>
            <a:miter/>
          </a:ln>
        </p:spPr>
        <p:txBody>
          <a:bodyPr rtlCol="0" anchor="ctr"/>
          <a:lstStyle/>
          <a:p>
            <a:pPr algn="l"/>
            <a:endParaRPr lang="en-US" dirty="0"/>
          </a:p>
        </p:txBody>
      </p:sp>
      <p:cxnSp>
        <p:nvCxnSpPr>
          <p:cNvPr id="6" name="Straight Connector 5">
            <a:extLst>
              <a:ext uri="{FF2B5EF4-FFF2-40B4-BE49-F238E27FC236}">
                <a16:creationId xmlns:a16="http://schemas.microsoft.com/office/drawing/2014/main" id="{731F310B-7369-4DED-0D01-CE0B2057D9A2}"/>
              </a:ext>
            </a:extLst>
          </p:cNvPr>
          <p:cNvCxnSpPr>
            <a:cxnSpLocks/>
          </p:cNvCxnSpPr>
          <p:nvPr/>
        </p:nvCxnSpPr>
        <p:spPr>
          <a:xfrm flipV="1">
            <a:off x="6096000" y="6281057"/>
            <a:ext cx="0" cy="249918"/>
          </a:xfrm>
          <a:prstGeom prst="line">
            <a:avLst/>
          </a:prstGeom>
          <a:ln w="28575">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C7F80554-A5C0-4DF5-30C7-E8509F4304C5}"/>
              </a:ext>
            </a:extLst>
          </p:cNvPr>
          <p:cNvCxnSpPr>
            <a:cxnSpLocks/>
          </p:cNvCxnSpPr>
          <p:nvPr/>
        </p:nvCxnSpPr>
        <p:spPr>
          <a:xfrm flipV="1">
            <a:off x="6096000" y="327025"/>
            <a:ext cx="0" cy="6160861"/>
          </a:xfrm>
          <a:prstGeom prst="line">
            <a:avLst/>
          </a:prstGeom>
          <a:ln w="28575">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69335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01">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567DDB1-50BA-053F-5044-13CD972E03BF}"/>
              </a:ext>
            </a:extLst>
          </p:cNvPr>
          <p:cNvSpPr>
            <a:spLocks noGrp="1"/>
          </p:cNvSpPr>
          <p:nvPr>
            <p:ph type="title"/>
          </p:nvPr>
        </p:nvSpPr>
        <p:spPr>
          <a:xfrm>
            <a:off x="838200" y="853333"/>
            <a:ext cx="4844143" cy="2792412"/>
          </a:xfrm>
        </p:spPr>
        <p:txBody>
          <a:bodyPr anchor="t">
            <a:normAutofit/>
          </a:bodyPr>
          <a:lstStyle>
            <a:lvl1pPr algn="l">
              <a:defRPr sz="3600">
                <a:solidFill>
                  <a:schemeClr val="accent3"/>
                </a:solidFill>
              </a:defRPr>
            </a:lvl1pPr>
          </a:lstStyle>
          <a:p>
            <a:r>
              <a:rPr lang="en-US"/>
              <a:t>Click to edit Master title style</a:t>
            </a:r>
            <a:endParaRPr lang="en-US" dirty="0"/>
          </a:p>
        </p:txBody>
      </p:sp>
      <p:sp>
        <p:nvSpPr>
          <p:cNvPr id="2" name="Content Placeholder 3">
            <a:extLst>
              <a:ext uri="{FF2B5EF4-FFF2-40B4-BE49-F238E27FC236}">
                <a16:creationId xmlns:a16="http://schemas.microsoft.com/office/drawing/2014/main" id="{E0F5E438-B3C9-C45F-E900-E6E1E3E8DB1B}"/>
              </a:ext>
            </a:extLst>
          </p:cNvPr>
          <p:cNvSpPr>
            <a:spLocks noGrp="1"/>
          </p:cNvSpPr>
          <p:nvPr>
            <p:ph sz="half" idx="13"/>
          </p:nvPr>
        </p:nvSpPr>
        <p:spPr>
          <a:xfrm>
            <a:off x="838200" y="3813681"/>
            <a:ext cx="4898571" cy="2188317"/>
          </a:xfrm>
        </p:spPr>
        <p:txBody>
          <a:bodyPr>
            <a:normAutofit/>
          </a:bodyPr>
          <a:lstStyle>
            <a:lvl1pPr marL="0" indent="0">
              <a:lnSpc>
                <a:spcPct val="100000"/>
              </a:lnSpc>
              <a:buFont typeface="Arial" panose="020B0604020202020204" pitchFamily="34" charset="0"/>
              <a:buNone/>
              <a:defRPr sz="2000">
                <a:solidFill>
                  <a:schemeClr val="tx1"/>
                </a:solidFill>
              </a:defRPr>
            </a:lvl1pPr>
            <a:lvl2pPr marL="457200" indent="0">
              <a:lnSpc>
                <a:spcPct val="100000"/>
              </a:lnSpc>
              <a:buFont typeface="Arial" panose="020B0604020202020204" pitchFamily="34" charset="0"/>
              <a:buNone/>
              <a:defRPr sz="2000">
                <a:solidFill>
                  <a:schemeClr val="tx1"/>
                </a:solidFill>
              </a:defRPr>
            </a:lvl2pPr>
            <a:lvl3pPr marL="914400" indent="0">
              <a:lnSpc>
                <a:spcPct val="100000"/>
              </a:lnSpc>
              <a:buFont typeface="Arial" panose="020B0604020202020204" pitchFamily="34" charset="0"/>
              <a:buNone/>
              <a:defRPr sz="2000">
                <a:solidFill>
                  <a:schemeClr val="tx1"/>
                </a:solidFill>
              </a:defRPr>
            </a:lvl3pPr>
            <a:lvl4pPr marL="1371600" indent="0">
              <a:lnSpc>
                <a:spcPct val="100000"/>
              </a:lnSpc>
              <a:buFont typeface="Arial" panose="020B0604020202020204" pitchFamily="34" charset="0"/>
              <a:buNone/>
              <a:defRPr sz="2000">
                <a:solidFill>
                  <a:schemeClr val="tx1"/>
                </a:solidFill>
              </a:defRPr>
            </a:lvl4pPr>
            <a:lvl5pPr marL="1828800" indent="0">
              <a:lnSpc>
                <a:spcPct val="100000"/>
              </a:lnSpc>
              <a:buFont typeface="Arial" panose="020B0604020202020204" pitchFamily="34" charset="0"/>
              <a:buNone/>
              <a:defRPr sz="20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72DFB03A-367B-9ADA-8071-E22871EC115F}"/>
              </a:ext>
            </a:extLst>
          </p:cNvPr>
          <p:cNvSpPr>
            <a:spLocks noGrp="1"/>
          </p:cNvSpPr>
          <p:nvPr>
            <p:ph sz="half" idx="2"/>
          </p:nvPr>
        </p:nvSpPr>
        <p:spPr>
          <a:xfrm>
            <a:off x="6509656" y="850392"/>
            <a:ext cx="4844144" cy="5404104"/>
          </a:xfrm>
        </p:spPr>
        <p:txBody>
          <a:bodyPr>
            <a:normAutofit/>
          </a:bodyPr>
          <a:lstStyle>
            <a:lvl1pPr marL="0" indent="0">
              <a:lnSpc>
                <a:spcPct val="100000"/>
              </a:lnSpc>
              <a:buNone/>
              <a:defRPr sz="2400">
                <a:solidFill>
                  <a:schemeClr val="tx1"/>
                </a:solidFill>
              </a:defRPr>
            </a:lvl1pPr>
            <a:lvl2pPr marL="800100" indent="-342900">
              <a:lnSpc>
                <a:spcPct val="100000"/>
              </a:lnSpc>
              <a:buFont typeface="Arial" panose="020B0604020202020204" pitchFamily="34" charset="0"/>
              <a:buChar char="•"/>
              <a:defRPr sz="2400">
                <a:solidFill>
                  <a:schemeClr val="tx1"/>
                </a:solidFill>
              </a:defRPr>
            </a:lvl2pPr>
            <a:lvl3pPr marL="1257300" indent="-342900">
              <a:lnSpc>
                <a:spcPct val="100000"/>
              </a:lnSpc>
              <a:buFont typeface="Arial" panose="020B0604020202020204" pitchFamily="34" charset="0"/>
              <a:buChar char="•"/>
              <a:defRPr sz="2400">
                <a:solidFill>
                  <a:schemeClr val="tx1"/>
                </a:solidFill>
              </a:defRPr>
            </a:lvl3pPr>
            <a:lvl4pPr marL="1714500" indent="-342900">
              <a:lnSpc>
                <a:spcPct val="100000"/>
              </a:lnSpc>
              <a:buFont typeface="Arial" panose="020B0604020202020204" pitchFamily="34" charset="0"/>
              <a:buChar char="•"/>
              <a:defRPr sz="2400">
                <a:solidFill>
                  <a:schemeClr val="tx1"/>
                </a:solidFill>
              </a:defRPr>
            </a:lvl4pPr>
            <a:lvl5pPr marL="2171700" indent="-342900">
              <a:lnSpc>
                <a:spcPct val="100000"/>
              </a:lnSpc>
              <a:buFont typeface="Arial" panose="020B0604020202020204" pitchFamily="34" charset="0"/>
              <a:buChar cha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4">
            <a:extLst>
              <a:ext uri="{FF2B5EF4-FFF2-40B4-BE49-F238E27FC236}">
                <a16:creationId xmlns:a16="http://schemas.microsoft.com/office/drawing/2014/main" id="{779B0408-F353-B756-0CA4-644E881D17F4}"/>
              </a:ext>
            </a:extLst>
          </p:cNvPr>
          <p:cNvSpPr>
            <a:spLocks noGrp="1"/>
          </p:cNvSpPr>
          <p:nvPr>
            <p:ph type="ftr" sz="quarter" idx="3"/>
          </p:nvPr>
        </p:nvSpPr>
        <p:spPr>
          <a:xfrm>
            <a:off x="838200" y="6118484"/>
            <a:ext cx="3398763" cy="365125"/>
          </a:xfrm>
          <a:prstGeom prst="rect">
            <a:avLst/>
          </a:prstGeom>
        </p:spPr>
        <p:txBody>
          <a:bodyPr vert="horz" lIns="91440" tIns="45720" rIns="91440" bIns="45720" rtlCol="0" anchor="ctr"/>
          <a:lstStyle>
            <a:lvl1pPr algn="l">
              <a:defRPr sz="1100" cap="all" spc="300" baseline="0">
                <a:solidFill>
                  <a:schemeClr val="accent3"/>
                </a:solidFill>
              </a:defRPr>
            </a:lvl1pPr>
          </a:lstStyle>
          <a:p>
            <a:r>
              <a:rPr lang="en-US"/>
              <a:t>© New Jersey Italian Heritage Commission </a:t>
            </a:r>
            <a:endParaRPr lang="en-US" dirty="0"/>
          </a:p>
        </p:txBody>
      </p:sp>
      <p:sp>
        <p:nvSpPr>
          <p:cNvPr id="5" name="Date Placeholder 3">
            <a:extLst>
              <a:ext uri="{FF2B5EF4-FFF2-40B4-BE49-F238E27FC236}">
                <a16:creationId xmlns:a16="http://schemas.microsoft.com/office/drawing/2014/main" id="{AD520D91-492B-A641-A848-BEB3248265F5}"/>
              </a:ext>
            </a:extLst>
          </p:cNvPr>
          <p:cNvSpPr>
            <a:spLocks noGrp="1"/>
          </p:cNvSpPr>
          <p:nvPr>
            <p:ph type="dt" sz="half" idx="14"/>
          </p:nvPr>
        </p:nvSpPr>
        <p:spPr>
          <a:xfrm>
            <a:off x="8610600" y="6118484"/>
            <a:ext cx="2743200" cy="365125"/>
          </a:xfrm>
          <a:prstGeom prst="rect">
            <a:avLst/>
          </a:prstGeom>
        </p:spPr>
        <p:txBody>
          <a:bodyPr vert="horz" lIns="91440" tIns="45720" rIns="91440" bIns="45720" rtlCol="0" anchor="ctr"/>
          <a:lstStyle>
            <a:lvl1pPr algn="r">
              <a:defRPr sz="1100">
                <a:solidFill>
                  <a:schemeClr val="accent3"/>
                </a:solidFill>
              </a:defRPr>
            </a:lvl1pPr>
          </a:lstStyle>
          <a:p>
            <a:endParaRPr lang="en-US" dirty="0"/>
          </a:p>
        </p:txBody>
      </p:sp>
    </p:spTree>
    <p:extLst>
      <p:ext uri="{BB962C8B-B14F-4D97-AF65-F5344CB8AC3E}">
        <p14:creationId xmlns:p14="http://schemas.microsoft.com/office/powerpoint/2010/main" val="2529031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with image">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ACD9AFCA-1D1A-D583-A3C7-F086816A2315}"/>
              </a:ext>
            </a:extLst>
          </p:cNvPr>
          <p:cNvCxnSpPr>
            <a:cxnSpLocks/>
          </p:cNvCxnSpPr>
          <p:nvPr userDrawn="1"/>
        </p:nvCxnSpPr>
        <p:spPr>
          <a:xfrm flipV="1">
            <a:off x="6096000" y="327025"/>
            <a:ext cx="0" cy="6160861"/>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4606A35E-DBB6-E5DF-F837-92E894DDB6DF}"/>
              </a:ext>
            </a:extLst>
          </p:cNvPr>
          <p:cNvSpPr>
            <a:spLocks noGrp="1"/>
          </p:cNvSpPr>
          <p:nvPr>
            <p:ph type="title"/>
          </p:nvPr>
        </p:nvSpPr>
        <p:spPr>
          <a:xfrm>
            <a:off x="838200" y="853333"/>
            <a:ext cx="4844143" cy="2792412"/>
          </a:xfrm>
        </p:spPr>
        <p:txBody>
          <a:bodyPr anchor="t">
            <a:normAutofit/>
          </a:bodyPr>
          <a:lstStyle>
            <a:lvl1pPr algn="l">
              <a:defRPr sz="3600">
                <a:solidFill>
                  <a:schemeClr val="accent3"/>
                </a:solidFill>
              </a:defRPr>
            </a:lvl1pPr>
          </a:lstStyle>
          <a:p>
            <a:r>
              <a:rPr lang="en-US"/>
              <a:t>Click to edit Master title style</a:t>
            </a:r>
            <a:endParaRPr lang="en-US" dirty="0"/>
          </a:p>
        </p:txBody>
      </p:sp>
      <p:sp>
        <p:nvSpPr>
          <p:cNvPr id="5" name="Content Placeholder 3">
            <a:extLst>
              <a:ext uri="{FF2B5EF4-FFF2-40B4-BE49-F238E27FC236}">
                <a16:creationId xmlns:a16="http://schemas.microsoft.com/office/drawing/2014/main" id="{0899541C-E35F-E909-EAA3-7931F9A15E4A}"/>
              </a:ext>
            </a:extLst>
          </p:cNvPr>
          <p:cNvSpPr>
            <a:spLocks noGrp="1"/>
          </p:cNvSpPr>
          <p:nvPr>
            <p:ph sz="half" idx="2"/>
          </p:nvPr>
        </p:nvSpPr>
        <p:spPr>
          <a:xfrm>
            <a:off x="838200" y="3813682"/>
            <a:ext cx="4898571" cy="2188317"/>
          </a:xfrm>
        </p:spPr>
        <p:txBody>
          <a:bodyPr>
            <a:normAutofit/>
          </a:bodyPr>
          <a:lstStyle>
            <a:lvl1pPr marL="0" indent="0">
              <a:lnSpc>
                <a:spcPct val="100000"/>
              </a:lnSpc>
              <a:buFont typeface="Arial" panose="020B0604020202020204" pitchFamily="34" charset="0"/>
              <a:buNone/>
              <a:defRPr sz="2000">
                <a:solidFill>
                  <a:schemeClr val="tx1"/>
                </a:solidFill>
              </a:defRPr>
            </a:lvl1pPr>
            <a:lvl2pPr marL="457200" indent="0">
              <a:lnSpc>
                <a:spcPct val="100000"/>
              </a:lnSpc>
              <a:buFont typeface="Arial" panose="020B0604020202020204" pitchFamily="34" charset="0"/>
              <a:buNone/>
              <a:defRPr sz="2000">
                <a:solidFill>
                  <a:schemeClr val="tx1"/>
                </a:solidFill>
              </a:defRPr>
            </a:lvl2pPr>
            <a:lvl3pPr marL="914400" indent="0">
              <a:lnSpc>
                <a:spcPct val="100000"/>
              </a:lnSpc>
              <a:buFont typeface="Arial" panose="020B0604020202020204" pitchFamily="34" charset="0"/>
              <a:buNone/>
              <a:defRPr sz="2000">
                <a:solidFill>
                  <a:schemeClr val="tx1"/>
                </a:solidFill>
              </a:defRPr>
            </a:lvl3pPr>
            <a:lvl4pPr marL="1371600" indent="0">
              <a:lnSpc>
                <a:spcPct val="100000"/>
              </a:lnSpc>
              <a:buFont typeface="Arial" panose="020B0604020202020204" pitchFamily="34" charset="0"/>
              <a:buNone/>
              <a:defRPr sz="2000">
                <a:solidFill>
                  <a:schemeClr val="tx1"/>
                </a:solidFill>
              </a:defRPr>
            </a:lvl4pPr>
            <a:lvl5pPr marL="1828800" indent="0">
              <a:lnSpc>
                <a:spcPct val="100000"/>
              </a:lnSpc>
              <a:buFont typeface="Arial" panose="020B0604020202020204" pitchFamily="34" charset="0"/>
              <a:buNone/>
              <a:defRPr sz="20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Picture Placeholder 1">
            <a:extLst>
              <a:ext uri="{FF2B5EF4-FFF2-40B4-BE49-F238E27FC236}">
                <a16:creationId xmlns:a16="http://schemas.microsoft.com/office/drawing/2014/main" id="{9DB7DBB6-A2E9-1B6C-7928-330959C46249}"/>
              </a:ext>
            </a:extLst>
          </p:cNvPr>
          <p:cNvSpPr>
            <a:spLocks noGrp="1"/>
          </p:cNvSpPr>
          <p:nvPr>
            <p:ph type="pic" sz="quarter" idx="11"/>
          </p:nvPr>
        </p:nvSpPr>
        <p:spPr>
          <a:xfrm>
            <a:off x="6428012" y="685800"/>
            <a:ext cx="5070020" cy="5486400"/>
          </a:xfrm>
          <a:custGeom>
            <a:avLst/>
            <a:gdLst>
              <a:gd name="connsiteX0" fmla="*/ 5070020 w 5070020"/>
              <a:gd name="connsiteY0" fmla="*/ 0 h 5486400"/>
              <a:gd name="connsiteX1" fmla="*/ 5070020 w 5070020"/>
              <a:gd name="connsiteY1" fmla="*/ 5486400 h 5486400"/>
              <a:gd name="connsiteX2" fmla="*/ 0 w 5070020"/>
              <a:gd name="connsiteY2" fmla="*/ 5486399 h 5486400"/>
              <a:gd name="connsiteX3" fmla="*/ 0 w 5070020"/>
              <a:gd name="connsiteY3" fmla="*/ 579095 h 5486400"/>
              <a:gd name="connsiteX4" fmla="*/ 268 w 5070020"/>
              <a:gd name="connsiteY4" fmla="*/ 579362 h 5486400"/>
              <a:gd name="connsiteX5" fmla="*/ 582189 w 5070020"/>
              <a:gd name="connsiteY5" fmla="*/ 266 h 5486400"/>
              <a:gd name="connsiteX6" fmla="*/ 581922 w 5070020"/>
              <a:gd name="connsiteY6" fmla="*/ 1 h 548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70020" h="5486400">
                <a:moveTo>
                  <a:pt x="5070020" y="0"/>
                </a:moveTo>
                <a:lnTo>
                  <a:pt x="5070020" y="5486400"/>
                </a:lnTo>
                <a:lnTo>
                  <a:pt x="0" y="5486399"/>
                </a:lnTo>
                <a:lnTo>
                  <a:pt x="0" y="579095"/>
                </a:lnTo>
                <a:lnTo>
                  <a:pt x="268" y="579362"/>
                </a:lnTo>
                <a:lnTo>
                  <a:pt x="582189" y="266"/>
                </a:lnTo>
                <a:lnTo>
                  <a:pt x="581922" y="1"/>
                </a:lnTo>
                <a:close/>
              </a:path>
            </a:pathLst>
          </a:custGeom>
        </p:spPr>
        <p:txBody>
          <a:bodyPr wrap="square">
            <a:noAutofit/>
          </a:bodyPr>
          <a:lstStyle>
            <a:lvl1pPr marL="0" indent="0" algn="ctr">
              <a:buNone/>
              <a:defRPr sz="1600"/>
            </a:lvl1pPr>
          </a:lstStyle>
          <a:p>
            <a:r>
              <a:rPr lang="en-US" dirty="0"/>
              <a:t>Click icon to add picture</a:t>
            </a:r>
          </a:p>
        </p:txBody>
      </p:sp>
      <p:sp>
        <p:nvSpPr>
          <p:cNvPr id="9" name="Footer Placeholder 4">
            <a:extLst>
              <a:ext uri="{FF2B5EF4-FFF2-40B4-BE49-F238E27FC236}">
                <a16:creationId xmlns:a16="http://schemas.microsoft.com/office/drawing/2014/main" id="{2D560E12-0714-B7BE-9ED4-842720026BED}"/>
              </a:ext>
            </a:extLst>
          </p:cNvPr>
          <p:cNvSpPr>
            <a:spLocks noGrp="1"/>
          </p:cNvSpPr>
          <p:nvPr>
            <p:ph type="ftr" sz="quarter" idx="3"/>
          </p:nvPr>
        </p:nvSpPr>
        <p:spPr>
          <a:xfrm>
            <a:off x="838200" y="6118484"/>
            <a:ext cx="3398763" cy="365125"/>
          </a:xfrm>
          <a:prstGeom prst="rect">
            <a:avLst/>
          </a:prstGeom>
        </p:spPr>
        <p:txBody>
          <a:bodyPr vert="horz" lIns="91440" tIns="45720" rIns="91440" bIns="45720" rtlCol="0" anchor="ctr"/>
          <a:lstStyle>
            <a:lvl1pPr algn="l">
              <a:defRPr sz="1100" cap="all" spc="300" baseline="0">
                <a:solidFill>
                  <a:schemeClr val="accent3"/>
                </a:solidFill>
              </a:defRPr>
            </a:lvl1pPr>
          </a:lstStyle>
          <a:p>
            <a:r>
              <a:rPr lang="en-US"/>
              <a:t>© New Jersey Italian Heritage Commission </a:t>
            </a:r>
            <a:endParaRPr lang="en-US" dirty="0"/>
          </a:p>
        </p:txBody>
      </p:sp>
    </p:spTree>
    <p:extLst>
      <p:ext uri="{BB962C8B-B14F-4D97-AF65-F5344CB8AC3E}">
        <p14:creationId xmlns:p14="http://schemas.microsoft.com/office/powerpoint/2010/main" val="31798464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02">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8BA9668-A78D-632D-FE8F-C62FE04F29A6}"/>
              </a:ext>
            </a:extLst>
          </p:cNvPr>
          <p:cNvSpPr>
            <a:spLocks noGrp="1"/>
          </p:cNvSpPr>
          <p:nvPr>
            <p:ph type="title"/>
          </p:nvPr>
        </p:nvSpPr>
        <p:spPr>
          <a:xfrm>
            <a:off x="838200" y="853333"/>
            <a:ext cx="4844143" cy="2792412"/>
          </a:xfrm>
        </p:spPr>
        <p:txBody>
          <a:bodyPr anchor="t">
            <a:normAutofit/>
          </a:bodyPr>
          <a:lstStyle>
            <a:lvl1pPr algn="l">
              <a:defRPr sz="3600">
                <a:solidFill>
                  <a:schemeClr val="accent3"/>
                </a:solidFill>
              </a:defRPr>
            </a:lvl1pPr>
          </a:lstStyle>
          <a:p>
            <a:r>
              <a:rPr lang="en-US"/>
              <a:t>Click to edit Master title style</a:t>
            </a:r>
            <a:endParaRPr lang="en-US" dirty="0"/>
          </a:p>
        </p:txBody>
      </p:sp>
      <p:sp>
        <p:nvSpPr>
          <p:cNvPr id="4" name="Content Placeholder 3">
            <a:extLst>
              <a:ext uri="{FF2B5EF4-FFF2-40B4-BE49-F238E27FC236}">
                <a16:creationId xmlns:a16="http://schemas.microsoft.com/office/drawing/2014/main" id="{72DFB03A-367B-9ADA-8071-E22871EC115F}"/>
              </a:ext>
            </a:extLst>
          </p:cNvPr>
          <p:cNvSpPr>
            <a:spLocks noGrp="1"/>
          </p:cNvSpPr>
          <p:nvPr>
            <p:ph sz="half" idx="2"/>
          </p:nvPr>
        </p:nvSpPr>
        <p:spPr>
          <a:xfrm>
            <a:off x="838200" y="3813682"/>
            <a:ext cx="4898571" cy="2188317"/>
          </a:xfrm>
        </p:spPr>
        <p:txBody>
          <a:bodyPr>
            <a:normAutofit/>
          </a:bodyPr>
          <a:lstStyle>
            <a:lvl1pPr marL="0" indent="0">
              <a:lnSpc>
                <a:spcPct val="100000"/>
              </a:lnSpc>
              <a:buFont typeface="Arial" panose="020B0604020202020204" pitchFamily="34" charset="0"/>
              <a:buNone/>
              <a:defRPr sz="2000">
                <a:solidFill>
                  <a:schemeClr val="tx1"/>
                </a:solidFill>
              </a:defRPr>
            </a:lvl1pPr>
            <a:lvl2pPr marL="457200" indent="0">
              <a:lnSpc>
                <a:spcPct val="100000"/>
              </a:lnSpc>
              <a:buFont typeface="Arial" panose="020B0604020202020204" pitchFamily="34" charset="0"/>
              <a:buNone/>
              <a:defRPr sz="2000">
                <a:solidFill>
                  <a:schemeClr val="tx1"/>
                </a:solidFill>
              </a:defRPr>
            </a:lvl2pPr>
            <a:lvl3pPr marL="914400" indent="0">
              <a:lnSpc>
                <a:spcPct val="100000"/>
              </a:lnSpc>
              <a:buFont typeface="Arial" panose="020B0604020202020204" pitchFamily="34" charset="0"/>
              <a:buNone/>
              <a:defRPr sz="2000">
                <a:solidFill>
                  <a:schemeClr val="tx1"/>
                </a:solidFill>
              </a:defRPr>
            </a:lvl3pPr>
            <a:lvl4pPr marL="1371600" indent="0">
              <a:lnSpc>
                <a:spcPct val="100000"/>
              </a:lnSpc>
              <a:buFont typeface="Arial" panose="020B0604020202020204" pitchFamily="34" charset="0"/>
              <a:buNone/>
              <a:defRPr sz="2000">
                <a:solidFill>
                  <a:schemeClr val="tx1"/>
                </a:solidFill>
              </a:defRPr>
            </a:lvl4pPr>
            <a:lvl5pPr marL="1828800" indent="0">
              <a:lnSpc>
                <a:spcPct val="100000"/>
              </a:lnSpc>
              <a:buFont typeface="Arial" panose="020B0604020202020204" pitchFamily="34" charset="0"/>
              <a:buNone/>
              <a:defRPr sz="20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3">
            <a:extLst>
              <a:ext uri="{FF2B5EF4-FFF2-40B4-BE49-F238E27FC236}">
                <a16:creationId xmlns:a16="http://schemas.microsoft.com/office/drawing/2014/main" id="{37C70689-88FA-027C-9354-13057024FA9F}"/>
              </a:ext>
            </a:extLst>
          </p:cNvPr>
          <p:cNvSpPr>
            <a:spLocks noGrp="1"/>
          </p:cNvSpPr>
          <p:nvPr>
            <p:ph sz="half" idx="13"/>
          </p:nvPr>
        </p:nvSpPr>
        <p:spPr>
          <a:xfrm>
            <a:off x="6455228" y="853334"/>
            <a:ext cx="4898571" cy="5151334"/>
          </a:xfrm>
        </p:spPr>
        <p:txBody>
          <a:bodyPr>
            <a:normAutofit/>
          </a:bodyPr>
          <a:lstStyle>
            <a:lvl1pPr marL="0" indent="0">
              <a:lnSpc>
                <a:spcPct val="100000"/>
              </a:lnSpc>
              <a:buFont typeface="Arial" panose="020B0604020202020204" pitchFamily="34" charset="0"/>
              <a:buNone/>
              <a:defRPr lang="en-US" sz="2400" b="1" kern="1200" dirty="0">
                <a:solidFill>
                  <a:schemeClr val="accent3"/>
                </a:solidFill>
                <a:latin typeface="+mn-lt"/>
                <a:ea typeface="+mn-ea"/>
                <a:cs typeface="+mn-cs"/>
              </a:defRPr>
            </a:lvl1pPr>
            <a:lvl2pPr marL="800100" indent="-342900">
              <a:lnSpc>
                <a:spcPct val="100000"/>
              </a:lnSpc>
              <a:buFont typeface="Arial" panose="020B0604020202020204" pitchFamily="34" charset="0"/>
              <a:buChar char="•"/>
              <a:defRPr lang="en-US" sz="2400" b="0" kern="1200" dirty="0">
                <a:solidFill>
                  <a:schemeClr val="accent3"/>
                </a:solidFill>
                <a:latin typeface="+mn-lt"/>
                <a:ea typeface="+mn-ea"/>
                <a:cs typeface="+mn-cs"/>
              </a:defRPr>
            </a:lvl2pPr>
            <a:lvl3pPr marL="1257300" indent="-342900">
              <a:lnSpc>
                <a:spcPct val="100000"/>
              </a:lnSpc>
              <a:buFont typeface="Arial" panose="020B0604020202020204" pitchFamily="34" charset="0"/>
              <a:buChar char="•"/>
              <a:defRPr lang="en-US" sz="2400" b="0" kern="1200" dirty="0">
                <a:solidFill>
                  <a:schemeClr val="accent3"/>
                </a:solidFill>
                <a:latin typeface="+mn-lt"/>
                <a:ea typeface="+mn-ea"/>
                <a:cs typeface="+mn-cs"/>
              </a:defRPr>
            </a:lvl3pPr>
            <a:lvl4pPr marL="1714500" indent="-342900">
              <a:lnSpc>
                <a:spcPct val="100000"/>
              </a:lnSpc>
              <a:buFont typeface="Arial" panose="020B0604020202020204" pitchFamily="34" charset="0"/>
              <a:buChar char="•"/>
              <a:defRPr lang="en-US" sz="2400" b="0" kern="1200" dirty="0">
                <a:solidFill>
                  <a:schemeClr val="accent3"/>
                </a:solidFill>
                <a:latin typeface="+mn-lt"/>
                <a:ea typeface="+mn-ea"/>
                <a:cs typeface="+mn-cs"/>
              </a:defRPr>
            </a:lvl4pPr>
            <a:lvl5pPr marL="2171700" indent="-342900">
              <a:lnSpc>
                <a:spcPct val="100000"/>
              </a:lnSpc>
              <a:buFont typeface="Arial" panose="020B0604020202020204" pitchFamily="34" charset="0"/>
              <a:buChar char="•"/>
              <a:defRPr lang="en-US" sz="2400" b="0" kern="1200" dirty="0">
                <a:solidFill>
                  <a:schemeClr val="accent3"/>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2" name="Straight Connector 11">
            <a:extLst>
              <a:ext uri="{FF2B5EF4-FFF2-40B4-BE49-F238E27FC236}">
                <a16:creationId xmlns:a16="http://schemas.microsoft.com/office/drawing/2014/main" id="{87C0568B-88EF-9F5A-D39D-8C9C4C573B4B}"/>
              </a:ext>
            </a:extLst>
          </p:cNvPr>
          <p:cNvCxnSpPr>
            <a:cxnSpLocks/>
          </p:cNvCxnSpPr>
          <p:nvPr userDrawn="1"/>
        </p:nvCxnSpPr>
        <p:spPr>
          <a:xfrm flipV="1">
            <a:off x="6096000" y="327025"/>
            <a:ext cx="0" cy="6160861"/>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5" name="Footer Placeholder 4">
            <a:extLst>
              <a:ext uri="{FF2B5EF4-FFF2-40B4-BE49-F238E27FC236}">
                <a16:creationId xmlns:a16="http://schemas.microsoft.com/office/drawing/2014/main" id="{A0033C0F-A5E1-BC81-421E-44E417A29822}"/>
              </a:ext>
            </a:extLst>
          </p:cNvPr>
          <p:cNvSpPr>
            <a:spLocks noGrp="1"/>
          </p:cNvSpPr>
          <p:nvPr>
            <p:ph type="ftr" sz="quarter" idx="3"/>
          </p:nvPr>
        </p:nvSpPr>
        <p:spPr>
          <a:xfrm>
            <a:off x="838200" y="6118484"/>
            <a:ext cx="3398763" cy="365125"/>
          </a:xfrm>
          <a:prstGeom prst="rect">
            <a:avLst/>
          </a:prstGeom>
        </p:spPr>
        <p:txBody>
          <a:bodyPr vert="horz" lIns="91440" tIns="45720" rIns="91440" bIns="45720" rtlCol="0" anchor="ctr"/>
          <a:lstStyle>
            <a:lvl1pPr algn="l">
              <a:defRPr sz="1100" cap="all" spc="300" baseline="0">
                <a:solidFill>
                  <a:schemeClr val="accent3"/>
                </a:solidFill>
              </a:defRPr>
            </a:lvl1pPr>
          </a:lstStyle>
          <a:p>
            <a:r>
              <a:rPr lang="en-US"/>
              <a:t>© New Jersey Italian Heritage Commission </a:t>
            </a:r>
            <a:endParaRPr lang="en-US" dirty="0"/>
          </a:p>
        </p:txBody>
      </p:sp>
      <p:sp>
        <p:nvSpPr>
          <p:cNvPr id="14" name="Date Placeholder 3">
            <a:extLst>
              <a:ext uri="{FF2B5EF4-FFF2-40B4-BE49-F238E27FC236}">
                <a16:creationId xmlns:a16="http://schemas.microsoft.com/office/drawing/2014/main" id="{AEBBC30C-0776-B059-2CBB-EE2982ECB7D2}"/>
              </a:ext>
            </a:extLst>
          </p:cNvPr>
          <p:cNvSpPr>
            <a:spLocks noGrp="1"/>
          </p:cNvSpPr>
          <p:nvPr>
            <p:ph type="dt" sz="half" idx="14"/>
          </p:nvPr>
        </p:nvSpPr>
        <p:spPr>
          <a:xfrm>
            <a:off x="8610600" y="6118484"/>
            <a:ext cx="2743200" cy="365125"/>
          </a:xfrm>
          <a:prstGeom prst="rect">
            <a:avLst/>
          </a:prstGeom>
        </p:spPr>
        <p:txBody>
          <a:bodyPr vert="horz" lIns="91440" tIns="45720" rIns="91440" bIns="45720" rtlCol="0" anchor="ctr"/>
          <a:lstStyle>
            <a:lvl1pPr algn="r">
              <a:defRPr sz="1100">
                <a:solidFill>
                  <a:schemeClr val="accent3"/>
                </a:solidFill>
              </a:defRPr>
            </a:lvl1pPr>
          </a:lstStyle>
          <a:p>
            <a:endParaRPr lang="en-US" dirty="0"/>
          </a:p>
        </p:txBody>
      </p:sp>
    </p:spTree>
    <p:extLst>
      <p:ext uri="{BB962C8B-B14F-4D97-AF65-F5344CB8AC3E}">
        <p14:creationId xmlns:p14="http://schemas.microsoft.com/office/powerpoint/2010/main" val="17788758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ntent 0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57BD59-35CC-9BB3-8621-6FA3356F81AA}"/>
              </a:ext>
            </a:extLst>
          </p:cNvPr>
          <p:cNvSpPr>
            <a:spLocks noGrp="1"/>
          </p:cNvSpPr>
          <p:nvPr>
            <p:ph type="title"/>
          </p:nvPr>
        </p:nvSpPr>
        <p:spPr>
          <a:xfrm>
            <a:off x="838200" y="853333"/>
            <a:ext cx="4844143" cy="2792412"/>
          </a:xfrm>
        </p:spPr>
        <p:txBody>
          <a:bodyPr anchor="t">
            <a:normAutofit/>
          </a:bodyPr>
          <a:lstStyle>
            <a:lvl1pPr algn="l">
              <a:defRPr sz="3600">
                <a:solidFill>
                  <a:schemeClr val="accent3"/>
                </a:solidFill>
              </a:defRPr>
            </a:lvl1pPr>
          </a:lstStyle>
          <a:p>
            <a:r>
              <a:rPr lang="en-US"/>
              <a:t>Click to edit Master title style</a:t>
            </a:r>
            <a:endParaRPr lang="en-US" dirty="0"/>
          </a:p>
        </p:txBody>
      </p:sp>
      <p:sp>
        <p:nvSpPr>
          <p:cNvPr id="8" name="Content Placeholder 7">
            <a:extLst>
              <a:ext uri="{FF2B5EF4-FFF2-40B4-BE49-F238E27FC236}">
                <a16:creationId xmlns:a16="http://schemas.microsoft.com/office/drawing/2014/main" id="{0BE7B972-F1A2-D06A-182F-39D29608A679}"/>
              </a:ext>
            </a:extLst>
          </p:cNvPr>
          <p:cNvSpPr>
            <a:spLocks noGrp="1"/>
          </p:cNvSpPr>
          <p:nvPr>
            <p:ph sz="quarter" idx="13"/>
          </p:nvPr>
        </p:nvSpPr>
        <p:spPr>
          <a:xfrm>
            <a:off x="837521" y="3880757"/>
            <a:ext cx="4844142" cy="2123168"/>
          </a:xfrm>
        </p:spPr>
        <p:txBody>
          <a:bodyPr>
            <a:normAutofit/>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7">
            <a:extLst>
              <a:ext uri="{FF2B5EF4-FFF2-40B4-BE49-F238E27FC236}">
                <a16:creationId xmlns:a16="http://schemas.microsoft.com/office/drawing/2014/main" id="{36484A33-80F1-829D-3F76-3176D5B8D516}"/>
              </a:ext>
            </a:extLst>
          </p:cNvPr>
          <p:cNvSpPr>
            <a:spLocks noGrp="1"/>
          </p:cNvSpPr>
          <p:nvPr>
            <p:ph sz="quarter" idx="16"/>
          </p:nvPr>
        </p:nvSpPr>
        <p:spPr>
          <a:xfrm>
            <a:off x="6509658" y="850392"/>
            <a:ext cx="4844142" cy="5153533"/>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Footer Placeholder 4">
            <a:extLst>
              <a:ext uri="{FF2B5EF4-FFF2-40B4-BE49-F238E27FC236}">
                <a16:creationId xmlns:a16="http://schemas.microsoft.com/office/drawing/2014/main" id="{E3E568F1-97D8-9686-E47A-F520BE6B136B}"/>
              </a:ext>
            </a:extLst>
          </p:cNvPr>
          <p:cNvSpPr>
            <a:spLocks noGrp="1"/>
          </p:cNvSpPr>
          <p:nvPr>
            <p:ph type="ftr" sz="quarter" idx="3"/>
          </p:nvPr>
        </p:nvSpPr>
        <p:spPr>
          <a:xfrm>
            <a:off x="838200" y="6118484"/>
            <a:ext cx="3398763" cy="365125"/>
          </a:xfrm>
          <a:prstGeom prst="rect">
            <a:avLst/>
          </a:prstGeom>
        </p:spPr>
        <p:txBody>
          <a:bodyPr vert="horz" lIns="91440" tIns="45720" rIns="91440" bIns="45720" rtlCol="0" anchor="ctr"/>
          <a:lstStyle>
            <a:lvl1pPr algn="l">
              <a:defRPr sz="1100" cap="all" spc="300" baseline="0">
                <a:solidFill>
                  <a:schemeClr val="accent3"/>
                </a:solidFill>
              </a:defRPr>
            </a:lvl1pPr>
          </a:lstStyle>
          <a:p>
            <a:r>
              <a:rPr lang="en-US"/>
              <a:t>© New Jersey Italian Heritage Commission </a:t>
            </a:r>
            <a:endParaRPr lang="en-US" dirty="0"/>
          </a:p>
        </p:txBody>
      </p:sp>
      <p:sp>
        <p:nvSpPr>
          <p:cNvPr id="12" name="Date Placeholder 3">
            <a:extLst>
              <a:ext uri="{FF2B5EF4-FFF2-40B4-BE49-F238E27FC236}">
                <a16:creationId xmlns:a16="http://schemas.microsoft.com/office/drawing/2014/main" id="{274116E6-D006-0D1F-861D-2B50A4E1D5E4}"/>
              </a:ext>
            </a:extLst>
          </p:cNvPr>
          <p:cNvSpPr>
            <a:spLocks noGrp="1"/>
          </p:cNvSpPr>
          <p:nvPr>
            <p:ph type="dt" sz="half" idx="2"/>
          </p:nvPr>
        </p:nvSpPr>
        <p:spPr>
          <a:xfrm>
            <a:off x="8610600" y="6118484"/>
            <a:ext cx="2743200" cy="365125"/>
          </a:xfrm>
          <a:prstGeom prst="rect">
            <a:avLst/>
          </a:prstGeom>
        </p:spPr>
        <p:txBody>
          <a:bodyPr vert="horz" lIns="91440" tIns="45720" rIns="91440" bIns="45720" rtlCol="0" anchor="ctr"/>
          <a:lstStyle>
            <a:lvl1pPr algn="r">
              <a:defRPr sz="1100">
                <a:solidFill>
                  <a:schemeClr val="accent3"/>
                </a:solidFill>
              </a:defRPr>
            </a:lvl1pPr>
          </a:lstStyle>
          <a:p>
            <a:endParaRPr lang="en-US" dirty="0"/>
          </a:p>
        </p:txBody>
      </p:sp>
    </p:spTree>
    <p:extLst>
      <p:ext uri="{BB962C8B-B14F-4D97-AF65-F5344CB8AC3E}">
        <p14:creationId xmlns:p14="http://schemas.microsoft.com/office/powerpoint/2010/main" val="26573801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8DB6A3A-74E6-4FE2-8AD2-CEB07044718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noProof="0"/>
              <a:t>Click to edit Master title style</a:t>
            </a:r>
            <a:endParaRPr lang="en-US" noProof="0" dirty="0"/>
          </a:p>
        </p:txBody>
      </p:sp>
      <p:sp>
        <p:nvSpPr>
          <p:cNvPr id="3" name="Text Placeholder 2">
            <a:extLst>
              <a:ext uri="{FF2B5EF4-FFF2-40B4-BE49-F238E27FC236}">
                <a16:creationId xmlns:a16="http://schemas.microsoft.com/office/drawing/2014/main" id="{2C0128AA-FDF4-4DD5-A009-3C58D24570F2}"/>
              </a:ext>
            </a:extLst>
          </p:cNvPr>
          <p:cNvSpPr>
            <a:spLocks noGrp="1"/>
          </p:cNvSpPr>
          <p:nvPr>
            <p:ph type="body" idx="1"/>
          </p:nvPr>
        </p:nvSpPr>
        <p:spPr>
          <a:xfrm>
            <a:off x="838200" y="1825625"/>
            <a:ext cx="10515600" cy="4048274"/>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4" name="Date Placeholder 3">
            <a:extLst>
              <a:ext uri="{FF2B5EF4-FFF2-40B4-BE49-F238E27FC236}">
                <a16:creationId xmlns:a16="http://schemas.microsoft.com/office/drawing/2014/main" id="{BB1C2DC0-7E13-4A66-9F9B-371BA9C6E4F1}"/>
              </a:ext>
            </a:extLst>
          </p:cNvPr>
          <p:cNvSpPr>
            <a:spLocks noGrp="1"/>
          </p:cNvSpPr>
          <p:nvPr>
            <p:ph type="dt" sz="half" idx="2"/>
          </p:nvPr>
        </p:nvSpPr>
        <p:spPr>
          <a:xfrm>
            <a:off x="8610600" y="6118484"/>
            <a:ext cx="2743200" cy="365125"/>
          </a:xfrm>
          <a:prstGeom prst="rect">
            <a:avLst/>
          </a:prstGeom>
        </p:spPr>
        <p:txBody>
          <a:bodyPr vert="horz" lIns="91440" tIns="45720" rIns="91440" bIns="45720" rtlCol="0" anchor="ctr"/>
          <a:lstStyle>
            <a:lvl1pPr algn="r">
              <a:defRPr sz="1100">
                <a:solidFill>
                  <a:schemeClr val="accent3"/>
                </a:solidFill>
              </a:defRPr>
            </a:lvl1pPr>
          </a:lstStyle>
          <a:p>
            <a:endParaRPr lang="en-US" dirty="0"/>
          </a:p>
        </p:txBody>
      </p:sp>
      <p:sp>
        <p:nvSpPr>
          <p:cNvPr id="11" name="Footer Placeholder 4">
            <a:extLst>
              <a:ext uri="{FF2B5EF4-FFF2-40B4-BE49-F238E27FC236}">
                <a16:creationId xmlns:a16="http://schemas.microsoft.com/office/drawing/2014/main" id="{1F296578-6D40-435B-861E-0904DDC10B7C}"/>
              </a:ext>
            </a:extLst>
          </p:cNvPr>
          <p:cNvSpPr>
            <a:spLocks noGrp="1"/>
          </p:cNvSpPr>
          <p:nvPr>
            <p:ph type="ftr" sz="quarter" idx="3"/>
          </p:nvPr>
        </p:nvSpPr>
        <p:spPr>
          <a:xfrm>
            <a:off x="838200" y="6118484"/>
            <a:ext cx="3398763" cy="365125"/>
          </a:xfrm>
          <a:prstGeom prst="rect">
            <a:avLst/>
          </a:prstGeom>
        </p:spPr>
        <p:txBody>
          <a:bodyPr vert="horz" lIns="91440" tIns="45720" rIns="91440" bIns="45720" rtlCol="0" anchor="ctr"/>
          <a:lstStyle>
            <a:lvl1pPr algn="l">
              <a:defRPr sz="1100" cap="all" spc="300" baseline="0">
                <a:solidFill>
                  <a:schemeClr val="accent3"/>
                </a:solidFill>
              </a:defRPr>
            </a:lvl1pPr>
          </a:lstStyle>
          <a:p>
            <a:r>
              <a:rPr lang="en-US"/>
              <a:t>© New Jersey Italian Heritage Commission </a:t>
            </a:r>
            <a:endParaRPr lang="en-US" dirty="0"/>
          </a:p>
        </p:txBody>
      </p:sp>
      <p:sp>
        <p:nvSpPr>
          <p:cNvPr id="5" name="Rectangle 4">
            <a:extLst>
              <a:ext uri="{FF2B5EF4-FFF2-40B4-BE49-F238E27FC236}">
                <a16:creationId xmlns:a16="http://schemas.microsoft.com/office/drawing/2014/main" id="{BF608E0E-05B9-F221-80C3-04CA4E4ABA35}"/>
              </a:ext>
            </a:extLst>
          </p:cNvPr>
          <p:cNvSpPr/>
          <p:nvPr userDrawn="1"/>
        </p:nvSpPr>
        <p:spPr>
          <a:xfrm>
            <a:off x="361950" y="327025"/>
            <a:ext cx="11468100" cy="6203950"/>
          </a:xfrm>
          <a:prstGeom prst="rect">
            <a:avLst/>
          </a:prstGeom>
          <a:noFill/>
          <a:ln w="28575" cap="flat">
            <a:solidFill>
              <a:schemeClr val="accent3"/>
            </a:solidFill>
            <a:prstDash val="solid"/>
            <a:miter/>
          </a:ln>
        </p:spPr>
        <p:txBody>
          <a:bodyPr rtlCol="0" anchor="ctr"/>
          <a:lstStyle/>
          <a:p>
            <a:pPr algn="l"/>
            <a:endParaRPr lang="en-US" dirty="0"/>
          </a:p>
        </p:txBody>
      </p:sp>
      <p:grpSp>
        <p:nvGrpSpPr>
          <p:cNvPr id="45" name="Group 44">
            <a:extLst>
              <a:ext uri="{FF2B5EF4-FFF2-40B4-BE49-F238E27FC236}">
                <a16:creationId xmlns:a16="http://schemas.microsoft.com/office/drawing/2014/main" id="{0D2231DE-625E-E718-1111-43464C19E14D}"/>
              </a:ext>
            </a:extLst>
          </p:cNvPr>
          <p:cNvGrpSpPr/>
          <p:nvPr userDrawn="1"/>
        </p:nvGrpSpPr>
        <p:grpSpPr>
          <a:xfrm>
            <a:off x="6096000" y="327025"/>
            <a:ext cx="0" cy="6203950"/>
            <a:chOff x="6096000" y="327025"/>
            <a:chExt cx="0" cy="6203950"/>
          </a:xfrm>
        </p:grpSpPr>
        <p:cxnSp>
          <p:nvCxnSpPr>
            <p:cNvPr id="46" name="Straight Connector 45">
              <a:extLst>
                <a:ext uri="{FF2B5EF4-FFF2-40B4-BE49-F238E27FC236}">
                  <a16:creationId xmlns:a16="http://schemas.microsoft.com/office/drawing/2014/main" id="{DC307328-46EA-E83E-5BCB-1C57369D3ACD}"/>
                </a:ext>
              </a:extLst>
            </p:cNvPr>
            <p:cNvCxnSpPr>
              <a:cxnSpLocks/>
            </p:cNvCxnSpPr>
            <p:nvPr/>
          </p:nvCxnSpPr>
          <p:spPr>
            <a:xfrm flipV="1">
              <a:off x="6096000" y="6281057"/>
              <a:ext cx="0" cy="249918"/>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E603F6C5-78F9-FA16-B62C-389A70997BE3}"/>
                </a:ext>
              </a:extLst>
            </p:cNvPr>
            <p:cNvCxnSpPr>
              <a:cxnSpLocks/>
            </p:cNvCxnSpPr>
            <p:nvPr/>
          </p:nvCxnSpPr>
          <p:spPr>
            <a:xfrm flipV="1">
              <a:off x="6096000" y="327025"/>
              <a:ext cx="0" cy="249918"/>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23999130"/>
      </p:ext>
    </p:extLst>
  </p:cSld>
  <p:clrMap bg1="dk1" tx1="lt1" bg2="dk2" tx2="lt2" accent1="accent1" accent2="accent2" accent3="accent3" accent4="accent4" accent5="accent5" accent6="accent6" hlink="hlink" folHlink="folHlink"/>
  <p:sldLayoutIdLst>
    <p:sldLayoutId id="2147483653" r:id="rId1"/>
    <p:sldLayoutId id="2147483696" r:id="rId2"/>
    <p:sldLayoutId id="2147483718" r:id="rId3"/>
    <p:sldLayoutId id="2147483712" r:id="rId4"/>
    <p:sldLayoutId id="2147483719" r:id="rId5"/>
    <p:sldLayoutId id="2147483705" r:id="rId6"/>
    <p:sldLayoutId id="2147483713" r:id="rId7"/>
    <p:sldLayoutId id="2147483699" r:id="rId8"/>
    <p:sldLayoutId id="2147483716" r:id="rId9"/>
    <p:sldLayoutId id="2147483702" r:id="rId10"/>
    <p:sldLayoutId id="2147483714" r:id="rId11"/>
    <p:sldLayoutId id="2147483720" r:id="rId12"/>
    <p:sldLayoutId id="2147483709" r:id="rId13"/>
    <p:sldLayoutId id="2147483721" r:id="rId14"/>
  </p:sldLayoutIdLst>
  <p:hf sldNum="0" hdr="0" dt="0"/>
  <p:txStyles>
    <p:titleStyle>
      <a:lvl1pPr algn="l" defTabSz="914400" rtl="0" eaLnBrk="1" latinLnBrk="0" hangingPunct="1">
        <a:lnSpc>
          <a:spcPct val="90000"/>
        </a:lnSpc>
        <a:spcBef>
          <a:spcPct val="0"/>
        </a:spcBef>
        <a:buNone/>
        <a:defRPr sz="5000" b="0" kern="1200">
          <a:solidFill>
            <a:schemeClr val="accent3"/>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72" userDrawn="1">
          <p15:clr>
            <a:srgbClr val="F26B43"/>
          </p15:clr>
        </p15:guide>
        <p15:guide id="2" pos="574" userDrawn="1">
          <p15:clr>
            <a:srgbClr val="F26B43"/>
          </p15:clr>
        </p15:guide>
        <p15:guide id="3" pos="7106" userDrawn="1">
          <p15:clr>
            <a:srgbClr val="F26B43"/>
          </p15:clr>
        </p15:guide>
        <p15:guide id="4" orient="horz" pos="3748" userDrawn="1">
          <p15:clr>
            <a:srgbClr val="F26B43"/>
          </p15:clr>
        </p15:guide>
        <p15:guide id="5" pos="4407" userDrawn="1">
          <p15:clr>
            <a:srgbClr val="F26B43"/>
          </p15:clr>
        </p15:guide>
        <p15:guide id="6" pos="3273" userDrawn="1">
          <p15:clr>
            <a:srgbClr val="F26B43"/>
          </p15:clr>
        </p15:guide>
        <p15:guide id="7" pos="3840" userDrawn="1">
          <p15:clr>
            <a:srgbClr val="F26B43"/>
          </p15:clr>
        </p15:guide>
        <p15:guide id="8" orient="horz" pos="2160" userDrawn="1">
          <p15:clr>
            <a:srgbClr val="F26B43"/>
          </p15:clr>
        </p15:guide>
        <p15:guide id="9" pos="302" userDrawn="1">
          <p15:clr>
            <a:srgbClr val="F26B43"/>
          </p15:clr>
        </p15:guide>
        <p15:guide id="10" pos="737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8.png"/><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EBD6420-8115-B64A-7BFC-C5F427F70202}"/>
              </a:ext>
            </a:extLst>
          </p:cNvPr>
          <p:cNvSpPr>
            <a:spLocks noGrp="1"/>
          </p:cNvSpPr>
          <p:nvPr>
            <p:ph type="ftr" sz="quarter" idx="11"/>
          </p:nvPr>
        </p:nvSpPr>
        <p:spPr>
          <a:xfrm>
            <a:off x="93208" y="6551765"/>
            <a:ext cx="4035880" cy="365125"/>
          </a:xfrm>
        </p:spPr>
        <p:txBody>
          <a:bodyPr/>
          <a:lstStyle/>
          <a:p>
            <a:r>
              <a:rPr lang="en-US" sz="800" dirty="0"/>
              <a:t>© New Jersey Italian Heritage Commission </a:t>
            </a:r>
          </a:p>
        </p:txBody>
      </p:sp>
      <p:pic>
        <p:nvPicPr>
          <p:cNvPr id="4" name="Picture 3">
            <a:extLst>
              <a:ext uri="{FF2B5EF4-FFF2-40B4-BE49-F238E27FC236}">
                <a16:creationId xmlns:a16="http://schemas.microsoft.com/office/drawing/2014/main" id="{A7BA328A-0430-4562-C3F2-3196DB12D7C4}"/>
              </a:ext>
            </a:extLst>
          </p:cNvPr>
          <p:cNvPicPr>
            <a:picLocks noChangeAspect="1"/>
          </p:cNvPicPr>
          <p:nvPr/>
        </p:nvPicPr>
        <p:blipFill>
          <a:blip r:embed="rId2"/>
          <a:stretch>
            <a:fillRect/>
          </a:stretch>
        </p:blipFill>
        <p:spPr>
          <a:xfrm>
            <a:off x="4280626" y="3003830"/>
            <a:ext cx="3754574" cy="1877287"/>
          </a:xfrm>
          <a:prstGeom prst="rect">
            <a:avLst/>
          </a:prstGeom>
        </p:spPr>
      </p:pic>
      <p:sp>
        <p:nvSpPr>
          <p:cNvPr id="5" name="TextBox 4">
            <a:extLst>
              <a:ext uri="{FF2B5EF4-FFF2-40B4-BE49-F238E27FC236}">
                <a16:creationId xmlns:a16="http://schemas.microsoft.com/office/drawing/2014/main" id="{76858351-1235-E2C7-966D-DEBCF8D8E9C3}"/>
              </a:ext>
            </a:extLst>
          </p:cNvPr>
          <p:cNvSpPr txBox="1"/>
          <p:nvPr/>
        </p:nvSpPr>
        <p:spPr>
          <a:xfrm>
            <a:off x="4129088" y="4994793"/>
            <a:ext cx="4566660" cy="584775"/>
          </a:xfrm>
          <a:prstGeom prst="rect">
            <a:avLst/>
          </a:prstGeom>
          <a:noFill/>
        </p:spPr>
        <p:txBody>
          <a:bodyPr wrap="square" rtlCol="0">
            <a:spAutoFit/>
          </a:bodyPr>
          <a:lstStyle/>
          <a:p>
            <a:pPr algn="ctr"/>
            <a:r>
              <a:rPr lang="en-US" sz="3200" dirty="0">
                <a:solidFill>
                  <a:srgbClr val="FF0000"/>
                </a:solidFill>
                <a:latin typeface="Bahnschrift Light Condensed" panose="020B0502040204020203" pitchFamily="34" charset="0"/>
              </a:rPr>
              <a:t>Visit</a:t>
            </a:r>
            <a:r>
              <a:rPr lang="en-US" sz="3200" dirty="0">
                <a:latin typeface="Bahnschrift Light Condensed" panose="020B0502040204020203" pitchFamily="34" charset="0"/>
              </a:rPr>
              <a:t>: </a:t>
            </a:r>
            <a:r>
              <a:rPr lang="en-US" sz="3200" dirty="0">
                <a:solidFill>
                  <a:srgbClr val="00B050"/>
                </a:solidFill>
                <a:latin typeface="Bahnschrift Light Condensed" panose="020B0502040204020203" pitchFamily="34" charset="0"/>
              </a:rPr>
              <a:t>NJItalianHeritage.org</a:t>
            </a:r>
          </a:p>
        </p:txBody>
      </p:sp>
      <p:sp>
        <p:nvSpPr>
          <p:cNvPr id="6" name="TextBox 5">
            <a:extLst>
              <a:ext uri="{FF2B5EF4-FFF2-40B4-BE49-F238E27FC236}">
                <a16:creationId xmlns:a16="http://schemas.microsoft.com/office/drawing/2014/main" id="{59EBF9F5-D657-5800-0D3C-C3C586370049}"/>
              </a:ext>
            </a:extLst>
          </p:cNvPr>
          <p:cNvSpPr txBox="1"/>
          <p:nvPr/>
        </p:nvSpPr>
        <p:spPr>
          <a:xfrm>
            <a:off x="985660" y="951163"/>
            <a:ext cx="10601684" cy="1938992"/>
          </a:xfrm>
          <a:prstGeom prst="rect">
            <a:avLst/>
          </a:prstGeom>
          <a:noFill/>
        </p:spPr>
        <p:txBody>
          <a:bodyPr wrap="none" rtlCol="0">
            <a:spAutoFit/>
          </a:bodyPr>
          <a:lstStyle/>
          <a:p>
            <a:pPr algn="ctr"/>
            <a:r>
              <a:rPr lang="en-US" sz="4000" b="1" dirty="0">
                <a:solidFill>
                  <a:srgbClr val="FF0000"/>
                </a:solidFill>
                <a:latin typeface="Amasis MT Pro Black" panose="02040A04050005020304" pitchFamily="18" charset="0"/>
              </a:rPr>
              <a:t>New Jersey Italian Heritage Commis</a:t>
            </a:r>
            <a:r>
              <a:rPr lang="en-US" sz="4000" b="1" dirty="0">
                <a:solidFill>
                  <a:srgbClr val="FF0000"/>
                </a:solidFill>
              </a:rPr>
              <a:t>sion</a:t>
            </a:r>
          </a:p>
          <a:p>
            <a:pPr algn="ctr"/>
            <a:r>
              <a:rPr lang="en-US" sz="4000" b="1" dirty="0">
                <a:solidFill>
                  <a:srgbClr val="00B050"/>
                </a:solidFill>
              </a:rPr>
              <a:t>Lesson Series</a:t>
            </a:r>
          </a:p>
          <a:p>
            <a:pPr algn="ctr"/>
            <a:r>
              <a:rPr lang="en-US" sz="4000" dirty="0"/>
              <a:t>Giorgia Meloni</a:t>
            </a:r>
            <a:r>
              <a:rPr lang="en-US" sz="4000" b="1" dirty="0">
                <a:solidFill>
                  <a:srgbClr val="00B050"/>
                </a:solidFill>
              </a:rPr>
              <a:t> </a:t>
            </a:r>
          </a:p>
        </p:txBody>
      </p:sp>
    </p:spTree>
    <p:extLst>
      <p:ext uri="{BB962C8B-B14F-4D97-AF65-F5344CB8AC3E}">
        <p14:creationId xmlns:p14="http://schemas.microsoft.com/office/powerpoint/2010/main" val="18505654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04D5D46-4BD4-D518-C13E-D26664FA017D}"/>
              </a:ext>
            </a:extLst>
          </p:cNvPr>
          <p:cNvSpPr>
            <a:spLocks noGrp="1"/>
          </p:cNvSpPr>
          <p:nvPr>
            <p:ph type="title"/>
          </p:nvPr>
        </p:nvSpPr>
        <p:spPr>
          <a:xfrm>
            <a:off x="838200" y="870595"/>
            <a:ext cx="4844143" cy="5486401"/>
          </a:xfrm>
        </p:spPr>
        <p:txBody>
          <a:bodyPr anchor="ctr">
            <a:normAutofit fontScale="90000"/>
          </a:bodyPr>
          <a:lstStyle/>
          <a:p>
            <a:pPr algn="l"/>
            <a:r>
              <a:rPr lang="en-US" sz="4000" dirty="0"/>
              <a:t>Populist Movements              </a:t>
            </a:r>
            <a:br>
              <a:rPr lang="en-US" sz="4000" dirty="0"/>
            </a:br>
            <a:r>
              <a:rPr lang="en-US" sz="4000" dirty="0"/>
              <a:t>               in Europe</a:t>
            </a:r>
            <a:br>
              <a:rPr lang="en-US" sz="3300" dirty="0"/>
            </a:br>
            <a:br>
              <a:rPr lang="en-US" sz="3300" dirty="0"/>
            </a:br>
            <a:r>
              <a:rPr lang="en-US" sz="3300" dirty="0"/>
              <a:t>* Implications for EU unity </a:t>
            </a:r>
            <a:br>
              <a:rPr lang="en-US" sz="3300" dirty="0"/>
            </a:br>
            <a:r>
              <a:rPr lang="en-US" sz="3300" dirty="0"/>
              <a:t>   and policymaking</a:t>
            </a:r>
            <a:br>
              <a:rPr lang="en-US" sz="3300" dirty="0"/>
            </a:br>
            <a:r>
              <a:rPr lang="en-US" sz="3300" dirty="0"/>
              <a:t>   countries grappling with </a:t>
            </a:r>
            <a:br>
              <a:rPr lang="en-US" sz="3300" dirty="0"/>
            </a:br>
            <a:r>
              <a:rPr lang="en-US" sz="3300" dirty="0"/>
              <a:t>   issues of sovereignty,    </a:t>
            </a:r>
            <a:br>
              <a:rPr lang="en-US" sz="3300" dirty="0"/>
            </a:br>
            <a:r>
              <a:rPr lang="en-US" sz="3300" dirty="0"/>
              <a:t>   versus collective action.</a:t>
            </a:r>
            <a:br>
              <a:rPr lang="en-US" sz="3300" dirty="0"/>
            </a:br>
            <a:r>
              <a:rPr lang="en-US" sz="3300" dirty="0"/>
              <a:t>* Potential for increased </a:t>
            </a:r>
            <a:br>
              <a:rPr lang="en-US" sz="3300" dirty="0"/>
            </a:br>
            <a:r>
              <a:rPr lang="en-US" sz="3300" dirty="0"/>
              <a:t>   fragmentation within the </a:t>
            </a:r>
            <a:br>
              <a:rPr lang="en-US" sz="3300" dirty="0"/>
            </a:br>
            <a:r>
              <a:rPr lang="en-US" sz="3300" dirty="0"/>
              <a:t>   EU.</a:t>
            </a:r>
            <a:br>
              <a:rPr lang="en-US" sz="3300" dirty="0"/>
            </a:br>
            <a:r>
              <a:rPr lang="en-US" sz="3300" dirty="0"/>
              <a:t>* Diplomatic efforts and </a:t>
            </a:r>
            <a:br>
              <a:rPr lang="en-US" sz="3300" dirty="0"/>
            </a:br>
            <a:r>
              <a:rPr lang="en-US" sz="3300" dirty="0"/>
              <a:t>   strengthening of bilateral </a:t>
            </a:r>
            <a:br>
              <a:rPr lang="en-US" sz="3300" dirty="0"/>
            </a:br>
            <a:r>
              <a:rPr lang="en-US" sz="3300" dirty="0"/>
              <a:t>   relationships.</a:t>
            </a:r>
            <a:br>
              <a:rPr lang="en-US" sz="3300" dirty="0"/>
            </a:br>
            <a:endParaRPr lang="en-US" sz="3300" dirty="0"/>
          </a:p>
        </p:txBody>
      </p:sp>
      <p:sp>
        <p:nvSpPr>
          <p:cNvPr id="5" name="Footer Placeholder 4">
            <a:extLst>
              <a:ext uri="{FF2B5EF4-FFF2-40B4-BE49-F238E27FC236}">
                <a16:creationId xmlns:a16="http://schemas.microsoft.com/office/drawing/2014/main" id="{792C30EC-6B0A-9955-88B6-B6FAE5A7F94E}"/>
              </a:ext>
            </a:extLst>
          </p:cNvPr>
          <p:cNvSpPr>
            <a:spLocks noGrp="1"/>
          </p:cNvSpPr>
          <p:nvPr>
            <p:ph type="ftr" sz="quarter" idx="3"/>
          </p:nvPr>
        </p:nvSpPr>
        <p:spPr>
          <a:xfrm>
            <a:off x="4243388" y="6492875"/>
            <a:ext cx="5251375" cy="365125"/>
          </a:xfrm>
        </p:spPr>
        <p:txBody>
          <a:bodyPr anchor="ctr">
            <a:normAutofit/>
          </a:bodyPr>
          <a:lstStyle/>
          <a:p>
            <a:pPr>
              <a:spcAft>
                <a:spcPts val="600"/>
              </a:spcAft>
            </a:pPr>
            <a:r>
              <a:rPr lang="en-US" dirty="0"/>
              <a:t>© New Jersey Italian Heritage Commission </a:t>
            </a:r>
          </a:p>
        </p:txBody>
      </p:sp>
      <p:pic>
        <p:nvPicPr>
          <p:cNvPr id="1026" name="Picture 2">
            <a:extLst>
              <a:ext uri="{FF2B5EF4-FFF2-40B4-BE49-F238E27FC236}">
                <a16:creationId xmlns:a16="http://schemas.microsoft.com/office/drawing/2014/main" id="{0397C764-648C-D033-1587-6B41FF3E56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394232"/>
            <a:ext cx="5675017" cy="60229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3814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DCE7AD-3820-0D8D-7AE1-A919CADCB3E8}"/>
              </a:ext>
            </a:extLst>
          </p:cNvPr>
          <p:cNvSpPr>
            <a:spLocks noGrp="1"/>
          </p:cNvSpPr>
          <p:nvPr>
            <p:ph type="title"/>
          </p:nvPr>
        </p:nvSpPr>
        <p:spPr>
          <a:xfrm>
            <a:off x="838200" y="853333"/>
            <a:ext cx="5467815" cy="5151334"/>
          </a:xfrm>
        </p:spPr>
        <p:txBody>
          <a:bodyPr anchor="ctr">
            <a:normAutofit/>
          </a:bodyPr>
          <a:lstStyle/>
          <a:p>
            <a:pPr algn="l">
              <a:tabLst>
                <a:tab pos="400050" algn="l"/>
              </a:tabLst>
            </a:pPr>
            <a:r>
              <a:rPr lang="en-US" sz="5400" u="sng" dirty="0"/>
              <a:t>Global Influence</a:t>
            </a:r>
            <a:br>
              <a:rPr lang="en-US" sz="5400" dirty="0"/>
            </a:br>
            <a:r>
              <a:rPr lang="en-US" sz="600" dirty="0"/>
              <a:t>j</a:t>
            </a:r>
            <a:br>
              <a:rPr lang="en-US" sz="5400" dirty="0"/>
            </a:br>
            <a:r>
              <a:rPr lang="en-US" dirty="0"/>
              <a:t>* 	Inspiring other 	populist leaders.</a:t>
            </a:r>
            <a:br>
              <a:rPr lang="en-US" dirty="0"/>
            </a:br>
            <a:r>
              <a:rPr lang="en-US" dirty="0"/>
              <a:t>*	Potential impact on 	global politics. </a:t>
            </a:r>
            <a:br>
              <a:rPr lang="en-US" dirty="0"/>
            </a:br>
            <a:r>
              <a:rPr lang="en-US" dirty="0"/>
              <a:t> * Strengthening 	alliances with like-	minded countries. </a:t>
            </a:r>
          </a:p>
        </p:txBody>
      </p:sp>
      <p:pic>
        <p:nvPicPr>
          <p:cNvPr id="5" name="Content Placeholder 4">
            <a:extLst>
              <a:ext uri="{FF2B5EF4-FFF2-40B4-BE49-F238E27FC236}">
                <a16:creationId xmlns:a16="http://schemas.microsoft.com/office/drawing/2014/main" id="{713F25D5-1CDA-1877-B54E-912AB5F0EF56}"/>
              </a:ext>
            </a:extLst>
          </p:cNvPr>
          <p:cNvPicPr>
            <a:picLocks noGrp="1" noChangeAspect="1"/>
          </p:cNvPicPr>
          <p:nvPr>
            <p:ph idx="1"/>
          </p:nvPr>
        </p:nvPicPr>
        <p:blipFill>
          <a:blip r:embed="rId2"/>
          <a:srcRect l="12618" r="20762" b="2"/>
          <a:stretch/>
        </p:blipFill>
        <p:spPr>
          <a:xfrm>
            <a:off x="6455229" y="853333"/>
            <a:ext cx="4920342" cy="5151334"/>
          </a:xfrm>
          <a:prstGeom prst="rect">
            <a:avLst/>
          </a:prstGeom>
          <a:noFill/>
        </p:spPr>
      </p:pic>
      <p:sp>
        <p:nvSpPr>
          <p:cNvPr id="4" name="Footer Placeholder 3">
            <a:extLst>
              <a:ext uri="{FF2B5EF4-FFF2-40B4-BE49-F238E27FC236}">
                <a16:creationId xmlns:a16="http://schemas.microsoft.com/office/drawing/2014/main" id="{A185E98F-DBF2-D098-BD59-E5A2DC672039}"/>
              </a:ext>
            </a:extLst>
          </p:cNvPr>
          <p:cNvSpPr>
            <a:spLocks noGrp="1"/>
          </p:cNvSpPr>
          <p:nvPr>
            <p:ph type="ftr" sz="quarter" idx="3"/>
          </p:nvPr>
        </p:nvSpPr>
        <p:spPr>
          <a:xfrm>
            <a:off x="3228975" y="6556634"/>
            <a:ext cx="6000750" cy="365125"/>
          </a:xfrm>
        </p:spPr>
        <p:txBody>
          <a:bodyPr anchor="ctr">
            <a:normAutofit/>
          </a:bodyPr>
          <a:lstStyle/>
          <a:p>
            <a:pPr>
              <a:spcAft>
                <a:spcPts val="600"/>
              </a:spcAft>
            </a:pPr>
            <a:r>
              <a:rPr lang="en-US" dirty="0"/>
              <a:t>© New Jersey Italian Heritage Commission </a:t>
            </a:r>
          </a:p>
        </p:txBody>
      </p:sp>
    </p:spTree>
    <p:extLst>
      <p:ext uri="{BB962C8B-B14F-4D97-AF65-F5344CB8AC3E}">
        <p14:creationId xmlns:p14="http://schemas.microsoft.com/office/powerpoint/2010/main" val="39424511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23D6D-51BC-3DED-9B6A-4FDF1C611251}"/>
              </a:ext>
            </a:extLst>
          </p:cNvPr>
          <p:cNvSpPr>
            <a:spLocks noGrp="1"/>
          </p:cNvSpPr>
          <p:nvPr>
            <p:ph type="title"/>
          </p:nvPr>
        </p:nvSpPr>
        <p:spPr/>
        <p:txBody>
          <a:bodyPr>
            <a:normAutofit fontScale="90000"/>
          </a:bodyPr>
          <a:lstStyle/>
          <a:p>
            <a:pPr algn="l">
              <a:tabLst>
                <a:tab pos="342900" algn="l"/>
              </a:tabLst>
            </a:pPr>
            <a:r>
              <a:rPr lang="en-US" sz="4000" dirty="0"/>
              <a:t>Relationship with Donald Trump </a:t>
            </a:r>
            <a:br>
              <a:rPr lang="en-US" sz="4000" dirty="0"/>
            </a:br>
            <a:br>
              <a:rPr lang="en-US" sz="4000" dirty="0"/>
            </a:br>
            <a:r>
              <a:rPr lang="en-US" sz="4000" dirty="0"/>
              <a:t>* </a:t>
            </a:r>
            <a:r>
              <a:rPr lang="en-US" sz="3100" dirty="0"/>
              <a:t>Shared populist and 	nationalist ideologies. </a:t>
            </a:r>
            <a:br>
              <a:rPr lang="en-US" sz="3100" dirty="0"/>
            </a:br>
            <a:r>
              <a:rPr lang="en-US" sz="3100" dirty="0"/>
              <a:t>*	Mutual admiration and 	praise.</a:t>
            </a:r>
            <a:br>
              <a:rPr lang="en-US" sz="3100" dirty="0"/>
            </a:br>
            <a:r>
              <a:rPr lang="en-US" sz="3100" dirty="0"/>
              <a:t>*	Interconnectedness of 	global populist 	movements.</a:t>
            </a:r>
            <a:br>
              <a:rPr lang="en-US" sz="3100" dirty="0"/>
            </a:br>
            <a:r>
              <a:rPr lang="en-US" sz="3100" dirty="0"/>
              <a:t>* 	Influence on political 	discourse across nations.</a:t>
            </a:r>
          </a:p>
        </p:txBody>
      </p:sp>
      <p:pic>
        <p:nvPicPr>
          <p:cNvPr id="5" name="Content Placeholder 4">
            <a:extLst>
              <a:ext uri="{FF2B5EF4-FFF2-40B4-BE49-F238E27FC236}">
                <a16:creationId xmlns:a16="http://schemas.microsoft.com/office/drawing/2014/main" id="{93E19ECD-EDE4-885B-0684-05D22C6E5C13}"/>
              </a:ext>
            </a:extLst>
          </p:cNvPr>
          <p:cNvPicPr>
            <a:picLocks noGrp="1" noChangeAspect="1"/>
          </p:cNvPicPr>
          <p:nvPr>
            <p:ph idx="1"/>
          </p:nvPr>
        </p:nvPicPr>
        <p:blipFill>
          <a:blip r:embed="rId2"/>
          <a:stretch>
            <a:fillRect/>
          </a:stretch>
        </p:blipFill>
        <p:spPr>
          <a:xfrm>
            <a:off x="6454775" y="1660371"/>
            <a:ext cx="4997450" cy="3537257"/>
          </a:xfrm>
          <a:prstGeom prst="rect">
            <a:avLst/>
          </a:prstGeom>
        </p:spPr>
      </p:pic>
      <p:sp>
        <p:nvSpPr>
          <p:cNvPr id="4" name="Footer Placeholder 3">
            <a:extLst>
              <a:ext uri="{FF2B5EF4-FFF2-40B4-BE49-F238E27FC236}">
                <a16:creationId xmlns:a16="http://schemas.microsoft.com/office/drawing/2014/main" id="{FFFA30DE-B2F3-365F-47D7-BCAC8D3F3C25}"/>
              </a:ext>
            </a:extLst>
          </p:cNvPr>
          <p:cNvSpPr>
            <a:spLocks noGrp="1"/>
          </p:cNvSpPr>
          <p:nvPr>
            <p:ph type="ftr" sz="quarter" idx="3"/>
          </p:nvPr>
        </p:nvSpPr>
        <p:spPr>
          <a:xfrm>
            <a:off x="3481387" y="6492875"/>
            <a:ext cx="6124575" cy="365125"/>
          </a:xfrm>
        </p:spPr>
        <p:txBody>
          <a:bodyPr/>
          <a:lstStyle/>
          <a:p>
            <a:r>
              <a:rPr lang="en-US" dirty="0"/>
              <a:t>© New Jersey Italian Heritage Commission </a:t>
            </a:r>
          </a:p>
        </p:txBody>
      </p:sp>
    </p:spTree>
    <p:extLst>
      <p:ext uri="{BB962C8B-B14F-4D97-AF65-F5344CB8AC3E}">
        <p14:creationId xmlns:p14="http://schemas.microsoft.com/office/powerpoint/2010/main" val="2612144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0AC1C9-E8C6-82D3-88B4-A1FFC416869A}"/>
              </a:ext>
            </a:extLst>
          </p:cNvPr>
          <p:cNvSpPr>
            <a:spLocks noGrp="1"/>
          </p:cNvSpPr>
          <p:nvPr>
            <p:ph type="title"/>
          </p:nvPr>
        </p:nvSpPr>
        <p:spPr>
          <a:xfrm>
            <a:off x="838200" y="853333"/>
            <a:ext cx="4844143" cy="5151334"/>
          </a:xfrm>
        </p:spPr>
        <p:txBody>
          <a:bodyPr anchor="ctr">
            <a:normAutofit/>
          </a:bodyPr>
          <a:lstStyle/>
          <a:p>
            <a:pPr>
              <a:tabLst>
                <a:tab pos="401638" algn="l"/>
              </a:tabLst>
            </a:pPr>
            <a:r>
              <a:rPr lang="en-US" dirty="0"/>
              <a:t>International Organizations</a:t>
            </a:r>
            <a:br>
              <a:rPr lang="en-US" sz="2500" dirty="0"/>
            </a:br>
            <a:br>
              <a:rPr lang="en-US" sz="2500" dirty="0"/>
            </a:br>
            <a:r>
              <a:rPr lang="en-US" sz="2500" dirty="0"/>
              <a:t>*  Advocating for UN reforms to </a:t>
            </a:r>
            <a:br>
              <a:rPr lang="en-US" sz="2500" dirty="0"/>
            </a:br>
            <a:r>
              <a:rPr lang="en-US" sz="2500" dirty="0"/>
              <a:t>	ensure greater representation 	and effectiveness.</a:t>
            </a:r>
            <a:br>
              <a:rPr lang="en-US" sz="2500" dirty="0"/>
            </a:br>
            <a:r>
              <a:rPr lang="en-US" sz="2500" dirty="0"/>
              <a:t>*	Strengthening Italy’s 	contributions to global 	peacekeeping and humanitarian efforts.</a:t>
            </a:r>
            <a:br>
              <a:rPr lang="en-US" sz="2500" dirty="0"/>
            </a:br>
            <a:r>
              <a:rPr lang="en-US" sz="2500" dirty="0"/>
              <a:t>*	Participation in international 	trade agreements and economic partnerships.</a:t>
            </a:r>
          </a:p>
        </p:txBody>
      </p:sp>
      <p:pic>
        <p:nvPicPr>
          <p:cNvPr id="6146" name="Picture 2">
            <a:extLst>
              <a:ext uri="{FF2B5EF4-FFF2-40B4-BE49-F238E27FC236}">
                <a16:creationId xmlns:a16="http://schemas.microsoft.com/office/drawing/2014/main" id="{44331110-19D2-B94C-409D-A41E63158F8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6825206" y="1906198"/>
            <a:ext cx="4189503" cy="3351602"/>
          </a:xfrm>
          <a:prstGeom prst="rect">
            <a:avLst/>
          </a:prstGeom>
          <a:solidFill>
            <a:srgbClr val="FFFFFF"/>
          </a:solidFill>
        </p:spPr>
      </p:pic>
      <p:sp>
        <p:nvSpPr>
          <p:cNvPr id="4" name="Footer Placeholder 3">
            <a:extLst>
              <a:ext uri="{FF2B5EF4-FFF2-40B4-BE49-F238E27FC236}">
                <a16:creationId xmlns:a16="http://schemas.microsoft.com/office/drawing/2014/main" id="{0C1F37CE-F139-D1AC-F2D5-85AF5EB006FB}"/>
              </a:ext>
            </a:extLst>
          </p:cNvPr>
          <p:cNvSpPr>
            <a:spLocks noGrp="1"/>
          </p:cNvSpPr>
          <p:nvPr>
            <p:ph type="ftr" sz="quarter" idx="3"/>
          </p:nvPr>
        </p:nvSpPr>
        <p:spPr>
          <a:xfrm>
            <a:off x="3743324" y="6532821"/>
            <a:ext cx="4844143" cy="365125"/>
          </a:xfrm>
        </p:spPr>
        <p:txBody>
          <a:bodyPr anchor="ctr">
            <a:normAutofit/>
          </a:bodyPr>
          <a:lstStyle/>
          <a:p>
            <a:pPr>
              <a:spcAft>
                <a:spcPts val="600"/>
              </a:spcAft>
            </a:pPr>
            <a:r>
              <a:rPr lang="en-US" dirty="0"/>
              <a:t>© New Jersey Italian Heritage Commission </a:t>
            </a:r>
          </a:p>
        </p:txBody>
      </p:sp>
    </p:spTree>
    <p:extLst>
      <p:ext uri="{BB962C8B-B14F-4D97-AF65-F5344CB8AC3E}">
        <p14:creationId xmlns:p14="http://schemas.microsoft.com/office/powerpoint/2010/main" val="32133873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030A76-B788-B363-104E-266B7C7F7208}"/>
              </a:ext>
            </a:extLst>
          </p:cNvPr>
          <p:cNvSpPr>
            <a:spLocks noGrp="1"/>
          </p:cNvSpPr>
          <p:nvPr>
            <p:ph type="title"/>
          </p:nvPr>
        </p:nvSpPr>
        <p:spPr>
          <a:xfrm>
            <a:off x="838200" y="853333"/>
            <a:ext cx="4844143" cy="2792412"/>
          </a:xfrm>
        </p:spPr>
        <p:txBody>
          <a:bodyPr vert="horz" lIns="91440" tIns="45720" rIns="91440" bIns="45720" rtlCol="0" anchor="t">
            <a:normAutofit/>
          </a:bodyPr>
          <a:lstStyle/>
          <a:p>
            <a:r>
              <a:rPr lang="en-US" b="0" kern="1200" dirty="0">
                <a:latin typeface="+mj-lt"/>
                <a:ea typeface="+mj-ea"/>
                <a:cs typeface="+mj-cs"/>
              </a:rPr>
              <a:t>European Union Relations </a:t>
            </a:r>
          </a:p>
        </p:txBody>
      </p:sp>
      <p:sp>
        <p:nvSpPr>
          <p:cNvPr id="9" name="TextBox 8">
            <a:extLst>
              <a:ext uri="{FF2B5EF4-FFF2-40B4-BE49-F238E27FC236}">
                <a16:creationId xmlns:a16="http://schemas.microsoft.com/office/drawing/2014/main" id="{5CA02858-283C-4A94-89E3-BCA0273B2E9D}"/>
              </a:ext>
            </a:extLst>
          </p:cNvPr>
          <p:cNvSpPr txBox="1"/>
          <p:nvPr/>
        </p:nvSpPr>
        <p:spPr>
          <a:xfrm>
            <a:off x="837520" y="1747024"/>
            <a:ext cx="5362557" cy="4995747"/>
          </a:xfrm>
          <a:prstGeom prst="rect">
            <a:avLst/>
          </a:prstGeom>
        </p:spPr>
        <p:txBody>
          <a:bodyPr vert="horz" lIns="91440" tIns="45720" rIns="91440" bIns="45720" rtlCol="0">
            <a:normAutofit fontScale="32500" lnSpcReduction="20000"/>
          </a:bodyPr>
          <a:lstStyle/>
          <a:p>
            <a:pPr marL="228600" marR="0" lvl="0" indent="-228600" fontAlgn="base">
              <a:lnSpc>
                <a:spcPct val="90000"/>
              </a:lnSpc>
              <a:spcBef>
                <a:spcPts val="1000"/>
              </a:spcBef>
              <a:spcAft>
                <a:spcPct val="0"/>
              </a:spcAft>
              <a:buClrTx/>
              <a:buSzTx/>
              <a:buFont typeface="Arial" panose="020B0604020202020204" pitchFamily="34" charset="0"/>
              <a:buChar char="•"/>
              <a:tabLst/>
            </a:pPr>
            <a:endParaRPr kumimoji="0" lang="en-US" altLang="en-US" sz="8000" b="0" i="0" u="none" strike="noStrike" cap="none" normalizeH="0" baseline="0" dirty="0">
              <a:ln>
                <a:noFill/>
              </a:ln>
              <a:effectLst/>
            </a:endParaRPr>
          </a:p>
          <a:p>
            <a:pPr marL="228600" marR="0" lvl="0" indent="-228600" fontAlgn="base">
              <a:lnSpc>
                <a:spcPct val="90000"/>
              </a:lnSpc>
              <a:spcBef>
                <a:spcPts val="1000"/>
              </a:spcBef>
              <a:spcAft>
                <a:spcPct val="0"/>
              </a:spcAft>
              <a:buClrTx/>
              <a:buSzTx/>
              <a:buFont typeface="Arial" panose="020B0604020202020204" pitchFamily="34" charset="0"/>
              <a:buChar char="•"/>
              <a:tabLst/>
            </a:pPr>
            <a:r>
              <a:rPr lang="en-US" sz="8000" dirty="0"/>
              <a:t>She asserts Italy’s sovereignty within the EU.</a:t>
            </a:r>
          </a:p>
          <a:p>
            <a:pPr marL="228600" marR="0" lvl="0" indent="-228600" fontAlgn="base">
              <a:lnSpc>
                <a:spcPct val="90000"/>
              </a:lnSpc>
              <a:spcBef>
                <a:spcPts val="1000"/>
              </a:spcBef>
              <a:spcAft>
                <a:spcPct val="0"/>
              </a:spcAft>
              <a:buClrTx/>
              <a:buSzTx/>
              <a:buFont typeface="Arial" panose="020B0604020202020204" pitchFamily="34" charset="0"/>
              <a:buChar char="•"/>
              <a:tabLst/>
            </a:pPr>
            <a:r>
              <a:rPr lang="en-US" sz="8000" dirty="0"/>
              <a:t>Acknowledges the importance of EU funding and cooperation, especially in security and economic recovery. </a:t>
            </a:r>
          </a:p>
          <a:p>
            <a:pPr marL="228600" marR="0" lvl="0" indent="-228600" fontAlgn="base">
              <a:lnSpc>
                <a:spcPct val="90000"/>
              </a:lnSpc>
              <a:spcBef>
                <a:spcPts val="1000"/>
              </a:spcBef>
              <a:spcAft>
                <a:spcPct val="0"/>
              </a:spcAft>
              <a:buClrTx/>
              <a:buSzTx/>
              <a:buFont typeface="Arial" panose="020B0604020202020204" pitchFamily="34" charset="0"/>
              <a:buChar char="•"/>
              <a:tabLst/>
            </a:pPr>
            <a:r>
              <a:rPr lang="en-US" sz="8000" dirty="0"/>
              <a:t>Advocating for EU reforms in transparency, accountability, and democratic representation.</a:t>
            </a:r>
          </a:p>
          <a:p>
            <a:pPr marL="228600" marR="0" lvl="0" indent="-228600" fontAlgn="base">
              <a:lnSpc>
                <a:spcPct val="90000"/>
              </a:lnSpc>
              <a:spcBef>
                <a:spcPts val="1000"/>
              </a:spcBef>
              <a:spcAft>
                <a:spcPct val="0"/>
              </a:spcAft>
              <a:buClrTx/>
              <a:buSzTx/>
              <a:buFont typeface="Arial" panose="020B0604020202020204" pitchFamily="34" charset="0"/>
              <a:buChar char="•"/>
              <a:tabLst/>
            </a:pPr>
            <a:r>
              <a:rPr lang="en-US" sz="8000" dirty="0"/>
              <a:t> Italy's strategic location and its role in migration and security discussions</a:t>
            </a:r>
            <a:r>
              <a:rPr kumimoji="0" lang="en-US" altLang="en-US" sz="8400" b="0" i="0" u="none" strike="noStrike" cap="none" normalizeH="0" baseline="0" dirty="0">
                <a:ln>
                  <a:noFill/>
                </a:ln>
                <a:effectLst/>
              </a:rPr>
              <a:t>.</a:t>
            </a:r>
          </a:p>
        </p:txBody>
      </p:sp>
      <p:pic>
        <p:nvPicPr>
          <p:cNvPr id="3076" name="Picture 4">
            <a:extLst>
              <a:ext uri="{FF2B5EF4-FFF2-40B4-BE49-F238E27FC236}">
                <a16:creationId xmlns:a16="http://schemas.microsoft.com/office/drawing/2014/main" id="{B095D1C5-9B34-8A5A-5F5A-CE33EE9057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0146" r="2" b="2"/>
          <a:stretch/>
        </p:blipFill>
        <p:spPr bwMode="auto">
          <a:xfrm>
            <a:off x="6509658" y="850392"/>
            <a:ext cx="4844142" cy="5153533"/>
          </a:xfrm>
          <a:prstGeom prst="rect">
            <a:avLst/>
          </a:prstGeom>
          <a:solidFill>
            <a:srgbClr val="FFFFFF"/>
          </a:solidFill>
        </p:spPr>
      </p:pic>
      <p:sp>
        <p:nvSpPr>
          <p:cNvPr id="5" name="Footer Placeholder 4">
            <a:extLst>
              <a:ext uri="{FF2B5EF4-FFF2-40B4-BE49-F238E27FC236}">
                <a16:creationId xmlns:a16="http://schemas.microsoft.com/office/drawing/2014/main" id="{A5A9E18E-2DB4-CEB9-B499-EDCB5D78F6ED}"/>
              </a:ext>
            </a:extLst>
          </p:cNvPr>
          <p:cNvSpPr>
            <a:spLocks noGrp="1"/>
          </p:cNvSpPr>
          <p:nvPr>
            <p:ph type="ftr" sz="quarter" idx="3"/>
          </p:nvPr>
        </p:nvSpPr>
        <p:spPr>
          <a:xfrm>
            <a:off x="3414713" y="6532491"/>
            <a:ext cx="6415088" cy="365125"/>
          </a:xfrm>
        </p:spPr>
        <p:txBody>
          <a:bodyPr vert="horz" lIns="91440" tIns="45720" rIns="91440" bIns="45720" rtlCol="0" anchor="ctr">
            <a:normAutofit/>
          </a:bodyPr>
          <a:lstStyle/>
          <a:p>
            <a:pPr>
              <a:spcAft>
                <a:spcPts val="600"/>
              </a:spcAft>
            </a:pPr>
            <a:r>
              <a:rPr lang="en-US" kern="1200" cap="all" spc="300" baseline="0" dirty="0">
                <a:latin typeface="+mn-lt"/>
                <a:ea typeface="+mn-ea"/>
                <a:cs typeface="+mn-cs"/>
              </a:rPr>
              <a:t>© New Jersey Italian Heritage Commission </a:t>
            </a:r>
          </a:p>
        </p:txBody>
      </p:sp>
    </p:spTree>
    <p:extLst>
      <p:ext uri="{BB962C8B-B14F-4D97-AF65-F5344CB8AC3E}">
        <p14:creationId xmlns:p14="http://schemas.microsoft.com/office/powerpoint/2010/main" val="6437779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AC361-0D7A-DC05-86B5-6DD77D322F5B}"/>
              </a:ext>
            </a:extLst>
          </p:cNvPr>
          <p:cNvSpPr>
            <a:spLocks noGrp="1"/>
          </p:cNvSpPr>
          <p:nvPr>
            <p:ph type="title"/>
          </p:nvPr>
        </p:nvSpPr>
        <p:spPr>
          <a:xfrm>
            <a:off x="838200" y="853333"/>
            <a:ext cx="4844143" cy="5151334"/>
          </a:xfrm>
        </p:spPr>
        <p:txBody>
          <a:bodyPr anchor="ctr">
            <a:normAutofit fontScale="90000"/>
          </a:bodyPr>
          <a:lstStyle/>
          <a:p>
            <a:r>
              <a:rPr lang="en-US" sz="4400" dirty="0"/>
              <a:t>Immigration Policies</a:t>
            </a:r>
            <a:br>
              <a:rPr lang="en-US" sz="2500" dirty="0"/>
            </a:br>
            <a:br>
              <a:rPr lang="en-US" sz="2500" dirty="0"/>
            </a:br>
            <a:r>
              <a:rPr lang="en-US" sz="2500" dirty="0"/>
              <a:t>She has stricter border controls and policies.</a:t>
            </a:r>
            <a:br>
              <a:rPr lang="en-US" sz="2500" dirty="0"/>
            </a:br>
            <a:br>
              <a:rPr lang="en-US" sz="2500" dirty="0"/>
            </a:br>
            <a:r>
              <a:rPr lang="en-US" sz="2500" dirty="0"/>
              <a:t>She enhanced the role of the Italian Coast Guard. </a:t>
            </a:r>
            <a:br>
              <a:rPr lang="en-US" sz="2500" dirty="0"/>
            </a:br>
            <a:br>
              <a:rPr lang="en-US" sz="2500" dirty="0"/>
            </a:br>
            <a:r>
              <a:rPr lang="en-US" sz="2500" dirty="0"/>
              <a:t>She enforced integration policies and deportation measures.</a:t>
            </a:r>
            <a:br>
              <a:rPr lang="en-US" sz="2500" dirty="0"/>
            </a:br>
            <a:br>
              <a:rPr lang="en-US" sz="2500" dirty="0"/>
            </a:br>
            <a:r>
              <a:rPr lang="en-US" sz="2500" dirty="0"/>
              <a:t>The public supported the stricter controls, but the Left offered stiff opposition. </a:t>
            </a:r>
          </a:p>
        </p:txBody>
      </p:sp>
      <p:pic>
        <p:nvPicPr>
          <p:cNvPr id="15" name="Content Placeholder 14">
            <a:extLst>
              <a:ext uri="{FF2B5EF4-FFF2-40B4-BE49-F238E27FC236}">
                <a16:creationId xmlns:a16="http://schemas.microsoft.com/office/drawing/2014/main" id="{441BEC62-D850-B911-C6D7-81BDD8E8B4FD}"/>
              </a:ext>
            </a:extLst>
          </p:cNvPr>
          <p:cNvPicPr>
            <a:picLocks noGrp="1" noChangeAspect="1"/>
          </p:cNvPicPr>
          <p:nvPr>
            <p:ph idx="1"/>
          </p:nvPr>
        </p:nvPicPr>
        <p:blipFill>
          <a:blip r:embed="rId2"/>
          <a:srcRect l="22394" r="27222"/>
          <a:stretch/>
        </p:blipFill>
        <p:spPr>
          <a:xfrm>
            <a:off x="6455229" y="853333"/>
            <a:ext cx="4920342" cy="5151334"/>
          </a:xfrm>
          <a:prstGeom prst="rect">
            <a:avLst/>
          </a:prstGeom>
          <a:noFill/>
        </p:spPr>
      </p:pic>
      <p:sp>
        <p:nvSpPr>
          <p:cNvPr id="16" name="Footer Placeholder 15">
            <a:extLst>
              <a:ext uri="{FF2B5EF4-FFF2-40B4-BE49-F238E27FC236}">
                <a16:creationId xmlns:a16="http://schemas.microsoft.com/office/drawing/2014/main" id="{BC2F285D-EA01-D47D-B2CF-7C827FFBDB5C}"/>
              </a:ext>
            </a:extLst>
          </p:cNvPr>
          <p:cNvSpPr>
            <a:spLocks noGrp="1"/>
          </p:cNvSpPr>
          <p:nvPr>
            <p:ph type="ftr" sz="quarter" idx="3"/>
          </p:nvPr>
        </p:nvSpPr>
        <p:spPr>
          <a:xfrm>
            <a:off x="3586163" y="6492875"/>
            <a:ext cx="5617029" cy="365125"/>
          </a:xfrm>
        </p:spPr>
        <p:txBody>
          <a:bodyPr/>
          <a:lstStyle/>
          <a:p>
            <a:r>
              <a:rPr lang="en-US"/>
              <a:t>© New Jersey Italian Heritage Commission </a:t>
            </a:r>
            <a:endParaRPr lang="en-US" dirty="0"/>
          </a:p>
        </p:txBody>
      </p:sp>
    </p:spTree>
    <p:extLst>
      <p:ext uri="{BB962C8B-B14F-4D97-AF65-F5344CB8AC3E}">
        <p14:creationId xmlns:p14="http://schemas.microsoft.com/office/powerpoint/2010/main" val="12108021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A8F4E3-617D-F78B-E895-19CE434B9967}"/>
              </a:ext>
            </a:extLst>
          </p:cNvPr>
          <p:cNvSpPr>
            <a:spLocks noGrp="1"/>
          </p:cNvSpPr>
          <p:nvPr>
            <p:ph type="title"/>
          </p:nvPr>
        </p:nvSpPr>
        <p:spPr>
          <a:xfrm>
            <a:off x="838200" y="853333"/>
            <a:ext cx="5617029" cy="5151334"/>
          </a:xfrm>
        </p:spPr>
        <p:txBody>
          <a:bodyPr anchor="ctr">
            <a:normAutofit/>
          </a:bodyPr>
          <a:lstStyle/>
          <a:p>
            <a:pPr algn="l">
              <a:tabLst>
                <a:tab pos="401638" algn="l"/>
              </a:tabLst>
            </a:pPr>
            <a:r>
              <a:rPr lang="en-US" sz="4400" u="sng" dirty="0"/>
              <a:t>EU Migration Policies </a:t>
            </a:r>
            <a:br>
              <a:rPr lang="en-US" sz="3300" dirty="0"/>
            </a:br>
            <a:r>
              <a:rPr lang="en-US" sz="3300" dirty="0"/>
              <a:t>* 	Balancing sovereignty and 	collective action within 	the EU. </a:t>
            </a:r>
            <a:br>
              <a:rPr lang="en-US" sz="3300" dirty="0"/>
            </a:br>
            <a:r>
              <a:rPr lang="en-US" sz="3300" dirty="0"/>
              <a:t>*   Influencing broader 	European responses to 	migration issue.</a:t>
            </a:r>
            <a:br>
              <a:rPr lang="en-US" sz="3300" dirty="0"/>
            </a:br>
            <a:r>
              <a:rPr lang="en-US" sz="3300" dirty="0"/>
              <a:t> * 	Potential alignment with 	conservative and populist 	leaders in the EU.</a:t>
            </a:r>
          </a:p>
        </p:txBody>
      </p:sp>
      <p:pic>
        <p:nvPicPr>
          <p:cNvPr id="12290" name="Picture 2">
            <a:extLst>
              <a:ext uri="{FF2B5EF4-FFF2-40B4-BE49-F238E27FC236}">
                <a16:creationId xmlns:a16="http://schemas.microsoft.com/office/drawing/2014/main" id="{A88E194B-8B25-F588-91FB-AD472B14E612}"/>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20027" r="9771" b="3"/>
          <a:stretch/>
        </p:blipFill>
        <p:spPr bwMode="auto">
          <a:xfrm>
            <a:off x="6455229" y="853333"/>
            <a:ext cx="4920342" cy="5151334"/>
          </a:xfrm>
          <a:prstGeom prst="rect">
            <a:avLst/>
          </a:prstGeom>
          <a:solidFill>
            <a:srgbClr val="FFFFFF"/>
          </a:solidFill>
        </p:spPr>
      </p:pic>
      <p:sp>
        <p:nvSpPr>
          <p:cNvPr id="4" name="Footer Placeholder 3">
            <a:extLst>
              <a:ext uri="{FF2B5EF4-FFF2-40B4-BE49-F238E27FC236}">
                <a16:creationId xmlns:a16="http://schemas.microsoft.com/office/drawing/2014/main" id="{F54A32AF-65C9-4FF3-8BDA-B5C0882074CA}"/>
              </a:ext>
            </a:extLst>
          </p:cNvPr>
          <p:cNvSpPr>
            <a:spLocks noGrp="1"/>
          </p:cNvSpPr>
          <p:nvPr>
            <p:ph type="ftr" sz="quarter" idx="3"/>
          </p:nvPr>
        </p:nvSpPr>
        <p:spPr>
          <a:xfrm>
            <a:off x="3571874" y="6556635"/>
            <a:ext cx="6196013" cy="365125"/>
          </a:xfrm>
        </p:spPr>
        <p:txBody>
          <a:bodyPr anchor="ctr">
            <a:normAutofit/>
          </a:bodyPr>
          <a:lstStyle/>
          <a:p>
            <a:pPr>
              <a:spcAft>
                <a:spcPts val="600"/>
              </a:spcAft>
            </a:pPr>
            <a:r>
              <a:rPr lang="en-US" dirty="0"/>
              <a:t>© New Jersey Italian Heritage Commission </a:t>
            </a:r>
          </a:p>
        </p:txBody>
      </p:sp>
    </p:spTree>
    <p:extLst>
      <p:ext uri="{BB962C8B-B14F-4D97-AF65-F5344CB8AC3E}">
        <p14:creationId xmlns:p14="http://schemas.microsoft.com/office/powerpoint/2010/main" val="31390366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39706A-F9B2-E7BE-A16C-73C2132A740D}"/>
              </a:ext>
            </a:extLst>
          </p:cNvPr>
          <p:cNvSpPr>
            <a:spLocks noGrp="1"/>
          </p:cNvSpPr>
          <p:nvPr>
            <p:ph type="title"/>
          </p:nvPr>
        </p:nvSpPr>
        <p:spPr>
          <a:xfrm>
            <a:off x="838200" y="853333"/>
            <a:ext cx="4844143" cy="2792412"/>
          </a:xfrm>
        </p:spPr>
        <p:txBody>
          <a:bodyPr anchor="t">
            <a:normAutofit fontScale="90000"/>
          </a:bodyPr>
          <a:lstStyle/>
          <a:p>
            <a:pPr algn="ctr">
              <a:tabLst>
                <a:tab pos="285750" algn="l"/>
              </a:tabLst>
            </a:pPr>
            <a:r>
              <a:rPr lang="en-US" sz="6000" dirty="0"/>
              <a:t>Demographic Challenges</a:t>
            </a:r>
            <a:br>
              <a:rPr lang="en-US" sz="3300" dirty="0"/>
            </a:br>
            <a:br>
              <a:rPr lang="en-US" sz="3300" dirty="0"/>
            </a:br>
            <a:br>
              <a:rPr lang="en-US" sz="3300" dirty="0"/>
            </a:br>
            <a:br>
              <a:rPr lang="en-US" sz="3300" dirty="0"/>
            </a:br>
            <a:endParaRPr lang="en-US" sz="3300" dirty="0"/>
          </a:p>
        </p:txBody>
      </p:sp>
      <p:pic>
        <p:nvPicPr>
          <p:cNvPr id="5" name="Content Placeholder 4">
            <a:extLst>
              <a:ext uri="{FF2B5EF4-FFF2-40B4-BE49-F238E27FC236}">
                <a16:creationId xmlns:a16="http://schemas.microsoft.com/office/drawing/2014/main" id="{55C8035F-C7E2-38CE-E3DC-31CE4D50794C}"/>
              </a:ext>
            </a:extLst>
          </p:cNvPr>
          <p:cNvPicPr>
            <a:picLocks noGrp="1" noChangeAspect="1"/>
          </p:cNvPicPr>
          <p:nvPr>
            <p:ph sz="half" idx="2"/>
          </p:nvPr>
        </p:nvPicPr>
        <p:blipFill>
          <a:blip r:embed="rId2"/>
          <a:stretch>
            <a:fillRect/>
          </a:stretch>
        </p:blipFill>
        <p:spPr>
          <a:xfrm>
            <a:off x="1608048" y="3813175"/>
            <a:ext cx="3359329" cy="2189163"/>
          </a:xfrm>
          <a:prstGeom prst="rect">
            <a:avLst/>
          </a:prstGeom>
        </p:spPr>
      </p:pic>
      <p:sp>
        <p:nvSpPr>
          <p:cNvPr id="4" name="Footer Placeholder 3">
            <a:extLst>
              <a:ext uri="{FF2B5EF4-FFF2-40B4-BE49-F238E27FC236}">
                <a16:creationId xmlns:a16="http://schemas.microsoft.com/office/drawing/2014/main" id="{09FBA381-3DC1-C486-147E-4DE2AAA78B66}"/>
              </a:ext>
            </a:extLst>
          </p:cNvPr>
          <p:cNvSpPr>
            <a:spLocks noGrp="1"/>
          </p:cNvSpPr>
          <p:nvPr>
            <p:ph type="ftr" sz="quarter" idx="3"/>
          </p:nvPr>
        </p:nvSpPr>
        <p:spPr>
          <a:xfrm>
            <a:off x="3729037" y="6547109"/>
            <a:ext cx="6096000" cy="365125"/>
          </a:xfrm>
        </p:spPr>
        <p:txBody>
          <a:bodyPr anchor="ctr">
            <a:normAutofit/>
          </a:bodyPr>
          <a:lstStyle/>
          <a:p>
            <a:pPr>
              <a:spcAft>
                <a:spcPts val="600"/>
              </a:spcAft>
            </a:pPr>
            <a:r>
              <a:rPr lang="en-US" dirty="0"/>
              <a:t>© New Jersey Italian Heritage Commission </a:t>
            </a:r>
          </a:p>
        </p:txBody>
      </p:sp>
      <p:graphicFrame>
        <p:nvGraphicFramePr>
          <p:cNvPr id="6" name="Content Placeholder 2">
            <a:extLst>
              <a:ext uri="{FF2B5EF4-FFF2-40B4-BE49-F238E27FC236}">
                <a16:creationId xmlns:a16="http://schemas.microsoft.com/office/drawing/2014/main" id="{735F3BF3-FD2D-32C6-49D5-D32C852C4550}"/>
              </a:ext>
            </a:extLst>
          </p:cNvPr>
          <p:cNvGraphicFramePr>
            <a:graphicFrameLocks noGrp="1"/>
          </p:cNvGraphicFramePr>
          <p:nvPr>
            <p:ph sz="half" idx="13"/>
          </p:nvPr>
        </p:nvGraphicFramePr>
        <p:xfrm>
          <a:off x="6455228" y="853334"/>
          <a:ext cx="4898571" cy="51513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677946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FC8423-D984-441E-BFDC-42C9761266E3}"/>
              </a:ext>
            </a:extLst>
          </p:cNvPr>
          <p:cNvSpPr>
            <a:spLocks noGrp="1"/>
          </p:cNvSpPr>
          <p:nvPr>
            <p:ph type="title"/>
          </p:nvPr>
        </p:nvSpPr>
        <p:spPr>
          <a:xfrm>
            <a:off x="838198" y="853335"/>
            <a:ext cx="10515602" cy="1377184"/>
          </a:xfrm>
        </p:spPr>
        <p:txBody>
          <a:bodyPr anchor="t">
            <a:normAutofit/>
          </a:bodyPr>
          <a:lstStyle/>
          <a:p>
            <a:r>
              <a:rPr lang="en-US" sz="3100"/>
              <a:t>Italian native demographics are </a:t>
            </a:r>
            <a:r>
              <a:rPr lang="en-US" sz="3100" b="1"/>
              <a:t>quite bad</a:t>
            </a:r>
            <a:r>
              <a:rPr lang="en-US" sz="3100"/>
              <a:t>, and it's becoming a </a:t>
            </a:r>
            <a:r>
              <a:rPr lang="en-US" sz="3100" b="1"/>
              <a:t>serious national crisis</a:t>
            </a:r>
            <a:r>
              <a:rPr lang="en-US" sz="3100"/>
              <a:t>.</a:t>
            </a:r>
            <a:br>
              <a:rPr lang="en-US" sz="3100"/>
            </a:br>
            <a:endParaRPr lang="en-US" sz="3100"/>
          </a:p>
        </p:txBody>
      </p:sp>
      <p:pic>
        <p:nvPicPr>
          <p:cNvPr id="2052" name="Picture 4" descr="Output image">
            <a:extLst>
              <a:ext uri="{FF2B5EF4-FFF2-40B4-BE49-F238E27FC236}">
                <a16:creationId xmlns:a16="http://schemas.microsoft.com/office/drawing/2014/main" id="{B2B91104-D93F-36BB-AC34-BF6DAEA8857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194294" y="2651758"/>
            <a:ext cx="5802052" cy="3466725"/>
          </a:xfrm>
          <a:prstGeom prst="rect">
            <a:avLst/>
          </a:prstGeom>
          <a:solidFill>
            <a:srgbClr val="FFFFFF"/>
          </a:solidFill>
        </p:spPr>
      </p:pic>
      <p:sp>
        <p:nvSpPr>
          <p:cNvPr id="4" name="Footer Placeholder 3">
            <a:extLst>
              <a:ext uri="{FF2B5EF4-FFF2-40B4-BE49-F238E27FC236}">
                <a16:creationId xmlns:a16="http://schemas.microsoft.com/office/drawing/2014/main" id="{E4EC645F-066D-FCE9-281E-82B9C51D3547}"/>
              </a:ext>
            </a:extLst>
          </p:cNvPr>
          <p:cNvSpPr>
            <a:spLocks noGrp="1"/>
          </p:cNvSpPr>
          <p:nvPr>
            <p:ph type="ftr" sz="quarter" idx="3"/>
          </p:nvPr>
        </p:nvSpPr>
        <p:spPr>
          <a:xfrm>
            <a:off x="4081462" y="6524883"/>
            <a:ext cx="5862638" cy="365125"/>
          </a:xfrm>
        </p:spPr>
        <p:txBody>
          <a:bodyPr anchor="ctr">
            <a:normAutofit/>
          </a:bodyPr>
          <a:lstStyle/>
          <a:p>
            <a:pPr>
              <a:spcAft>
                <a:spcPts val="600"/>
              </a:spcAft>
            </a:pPr>
            <a:r>
              <a:rPr lang="en-US" dirty="0"/>
              <a:t>© New Jersey Italian Heritage Commission </a:t>
            </a:r>
          </a:p>
        </p:txBody>
      </p:sp>
    </p:spTree>
    <p:extLst>
      <p:ext uri="{BB962C8B-B14F-4D97-AF65-F5344CB8AC3E}">
        <p14:creationId xmlns:p14="http://schemas.microsoft.com/office/powerpoint/2010/main" val="31981302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9588C53-3EC7-F095-C67C-5111AE3E843C}"/>
              </a:ext>
            </a:extLst>
          </p:cNvPr>
          <p:cNvSpPr>
            <a:spLocks noGrp="1"/>
          </p:cNvSpPr>
          <p:nvPr>
            <p:ph idx="1"/>
          </p:nvPr>
        </p:nvSpPr>
        <p:spPr>
          <a:xfrm>
            <a:off x="6455228" y="914400"/>
            <a:ext cx="4997631" cy="5204083"/>
          </a:xfrm>
        </p:spPr>
        <p:txBody>
          <a:bodyPr>
            <a:normAutofit/>
          </a:bodyPr>
          <a:lstStyle/>
          <a:p>
            <a:r>
              <a:rPr lang="en-US" sz="3600" b="1" dirty="0"/>
              <a:t>Aging Population:</a:t>
            </a:r>
            <a:br>
              <a:rPr lang="en-US" sz="3600" b="1" dirty="0"/>
            </a:br>
            <a:r>
              <a:rPr lang="en-US" sz="3600" dirty="0"/>
              <a:t>Over 23% of Italians are over 65 years old, </a:t>
            </a:r>
            <a:r>
              <a:rPr lang="en-US" sz="3600" b="1" dirty="0">
                <a:solidFill>
                  <a:schemeClr val="accent1">
                    <a:lumMod val="60000"/>
                    <a:lumOff val="40000"/>
                  </a:schemeClr>
                </a:solidFill>
              </a:rPr>
              <a:t>one of the oldest populations globally.</a:t>
            </a:r>
            <a:br>
              <a:rPr lang="en-US" sz="3600" dirty="0"/>
            </a:br>
            <a:r>
              <a:rPr lang="en-US" sz="3600" dirty="0"/>
              <a:t>→ More people are retiring, fewer are working.</a:t>
            </a:r>
          </a:p>
        </p:txBody>
      </p:sp>
      <p:sp>
        <p:nvSpPr>
          <p:cNvPr id="4" name="Footer Placeholder 3">
            <a:extLst>
              <a:ext uri="{FF2B5EF4-FFF2-40B4-BE49-F238E27FC236}">
                <a16:creationId xmlns:a16="http://schemas.microsoft.com/office/drawing/2014/main" id="{5D6EA313-85B4-FC7B-22AB-46F825D712BE}"/>
              </a:ext>
            </a:extLst>
          </p:cNvPr>
          <p:cNvSpPr>
            <a:spLocks noGrp="1"/>
          </p:cNvSpPr>
          <p:nvPr>
            <p:ph type="ftr" sz="quarter" idx="3"/>
          </p:nvPr>
        </p:nvSpPr>
        <p:spPr>
          <a:xfrm>
            <a:off x="4267201" y="6537584"/>
            <a:ext cx="4795837" cy="365125"/>
          </a:xfrm>
        </p:spPr>
        <p:txBody>
          <a:bodyPr/>
          <a:lstStyle/>
          <a:p>
            <a:r>
              <a:rPr lang="en-US" dirty="0"/>
              <a:t>© New Jersey Italian Heritage Commission </a:t>
            </a:r>
          </a:p>
        </p:txBody>
      </p:sp>
      <p:sp>
        <p:nvSpPr>
          <p:cNvPr id="5" name="Rectangle 1">
            <a:extLst>
              <a:ext uri="{FF2B5EF4-FFF2-40B4-BE49-F238E27FC236}">
                <a16:creationId xmlns:a16="http://schemas.microsoft.com/office/drawing/2014/main" id="{F6F544BE-FCCB-4060-534A-A45071FE3557}"/>
              </a:ext>
            </a:extLst>
          </p:cNvPr>
          <p:cNvSpPr>
            <a:spLocks noGrp="1" noChangeArrowheads="1"/>
          </p:cNvSpPr>
          <p:nvPr>
            <p:ph type="title"/>
          </p:nvPr>
        </p:nvSpPr>
        <p:spPr bwMode="auto">
          <a:xfrm>
            <a:off x="390525" y="-750607"/>
            <a:ext cx="5091113" cy="7571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br>
              <a:rPr kumimoji="0" lang="en-US" altLang="en-US" b="1" i="0" u="none" strike="noStrike" cap="none" normalizeH="0" baseline="0" dirty="0">
                <a:ln>
                  <a:noFill/>
                </a:ln>
                <a:solidFill>
                  <a:schemeClr val="tx1"/>
                </a:solidFill>
                <a:effectLst/>
                <a:latin typeface="+mn-lt"/>
              </a:rPr>
            </a:br>
            <a:br>
              <a:rPr kumimoji="0" lang="en-US" altLang="en-US" b="1" i="0" u="none" strike="noStrike" cap="none" normalizeH="0" baseline="0" dirty="0">
                <a:ln>
                  <a:noFill/>
                </a:ln>
                <a:solidFill>
                  <a:schemeClr val="tx1"/>
                </a:solidFill>
                <a:effectLst/>
                <a:latin typeface="+mn-lt"/>
              </a:rPr>
            </a:br>
            <a:r>
              <a:rPr kumimoji="0" lang="en-US" altLang="en-US" b="1" i="0" u="none" strike="noStrike" cap="none" normalizeH="0" baseline="0" dirty="0">
                <a:ln>
                  <a:noFill/>
                </a:ln>
                <a:solidFill>
                  <a:schemeClr val="tx1"/>
                </a:solidFill>
                <a:effectLst/>
                <a:latin typeface="+mn-lt"/>
              </a:rPr>
              <a:t>Birth Rate:</a:t>
            </a:r>
            <a:br>
              <a:rPr kumimoji="0" lang="en-US" altLang="en-US" b="0" i="0" u="none" strike="noStrike" cap="none" normalizeH="0" baseline="0" dirty="0">
                <a:ln>
                  <a:noFill/>
                </a:ln>
                <a:solidFill>
                  <a:schemeClr val="tx1"/>
                </a:solidFill>
                <a:effectLst/>
                <a:latin typeface="+mn-lt"/>
              </a:rPr>
            </a:br>
            <a:r>
              <a:rPr kumimoji="0" lang="en-US" altLang="en-US" b="0" i="0" u="none" strike="noStrike" cap="none" normalizeH="0" baseline="0" dirty="0">
                <a:ln>
                  <a:noFill/>
                </a:ln>
                <a:solidFill>
                  <a:schemeClr val="tx1"/>
                </a:solidFill>
                <a:effectLst/>
                <a:latin typeface="+mn-lt"/>
              </a:rPr>
              <a:t>Italy has </a:t>
            </a:r>
            <a:r>
              <a:rPr kumimoji="0" lang="en-US" altLang="en-US" b="1" i="0" u="none" strike="noStrike" cap="none" normalizeH="0" baseline="0" dirty="0">
                <a:ln>
                  <a:noFill/>
                </a:ln>
                <a:solidFill>
                  <a:schemeClr val="accent1">
                    <a:lumMod val="60000"/>
                    <a:lumOff val="40000"/>
                  </a:schemeClr>
                </a:solidFill>
                <a:effectLst/>
                <a:latin typeface="+mn-lt"/>
              </a:rPr>
              <a:t>one of the lowest birth rates in the world</a:t>
            </a:r>
            <a:r>
              <a:rPr kumimoji="0" lang="en-US" altLang="en-US" b="0" i="0" u="none" strike="noStrike" cap="none" normalizeH="0" baseline="0" dirty="0">
                <a:ln>
                  <a:noFill/>
                </a:ln>
                <a:solidFill>
                  <a:schemeClr val="accent1">
                    <a:lumMod val="60000"/>
                    <a:lumOff val="40000"/>
                  </a:schemeClr>
                </a:solidFill>
                <a:effectLst/>
                <a:latin typeface="+mn-lt"/>
              </a:rPr>
              <a:t> </a:t>
            </a:r>
            <a:br>
              <a:rPr kumimoji="0" lang="en-US" altLang="en-US" b="0" i="0" u="none" strike="noStrike" cap="none" normalizeH="0" baseline="0" dirty="0">
                <a:ln>
                  <a:noFill/>
                </a:ln>
                <a:solidFill>
                  <a:schemeClr val="tx1"/>
                </a:solidFill>
                <a:effectLst/>
                <a:latin typeface="+mn-lt"/>
              </a:rPr>
            </a:br>
            <a:r>
              <a:rPr kumimoji="0" lang="en-US" altLang="en-US" b="0" i="0" u="none" strike="noStrike" cap="none" normalizeH="0" baseline="0" dirty="0">
                <a:ln>
                  <a:noFill/>
                </a:ln>
                <a:solidFill>
                  <a:schemeClr val="tx1"/>
                </a:solidFill>
                <a:effectLst/>
                <a:latin typeface="+mn-lt"/>
              </a:rPr>
              <a:t>— about </a:t>
            </a:r>
            <a:r>
              <a:rPr kumimoji="0" lang="en-US" altLang="en-US" b="1" i="0" u="none" strike="noStrike" cap="none" normalizeH="0" baseline="0" dirty="0">
                <a:ln>
                  <a:noFill/>
                </a:ln>
                <a:solidFill>
                  <a:schemeClr val="tx1"/>
                </a:solidFill>
                <a:effectLst/>
                <a:latin typeface="+mn-lt"/>
              </a:rPr>
              <a:t>1.2 children per woman</a:t>
            </a:r>
            <a:r>
              <a:rPr kumimoji="0" lang="en-US" altLang="en-US" b="0" i="0" u="none" strike="noStrike" cap="none" normalizeH="0" baseline="0" dirty="0">
                <a:ln>
                  <a:noFill/>
                </a:ln>
                <a:solidFill>
                  <a:schemeClr val="tx1"/>
                </a:solidFill>
                <a:effectLst/>
                <a:latin typeface="+mn-lt"/>
              </a:rPr>
              <a:t> (way below the replacement rate of 2.1).</a:t>
            </a:r>
            <a:br>
              <a:rPr kumimoji="0" lang="en-US" altLang="en-US" b="0" i="0" u="none" strike="noStrike" cap="none" normalizeH="0" baseline="0" dirty="0">
                <a:ln>
                  <a:noFill/>
                </a:ln>
                <a:solidFill>
                  <a:schemeClr val="tx1"/>
                </a:solidFill>
                <a:effectLst/>
                <a:latin typeface="+mn-lt"/>
              </a:rPr>
            </a:br>
            <a:r>
              <a:rPr kumimoji="0" lang="en-US" altLang="en-US" b="0" i="0" u="none" strike="noStrike" cap="none" normalizeH="0" baseline="0" dirty="0">
                <a:ln>
                  <a:noFill/>
                </a:ln>
                <a:solidFill>
                  <a:schemeClr val="tx1"/>
                </a:solidFill>
                <a:effectLst/>
                <a:latin typeface="+mn-lt"/>
              </a:rPr>
              <a:t>→ Fewer young Italians are being born every year.</a:t>
            </a:r>
            <a:br>
              <a:rPr kumimoji="0" lang="en-US" altLang="en-US" b="0" i="0" u="none" strike="noStrike" cap="none" normalizeH="0" baseline="0" dirty="0">
                <a:ln>
                  <a:noFill/>
                </a:ln>
                <a:solidFill>
                  <a:schemeClr val="tx1"/>
                </a:solidFill>
                <a:effectLst/>
                <a:latin typeface="+mn-lt"/>
              </a:rPr>
            </a:br>
            <a:endParaRPr kumimoji="0" lang="en-US" altLang="en-US" b="0" i="0" u="none" strike="noStrike" cap="none" normalizeH="0" baseline="0" dirty="0">
              <a:ln>
                <a:noFill/>
              </a:ln>
              <a:solidFill>
                <a:schemeClr val="tx1"/>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0386415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5857963-8D3D-4F24-B535-54652EE095F0}"/>
              </a:ext>
            </a:extLst>
          </p:cNvPr>
          <p:cNvSpPr>
            <a:spLocks noGrp="1"/>
          </p:cNvSpPr>
          <p:nvPr>
            <p:ph type="title"/>
          </p:nvPr>
        </p:nvSpPr>
        <p:spPr>
          <a:xfrm>
            <a:off x="838200" y="853334"/>
            <a:ext cx="4844142" cy="3939646"/>
          </a:xfrm>
        </p:spPr>
        <p:txBody>
          <a:bodyPr anchor="t">
            <a:normAutofit/>
          </a:bodyPr>
          <a:lstStyle/>
          <a:p>
            <a:br>
              <a:rPr lang="en-US" dirty="0"/>
            </a:br>
            <a:r>
              <a:rPr lang="en-US" dirty="0"/>
              <a:t>Giorgia Meloni</a:t>
            </a:r>
          </a:p>
        </p:txBody>
      </p:sp>
      <p:sp>
        <p:nvSpPr>
          <p:cNvPr id="5" name="Text Placeholder 4">
            <a:extLst>
              <a:ext uri="{FF2B5EF4-FFF2-40B4-BE49-F238E27FC236}">
                <a16:creationId xmlns:a16="http://schemas.microsoft.com/office/drawing/2014/main" id="{B623514F-9C9F-4868-A7D9-66CAA07E615D}"/>
              </a:ext>
            </a:extLst>
          </p:cNvPr>
          <p:cNvSpPr>
            <a:spLocks noGrp="1"/>
          </p:cNvSpPr>
          <p:nvPr>
            <p:ph type="body" sz="quarter" idx="13"/>
          </p:nvPr>
        </p:nvSpPr>
        <p:spPr>
          <a:xfrm>
            <a:off x="1015565" y="2424881"/>
            <a:ext cx="4844143" cy="1169761"/>
          </a:xfrm>
        </p:spPr>
        <p:txBody>
          <a:bodyPr vert="horz" lIns="91440" tIns="45720" rIns="91440" bIns="45720" rtlCol="0" anchor="b">
            <a:normAutofit fontScale="92500" lnSpcReduction="20000"/>
          </a:bodyPr>
          <a:lstStyle/>
          <a:p>
            <a:pPr algn="ctr"/>
            <a:r>
              <a:rPr lang="en-US" sz="3600" dirty="0"/>
              <a:t>Prime Minister of the Italian Republic</a:t>
            </a:r>
          </a:p>
        </p:txBody>
      </p:sp>
      <p:pic>
        <p:nvPicPr>
          <p:cNvPr id="1026" name="Picture 2">
            <a:extLst>
              <a:ext uri="{FF2B5EF4-FFF2-40B4-BE49-F238E27FC236}">
                <a16:creationId xmlns:a16="http://schemas.microsoft.com/office/drawing/2014/main" id="{84A28290-CF9B-2CE1-1D47-35568B8E87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615" r="1" b="23366"/>
          <a:stretch/>
        </p:blipFill>
        <p:spPr bwMode="auto">
          <a:xfrm>
            <a:off x="6283780" y="880396"/>
            <a:ext cx="5070020" cy="5486400"/>
          </a:xfrm>
          <a:custGeom>
            <a:avLst/>
            <a:gdLst>
              <a:gd name="connsiteX0" fmla="*/ 5070020 w 5070020"/>
              <a:gd name="connsiteY0" fmla="*/ 0 h 5486400"/>
              <a:gd name="connsiteX1" fmla="*/ 5070020 w 5070020"/>
              <a:gd name="connsiteY1" fmla="*/ 5486400 h 5486400"/>
              <a:gd name="connsiteX2" fmla="*/ 0 w 5070020"/>
              <a:gd name="connsiteY2" fmla="*/ 5486399 h 5486400"/>
              <a:gd name="connsiteX3" fmla="*/ 0 w 5070020"/>
              <a:gd name="connsiteY3" fmla="*/ 579095 h 5486400"/>
              <a:gd name="connsiteX4" fmla="*/ 268 w 5070020"/>
              <a:gd name="connsiteY4" fmla="*/ 579362 h 5486400"/>
              <a:gd name="connsiteX5" fmla="*/ 582189 w 5070020"/>
              <a:gd name="connsiteY5" fmla="*/ 266 h 5486400"/>
              <a:gd name="connsiteX6" fmla="*/ 581922 w 5070020"/>
              <a:gd name="connsiteY6" fmla="*/ 1 h 548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70020" h="5486400">
                <a:moveTo>
                  <a:pt x="5070020" y="0"/>
                </a:moveTo>
                <a:lnTo>
                  <a:pt x="5070020" y="5486400"/>
                </a:lnTo>
                <a:lnTo>
                  <a:pt x="0" y="5486399"/>
                </a:lnTo>
                <a:lnTo>
                  <a:pt x="0" y="579095"/>
                </a:lnTo>
                <a:lnTo>
                  <a:pt x="268" y="579362"/>
                </a:lnTo>
                <a:lnTo>
                  <a:pt x="582189" y="266"/>
                </a:lnTo>
                <a:lnTo>
                  <a:pt x="581922" y="1"/>
                </a:lnTo>
                <a:close/>
              </a:path>
            </a:pathLst>
          </a:custGeom>
          <a:solidFill>
            <a:srgbClr val="FFFFFF"/>
          </a:solidFill>
        </p:spPr>
      </p:pic>
      <p:pic>
        <p:nvPicPr>
          <p:cNvPr id="1028" name="Picture 4">
            <a:extLst>
              <a:ext uri="{FF2B5EF4-FFF2-40B4-BE49-F238E27FC236}">
                <a16:creationId xmlns:a16="http://schemas.microsoft.com/office/drawing/2014/main" id="{9A88D1E9-E1DC-E365-7F21-857CE89279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3656" y="3804608"/>
            <a:ext cx="4081980" cy="250591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FE5E927-29BD-978B-23E5-005DC629B501}"/>
              </a:ext>
            </a:extLst>
          </p:cNvPr>
          <p:cNvSpPr txBox="1"/>
          <p:nvPr/>
        </p:nvSpPr>
        <p:spPr>
          <a:xfrm>
            <a:off x="293917" y="6491918"/>
            <a:ext cx="6096000" cy="369332"/>
          </a:xfrm>
          <a:prstGeom prst="rect">
            <a:avLst/>
          </a:prstGeom>
          <a:noFill/>
        </p:spPr>
        <p:txBody>
          <a:bodyPr wrap="square">
            <a:spAutoFit/>
          </a:bodyPr>
          <a:lstStyle/>
          <a:p>
            <a:r>
              <a:rPr lang="en-US" dirty="0"/>
              <a:t>© New Jersey Italian Heritage Commission </a:t>
            </a:r>
          </a:p>
        </p:txBody>
      </p:sp>
    </p:spTree>
    <p:extLst>
      <p:ext uri="{BB962C8B-B14F-4D97-AF65-F5344CB8AC3E}">
        <p14:creationId xmlns:p14="http://schemas.microsoft.com/office/powerpoint/2010/main" val="21423163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E20197E-CB06-1C7D-3EB6-6F231A9C94CE}"/>
              </a:ext>
            </a:extLst>
          </p:cNvPr>
          <p:cNvSpPr>
            <a:spLocks noGrp="1"/>
          </p:cNvSpPr>
          <p:nvPr>
            <p:ph type="ftr" sz="quarter" idx="3"/>
          </p:nvPr>
        </p:nvSpPr>
        <p:spPr>
          <a:xfrm>
            <a:off x="3864476" y="6547104"/>
            <a:ext cx="7767638" cy="365125"/>
          </a:xfrm>
        </p:spPr>
        <p:txBody>
          <a:bodyPr/>
          <a:lstStyle/>
          <a:p>
            <a:r>
              <a:rPr lang="en-US" dirty="0"/>
              <a:t>© New Jersey Italian Heritage Commission </a:t>
            </a:r>
          </a:p>
        </p:txBody>
      </p:sp>
      <p:sp>
        <p:nvSpPr>
          <p:cNvPr id="5" name="Rectangle 1">
            <a:extLst>
              <a:ext uri="{FF2B5EF4-FFF2-40B4-BE49-F238E27FC236}">
                <a16:creationId xmlns:a16="http://schemas.microsoft.com/office/drawing/2014/main" id="{F158437D-A6BC-822E-4A84-E0FD560BB243}"/>
              </a:ext>
            </a:extLst>
          </p:cNvPr>
          <p:cNvSpPr>
            <a:spLocks noGrp="1" noChangeArrowheads="1"/>
          </p:cNvSpPr>
          <p:nvPr>
            <p:ph type="title"/>
          </p:nvPr>
        </p:nvSpPr>
        <p:spPr bwMode="auto">
          <a:xfrm>
            <a:off x="838200" y="641185"/>
            <a:ext cx="5189034" cy="4585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US" altLang="en-US" b="1" i="0" u="none" strike="noStrike" cap="none" normalizeH="0" baseline="0" dirty="0">
                <a:ln>
                  <a:noFill/>
                </a:ln>
                <a:solidFill>
                  <a:schemeClr val="tx1"/>
                </a:solidFill>
                <a:effectLst/>
                <a:latin typeface="Arial" panose="020B0604020202020204" pitchFamily="34" charset="0"/>
              </a:rPr>
              <a:t>Youth Emigration:</a:t>
            </a:r>
            <a:br>
              <a:rPr kumimoji="0" lang="en-US" altLang="en-US" b="0" i="0" u="none" strike="noStrike" cap="none" normalizeH="0" baseline="0" dirty="0">
                <a:ln>
                  <a:noFill/>
                </a:ln>
                <a:solidFill>
                  <a:schemeClr val="tx1"/>
                </a:solidFill>
                <a:effectLst/>
                <a:latin typeface="Arial" panose="020B0604020202020204" pitchFamily="34" charset="0"/>
              </a:rPr>
            </a:br>
            <a:r>
              <a:rPr kumimoji="0" lang="en-US" altLang="en-US" sz="3200" b="0" i="0" u="none" strike="noStrike" cap="none" normalizeH="0" baseline="0" dirty="0">
                <a:ln>
                  <a:noFill/>
                </a:ln>
                <a:solidFill>
                  <a:schemeClr val="tx1"/>
                </a:solidFill>
                <a:effectLst/>
                <a:latin typeface="Arial" panose="020B0604020202020204" pitchFamily="34" charset="0"/>
              </a:rPr>
              <a:t>Many young Italians (especially talented, educated ones) </a:t>
            </a:r>
            <a:r>
              <a:rPr kumimoji="0" lang="en-US" altLang="en-US" sz="3200" b="1" i="0" u="none" strike="noStrike" cap="none" normalizeH="0" baseline="0" dirty="0">
                <a:ln>
                  <a:noFill/>
                </a:ln>
                <a:solidFill>
                  <a:schemeClr val="accent1">
                    <a:lumMod val="60000"/>
                    <a:lumOff val="40000"/>
                  </a:schemeClr>
                </a:solidFill>
                <a:effectLst/>
                <a:latin typeface="Arial" panose="020B0604020202020204" pitchFamily="34" charset="0"/>
              </a:rPr>
              <a:t>leave Italy</a:t>
            </a:r>
            <a:r>
              <a:rPr kumimoji="0" lang="en-US" altLang="en-US" sz="3200" b="0" i="0" u="none" strike="noStrike" cap="none" normalizeH="0" baseline="0" dirty="0">
                <a:ln>
                  <a:noFill/>
                </a:ln>
                <a:solidFill>
                  <a:schemeClr val="accent1">
                    <a:lumMod val="60000"/>
                    <a:lumOff val="40000"/>
                  </a:schemeClr>
                </a:solidFill>
                <a:effectLst/>
                <a:latin typeface="Arial" panose="020B0604020202020204" pitchFamily="34" charset="0"/>
              </a:rPr>
              <a:t> </a:t>
            </a:r>
            <a:r>
              <a:rPr kumimoji="0" lang="en-US" altLang="en-US" sz="3200" b="0" i="0" u="none" strike="noStrike" cap="none" normalizeH="0" baseline="0" dirty="0">
                <a:ln>
                  <a:noFill/>
                </a:ln>
                <a:solidFill>
                  <a:schemeClr val="tx1"/>
                </a:solidFill>
                <a:effectLst/>
                <a:latin typeface="Arial" panose="020B0604020202020204" pitchFamily="34" charset="0"/>
              </a:rPr>
              <a:t>for better opportunities abroad.</a:t>
            </a:r>
            <a:br>
              <a:rPr kumimoji="0" lang="en-US" altLang="en-US" sz="3200" b="0" i="0" u="none" strike="noStrike" cap="none" normalizeH="0" baseline="0" dirty="0">
                <a:ln>
                  <a:noFill/>
                </a:ln>
                <a:solidFill>
                  <a:schemeClr val="tx1"/>
                </a:solidFill>
                <a:effectLst/>
                <a:latin typeface="Arial" panose="020B0604020202020204" pitchFamily="34" charset="0"/>
              </a:rPr>
            </a:br>
            <a:r>
              <a:rPr kumimoji="0" lang="en-US" altLang="en-US" sz="3200" b="0" i="0" u="none" strike="noStrike" cap="none" normalizeH="0" baseline="0" dirty="0">
                <a:ln>
                  <a:noFill/>
                </a:ln>
                <a:solidFill>
                  <a:schemeClr val="tx1"/>
                </a:solidFill>
                <a:effectLst/>
                <a:latin typeface="Arial" panose="020B0604020202020204" pitchFamily="34" charset="0"/>
              </a:rPr>
              <a:t>→ "Brain drain" weakens Italy’s future workforce even more.</a:t>
            </a:r>
          </a:p>
        </p:txBody>
      </p:sp>
      <p:sp>
        <p:nvSpPr>
          <p:cNvPr id="7" name="TextBox 6">
            <a:extLst>
              <a:ext uri="{FF2B5EF4-FFF2-40B4-BE49-F238E27FC236}">
                <a16:creationId xmlns:a16="http://schemas.microsoft.com/office/drawing/2014/main" id="{4D500106-5604-9455-6E4D-3D3DD166B6A8}"/>
              </a:ext>
            </a:extLst>
          </p:cNvPr>
          <p:cNvSpPr txBox="1"/>
          <p:nvPr/>
        </p:nvSpPr>
        <p:spPr>
          <a:xfrm>
            <a:off x="6149897" y="641185"/>
            <a:ext cx="5482217" cy="5078313"/>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US" altLang="en-US" sz="3600" b="1" i="0" u="none" strike="noStrike" cap="none" normalizeH="0" baseline="0" dirty="0">
                <a:ln>
                  <a:noFill/>
                </a:ln>
                <a:solidFill>
                  <a:schemeClr val="tx1"/>
                </a:solidFill>
                <a:effectLst/>
                <a:latin typeface="Arial" panose="020B0604020202020204" pitchFamily="34" charset="0"/>
              </a:rPr>
              <a:t>Economic Strain:</a:t>
            </a:r>
            <a:br>
              <a:rPr kumimoji="0" lang="en-US" altLang="en-US" sz="3600" b="0" i="0" u="none" strike="noStrike" cap="none" normalizeH="0" baseline="0" dirty="0">
                <a:ln>
                  <a:noFill/>
                </a:ln>
                <a:solidFill>
                  <a:schemeClr val="tx1"/>
                </a:solidFill>
                <a:effectLst/>
                <a:latin typeface="Arial" panose="020B0604020202020204" pitchFamily="34" charset="0"/>
              </a:rPr>
            </a:br>
            <a:r>
              <a:rPr kumimoji="0" lang="en-US" altLang="en-US" sz="3200" b="0" i="0" u="none" strike="noStrike" cap="none" normalizeH="0" baseline="0" dirty="0">
                <a:ln>
                  <a:noFill/>
                </a:ln>
                <a:solidFill>
                  <a:schemeClr val="tx1"/>
                </a:solidFill>
                <a:effectLst/>
                <a:latin typeface="Arial" panose="020B0604020202020204" pitchFamily="34" charset="0"/>
              </a:rPr>
              <a:t>With fewer working-age people and more elderly retirees, the </a:t>
            </a:r>
            <a:r>
              <a:rPr kumimoji="0" lang="en-US" altLang="en-US" sz="3200" b="1" i="0" u="none" strike="noStrike" cap="none" normalizeH="0" baseline="0" dirty="0">
                <a:ln>
                  <a:noFill/>
                </a:ln>
                <a:solidFill>
                  <a:schemeClr val="accent1">
                    <a:lumMod val="60000"/>
                    <a:lumOff val="40000"/>
                  </a:schemeClr>
                </a:solidFill>
                <a:effectLst/>
                <a:latin typeface="Arial" panose="020B0604020202020204" pitchFamily="34" charset="0"/>
              </a:rPr>
              <a:t>pension system and healthcare system</a:t>
            </a:r>
            <a:r>
              <a:rPr kumimoji="0" lang="en-US" altLang="en-US" sz="3200" b="0" i="0" u="none" strike="noStrike" cap="none" normalizeH="0" baseline="0" dirty="0">
                <a:ln>
                  <a:noFill/>
                </a:ln>
                <a:solidFill>
                  <a:schemeClr val="accent1">
                    <a:lumMod val="60000"/>
                    <a:lumOff val="40000"/>
                  </a:schemeClr>
                </a:solidFill>
                <a:effectLst/>
                <a:latin typeface="Arial" panose="020B0604020202020204" pitchFamily="34" charset="0"/>
              </a:rPr>
              <a:t> </a:t>
            </a:r>
            <a:r>
              <a:rPr kumimoji="0" lang="en-US" altLang="en-US" sz="3200" b="0" i="0" u="none" strike="noStrike" cap="none" normalizeH="0" baseline="0" dirty="0">
                <a:ln>
                  <a:noFill/>
                </a:ln>
                <a:solidFill>
                  <a:schemeClr val="tx1"/>
                </a:solidFill>
                <a:effectLst/>
                <a:latin typeface="Arial" panose="020B0604020202020204" pitchFamily="34" charset="0"/>
              </a:rPr>
              <a:t>are under extreme pressure.</a:t>
            </a:r>
            <a:br>
              <a:rPr kumimoji="0" lang="en-US" altLang="en-US" sz="3200" b="0" i="0" u="none" strike="noStrike" cap="none" normalizeH="0" baseline="0" dirty="0">
                <a:ln>
                  <a:noFill/>
                </a:ln>
                <a:solidFill>
                  <a:schemeClr val="tx1"/>
                </a:solidFill>
                <a:effectLst/>
                <a:latin typeface="Arial" panose="020B0604020202020204" pitchFamily="34" charset="0"/>
              </a:rPr>
            </a:br>
            <a:r>
              <a:rPr kumimoji="0" lang="en-US" altLang="en-US" sz="3200" b="0" i="0" u="none" strike="noStrike" cap="none" normalizeH="0" baseline="0" dirty="0">
                <a:ln>
                  <a:noFill/>
                </a:ln>
                <a:solidFill>
                  <a:schemeClr val="tx1"/>
                </a:solidFill>
                <a:effectLst/>
                <a:latin typeface="Arial" panose="020B0604020202020204" pitchFamily="34" charset="0"/>
              </a:rPr>
              <a:t>→ Fewer taxpayers + more benefits paid out = long-term economic instability.</a:t>
            </a:r>
            <a:endParaRPr lang="en-US" sz="3200" dirty="0"/>
          </a:p>
        </p:txBody>
      </p:sp>
    </p:spTree>
    <p:extLst>
      <p:ext uri="{BB962C8B-B14F-4D97-AF65-F5344CB8AC3E}">
        <p14:creationId xmlns:p14="http://schemas.microsoft.com/office/powerpoint/2010/main" val="2854386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62E6C70-6698-D0C6-8021-0D97ED259E8A}"/>
              </a:ext>
            </a:extLst>
          </p:cNvPr>
          <p:cNvSpPr>
            <a:spLocks noGrp="1"/>
          </p:cNvSpPr>
          <p:nvPr>
            <p:ph type="title"/>
          </p:nvPr>
        </p:nvSpPr>
        <p:spPr>
          <a:xfrm>
            <a:off x="838200" y="853333"/>
            <a:ext cx="4844143" cy="5151334"/>
          </a:xfrm>
        </p:spPr>
        <p:txBody>
          <a:bodyPr anchor="ctr">
            <a:normAutofit/>
          </a:bodyPr>
          <a:lstStyle/>
          <a:p>
            <a:r>
              <a:rPr lang="en-US" sz="3300" b="1" u="sng"/>
              <a:t>Government Response:</a:t>
            </a:r>
            <a:br>
              <a:rPr lang="en-US" sz="3300" u="sng"/>
            </a:br>
            <a:br>
              <a:rPr lang="en-US" sz="3300" u="sng"/>
            </a:br>
            <a:r>
              <a:rPr lang="en-US" sz="3300" dirty="0"/>
              <a:t>The Meloni Administration is trying to </a:t>
            </a:r>
            <a:r>
              <a:rPr lang="en-US" sz="3300" b="1" dirty="0"/>
              <a:t>promote family growth</a:t>
            </a:r>
            <a:r>
              <a:rPr lang="en-US" sz="3300" dirty="0"/>
              <a:t>: offering </a:t>
            </a:r>
            <a:r>
              <a:rPr lang="en-US" sz="3300" b="1" dirty="0"/>
              <a:t>financial incentives, extended parental leave,</a:t>
            </a:r>
            <a:r>
              <a:rPr lang="en-US" sz="3300" dirty="0"/>
              <a:t> and </a:t>
            </a:r>
            <a:r>
              <a:rPr lang="en-US" sz="3300" b="1" dirty="0"/>
              <a:t>affordable childcare</a:t>
            </a:r>
            <a:r>
              <a:rPr lang="en-US" sz="3300" dirty="0"/>
              <a:t>, but results so far are </a:t>
            </a:r>
            <a:r>
              <a:rPr lang="en-US" sz="3300" b="1" dirty="0"/>
              <a:t>limited</a:t>
            </a:r>
            <a:r>
              <a:rPr lang="en-US" sz="3300" dirty="0"/>
              <a:t>.</a:t>
            </a:r>
          </a:p>
        </p:txBody>
      </p:sp>
      <p:pic>
        <p:nvPicPr>
          <p:cNvPr id="9" name="Content Placeholder 8" descr="A group of babies lying in a circle&#10;&#10;AI-generated content may be incorrect.">
            <a:extLst>
              <a:ext uri="{FF2B5EF4-FFF2-40B4-BE49-F238E27FC236}">
                <a16:creationId xmlns:a16="http://schemas.microsoft.com/office/drawing/2014/main" id="{9AA3A541-455E-9710-105E-A4FAECA35D22}"/>
              </a:ext>
            </a:extLst>
          </p:cNvPr>
          <p:cNvPicPr>
            <a:picLocks noGrp="1" noChangeAspect="1"/>
          </p:cNvPicPr>
          <p:nvPr>
            <p:ph idx="1"/>
          </p:nvPr>
        </p:nvPicPr>
        <p:blipFill>
          <a:blip r:embed="rId2"/>
          <a:srcRect l="8121" r="27119" b="-2"/>
          <a:stretch/>
        </p:blipFill>
        <p:spPr>
          <a:xfrm>
            <a:off x="6455228" y="853333"/>
            <a:ext cx="4997631" cy="5151334"/>
          </a:xfrm>
          <a:noFill/>
        </p:spPr>
      </p:pic>
      <p:sp>
        <p:nvSpPr>
          <p:cNvPr id="4" name="Footer Placeholder 3">
            <a:extLst>
              <a:ext uri="{FF2B5EF4-FFF2-40B4-BE49-F238E27FC236}">
                <a16:creationId xmlns:a16="http://schemas.microsoft.com/office/drawing/2014/main" id="{48185650-CD7B-8AF3-3956-9EF266629C37}"/>
              </a:ext>
            </a:extLst>
          </p:cNvPr>
          <p:cNvSpPr>
            <a:spLocks noGrp="1"/>
          </p:cNvSpPr>
          <p:nvPr>
            <p:ph type="ftr" sz="quarter" idx="3"/>
          </p:nvPr>
        </p:nvSpPr>
        <p:spPr>
          <a:xfrm>
            <a:off x="3643312" y="6492875"/>
            <a:ext cx="6777038" cy="365125"/>
          </a:xfrm>
        </p:spPr>
        <p:txBody>
          <a:bodyPr anchor="ctr">
            <a:normAutofit/>
          </a:bodyPr>
          <a:lstStyle/>
          <a:p>
            <a:pPr>
              <a:spcAft>
                <a:spcPts val="600"/>
              </a:spcAft>
            </a:pPr>
            <a:r>
              <a:rPr lang="en-US"/>
              <a:t>© New Jersey Italian Heritage Commission </a:t>
            </a:r>
            <a:endParaRPr lang="en-US" dirty="0"/>
          </a:p>
        </p:txBody>
      </p:sp>
    </p:spTree>
    <p:extLst>
      <p:ext uri="{BB962C8B-B14F-4D97-AF65-F5344CB8AC3E}">
        <p14:creationId xmlns:p14="http://schemas.microsoft.com/office/powerpoint/2010/main" val="24315218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CFD6B6A-1265-B030-7FC0-FB81B120C930}"/>
              </a:ext>
            </a:extLst>
          </p:cNvPr>
          <p:cNvPicPr>
            <a:picLocks noChangeAspect="1"/>
          </p:cNvPicPr>
          <p:nvPr/>
        </p:nvPicPr>
        <p:blipFill>
          <a:blip r:embed="rId2"/>
          <a:stretch>
            <a:fillRect/>
          </a:stretch>
        </p:blipFill>
        <p:spPr>
          <a:xfrm>
            <a:off x="579863" y="743415"/>
            <a:ext cx="5397192" cy="4230797"/>
          </a:xfrm>
          <a:prstGeom prst="rect">
            <a:avLst/>
          </a:prstGeom>
        </p:spPr>
      </p:pic>
      <p:sp>
        <p:nvSpPr>
          <p:cNvPr id="3" name="Text Placeholder 2">
            <a:extLst>
              <a:ext uri="{FF2B5EF4-FFF2-40B4-BE49-F238E27FC236}">
                <a16:creationId xmlns:a16="http://schemas.microsoft.com/office/drawing/2014/main" id="{B82DC20A-996F-2FEC-5553-87A176623476}"/>
              </a:ext>
            </a:extLst>
          </p:cNvPr>
          <p:cNvSpPr>
            <a:spLocks noGrp="1"/>
          </p:cNvSpPr>
          <p:nvPr>
            <p:ph type="body" sz="quarter" idx="13"/>
          </p:nvPr>
        </p:nvSpPr>
        <p:spPr/>
        <p:txBody>
          <a:bodyPr/>
          <a:lstStyle/>
          <a:p>
            <a:r>
              <a:rPr lang="en-US" sz="3600" dirty="0">
                <a:solidFill>
                  <a:schemeClr val="accent2"/>
                </a:solidFill>
                <a:latin typeface="+mj-lt"/>
              </a:rPr>
              <a:t>Economic Agenda</a:t>
            </a:r>
          </a:p>
          <a:p>
            <a:endParaRPr lang="en-US" dirty="0"/>
          </a:p>
        </p:txBody>
      </p:sp>
      <p:sp>
        <p:nvSpPr>
          <p:cNvPr id="4" name="Picture Placeholder 3">
            <a:extLst>
              <a:ext uri="{FF2B5EF4-FFF2-40B4-BE49-F238E27FC236}">
                <a16:creationId xmlns:a16="http://schemas.microsoft.com/office/drawing/2014/main" id="{CC744B26-046D-D30E-7723-E585E06493F7}"/>
              </a:ext>
            </a:extLst>
          </p:cNvPr>
          <p:cNvSpPr>
            <a:spLocks noGrp="1"/>
          </p:cNvSpPr>
          <p:nvPr>
            <p:ph type="pic" sz="quarter" idx="11"/>
          </p:nvPr>
        </p:nvSpPr>
        <p:spPr>
          <a:xfrm>
            <a:off x="6214946" y="685799"/>
            <a:ext cx="5283086" cy="5878551"/>
          </a:xfrm>
        </p:spPr>
        <p:txBody>
          <a:bodyPr/>
          <a:lstStyle/>
          <a:p>
            <a:pPr algn="l"/>
            <a:r>
              <a:rPr lang="en-US" sz="4000" dirty="0">
                <a:solidFill>
                  <a:schemeClr val="accent2"/>
                </a:solidFill>
              </a:rPr>
              <a:t>Meloni’s fiscal policies for economic growth:</a:t>
            </a:r>
          </a:p>
          <a:p>
            <a:pPr algn="l"/>
            <a:endParaRPr lang="en-US" sz="3200" dirty="0">
              <a:solidFill>
                <a:schemeClr val="accent2"/>
              </a:solidFill>
            </a:endParaRPr>
          </a:p>
          <a:p>
            <a:pPr algn="l"/>
            <a:r>
              <a:rPr lang="en-US" sz="3200" dirty="0">
                <a:solidFill>
                  <a:schemeClr val="accent2"/>
                </a:solidFill>
              </a:rPr>
              <a:t>She supports SMEs (Small and Medium Enterprises) and has pushed for tax reforms and reducing the massive bureaucracy. </a:t>
            </a:r>
          </a:p>
          <a:p>
            <a:pPr algn="l"/>
            <a:r>
              <a:rPr lang="en-US" sz="3200" dirty="0">
                <a:solidFill>
                  <a:schemeClr val="accent2"/>
                </a:solidFill>
              </a:rPr>
              <a:t>Initiatives for innovation and technology sectors.</a:t>
            </a:r>
            <a:endParaRPr lang="en-US" sz="3200" dirty="0"/>
          </a:p>
        </p:txBody>
      </p:sp>
      <p:sp>
        <p:nvSpPr>
          <p:cNvPr id="10" name="TextBox 9">
            <a:extLst>
              <a:ext uri="{FF2B5EF4-FFF2-40B4-BE49-F238E27FC236}">
                <a16:creationId xmlns:a16="http://schemas.microsoft.com/office/drawing/2014/main" id="{E6C59587-9777-1A36-9CD2-D4D896618319}"/>
              </a:ext>
            </a:extLst>
          </p:cNvPr>
          <p:cNvSpPr txBox="1"/>
          <p:nvPr/>
        </p:nvSpPr>
        <p:spPr>
          <a:xfrm>
            <a:off x="4219575" y="6488668"/>
            <a:ext cx="6096000" cy="369332"/>
          </a:xfrm>
          <a:prstGeom prst="rect">
            <a:avLst/>
          </a:prstGeom>
          <a:noFill/>
        </p:spPr>
        <p:txBody>
          <a:bodyPr wrap="square">
            <a:spAutoFit/>
          </a:bodyPr>
          <a:lstStyle/>
          <a:p>
            <a:r>
              <a:rPr lang="en-US" dirty="0"/>
              <a:t>© New Jersey Italian Heritage Commission </a:t>
            </a:r>
          </a:p>
        </p:txBody>
      </p:sp>
    </p:spTree>
    <p:extLst>
      <p:ext uri="{BB962C8B-B14F-4D97-AF65-F5344CB8AC3E}">
        <p14:creationId xmlns:p14="http://schemas.microsoft.com/office/powerpoint/2010/main" val="34033754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DC2E5-F3AC-99E1-6B82-F70826DD5A8F}"/>
              </a:ext>
            </a:extLst>
          </p:cNvPr>
          <p:cNvSpPr>
            <a:spLocks noGrp="1"/>
          </p:cNvSpPr>
          <p:nvPr>
            <p:ph type="title"/>
          </p:nvPr>
        </p:nvSpPr>
        <p:spPr>
          <a:xfrm>
            <a:off x="838200" y="853333"/>
            <a:ext cx="5354444" cy="5151334"/>
          </a:xfrm>
        </p:spPr>
        <p:txBody>
          <a:bodyPr anchor="ctr">
            <a:normAutofit fontScale="90000"/>
          </a:bodyPr>
          <a:lstStyle/>
          <a:p>
            <a:pPr algn="l">
              <a:tabLst>
                <a:tab pos="231775" algn="l"/>
              </a:tabLst>
            </a:pPr>
            <a:r>
              <a:rPr lang="en-US" sz="4800" b="1" dirty="0"/>
              <a:t>Opposition </a:t>
            </a:r>
            <a:br>
              <a:rPr lang="en-US" sz="2800" dirty="0"/>
            </a:br>
            <a:br>
              <a:rPr lang="en-US" sz="2800" dirty="0"/>
            </a:br>
            <a:r>
              <a:rPr lang="en-US" sz="2800" dirty="0"/>
              <a:t>* </a:t>
            </a:r>
            <a:r>
              <a:rPr lang="en-US" sz="3100" dirty="0"/>
              <a:t>Challenges from  Marxists,   </a:t>
            </a:r>
            <a:br>
              <a:rPr lang="en-US" sz="3100" dirty="0"/>
            </a:br>
            <a:r>
              <a:rPr lang="en-US" sz="3100" dirty="0"/>
              <a:t>   other Leftists and liberal   </a:t>
            </a:r>
            <a:br>
              <a:rPr lang="en-US" sz="3100" dirty="0"/>
            </a:br>
            <a:r>
              <a:rPr lang="en-US" sz="3100" dirty="0"/>
              <a:t>   parties.</a:t>
            </a:r>
            <a:br>
              <a:rPr lang="en-US" sz="3100" dirty="0"/>
            </a:br>
            <a:r>
              <a:rPr lang="en-US" sz="3100" dirty="0"/>
              <a:t>* Leftist protests against </a:t>
            </a:r>
            <a:br>
              <a:rPr lang="en-US" sz="3100" dirty="0"/>
            </a:br>
            <a:r>
              <a:rPr lang="en-US" sz="3100" dirty="0"/>
              <a:t>   Meloni’s policies.</a:t>
            </a:r>
            <a:br>
              <a:rPr lang="en-US" sz="3100" dirty="0"/>
            </a:br>
            <a:r>
              <a:rPr lang="en-US" sz="3100" dirty="0"/>
              <a:t>* Activism on  minority and </a:t>
            </a:r>
            <a:br>
              <a:rPr lang="en-US" sz="3100" dirty="0"/>
            </a:br>
            <a:r>
              <a:rPr lang="en-US" sz="3100" dirty="0"/>
              <a:t>   LGBTQ+ rights.</a:t>
            </a:r>
            <a:br>
              <a:rPr lang="en-US" sz="3100" dirty="0"/>
            </a:br>
            <a:r>
              <a:rPr lang="en-US" sz="3100" dirty="0"/>
              <a:t>* Meloni looks to creating    </a:t>
            </a:r>
            <a:br>
              <a:rPr lang="en-US" sz="3100" dirty="0"/>
            </a:br>
            <a:r>
              <a:rPr lang="en-US" sz="3100" dirty="0"/>
              <a:t>	platforms for dialogue and 	collaboration with civil society </a:t>
            </a:r>
            <a:br>
              <a:rPr lang="en-US" sz="3100" dirty="0"/>
            </a:br>
            <a:r>
              <a:rPr lang="en-US" sz="3100" dirty="0"/>
              <a:t>   organizations.</a:t>
            </a:r>
          </a:p>
        </p:txBody>
      </p:sp>
      <p:pic>
        <p:nvPicPr>
          <p:cNvPr id="6146" name="Picture 2" descr="Vatican protests anti-homophobia law, but Italian lawmakers reject ...">
            <a:extLst>
              <a:ext uri="{FF2B5EF4-FFF2-40B4-BE49-F238E27FC236}">
                <a16:creationId xmlns:a16="http://schemas.microsoft.com/office/drawing/2014/main" id="{808D895B-6EF2-32E9-5F4C-7D03E905D15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6455228" y="1281256"/>
            <a:ext cx="4997631" cy="4133964"/>
          </a:xfrm>
          <a:prstGeom prst="rect">
            <a:avLst/>
          </a:prstGeom>
          <a:solidFill>
            <a:srgbClr val="FFFFFF"/>
          </a:solidFill>
        </p:spPr>
      </p:pic>
      <p:sp>
        <p:nvSpPr>
          <p:cNvPr id="6151" name="Footer Placeholder 3">
            <a:extLst>
              <a:ext uri="{FF2B5EF4-FFF2-40B4-BE49-F238E27FC236}">
                <a16:creationId xmlns:a16="http://schemas.microsoft.com/office/drawing/2014/main" id="{80288CA0-1AB5-ED05-D6B5-0AFEFEB76697}"/>
              </a:ext>
            </a:extLst>
          </p:cNvPr>
          <p:cNvSpPr>
            <a:spLocks noGrp="1"/>
          </p:cNvSpPr>
          <p:nvPr>
            <p:ph type="ftr" sz="quarter" idx="3"/>
          </p:nvPr>
        </p:nvSpPr>
        <p:spPr>
          <a:xfrm>
            <a:off x="4019209" y="6528059"/>
            <a:ext cx="4872038" cy="365125"/>
          </a:xfrm>
        </p:spPr>
        <p:txBody>
          <a:bodyPr/>
          <a:lstStyle/>
          <a:p>
            <a:pPr>
              <a:spcAft>
                <a:spcPts val="600"/>
              </a:spcAft>
            </a:pPr>
            <a:r>
              <a:rPr lang="en-US" dirty="0"/>
              <a:t>© New Jersey Italian Heritage Commission </a:t>
            </a:r>
          </a:p>
        </p:txBody>
      </p:sp>
    </p:spTree>
    <p:extLst>
      <p:ext uri="{BB962C8B-B14F-4D97-AF65-F5344CB8AC3E}">
        <p14:creationId xmlns:p14="http://schemas.microsoft.com/office/powerpoint/2010/main" val="12346546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BCE3F0-5FD0-C074-AEA8-69DFA5B61C2B}"/>
              </a:ext>
            </a:extLst>
          </p:cNvPr>
          <p:cNvSpPr>
            <a:spLocks noGrp="1"/>
          </p:cNvSpPr>
          <p:nvPr>
            <p:ph type="title"/>
          </p:nvPr>
        </p:nvSpPr>
        <p:spPr>
          <a:xfrm>
            <a:off x="6496050" y="568610"/>
            <a:ext cx="4984797" cy="3149220"/>
          </a:xfrm>
        </p:spPr>
        <p:txBody>
          <a:bodyPr>
            <a:noAutofit/>
          </a:bodyPr>
          <a:lstStyle/>
          <a:p>
            <a:pPr fontAlgn="base">
              <a:lnSpc>
                <a:spcPct val="100000"/>
              </a:lnSpc>
            </a:pPr>
            <a:r>
              <a:rPr lang="en-US" sz="2000" b="0" i="0" u="none" strike="noStrike" dirty="0">
                <a:solidFill>
                  <a:srgbClr val="FFFF00"/>
                </a:solidFill>
                <a:effectLst/>
                <a:latin typeface="+mn-lt"/>
                <a:cs typeface="Times New Roman" panose="02020603050405020304" pitchFamily="18" charset="0"/>
              </a:rPr>
              <a:t>Commenting on the Fascist </a:t>
            </a:r>
            <a:r>
              <a:rPr lang="en-US" sz="2000" dirty="0">
                <a:solidFill>
                  <a:srgbClr val="FFFF00"/>
                </a:solidFill>
                <a:latin typeface="+mn-lt"/>
                <a:cs typeface="Times New Roman" panose="02020603050405020304" pitchFamily="18" charset="0"/>
              </a:rPr>
              <a:t>rhetoric </a:t>
            </a:r>
            <a:r>
              <a:rPr lang="en-US" sz="2000" b="0" i="0" u="none" strike="noStrike" dirty="0">
                <a:solidFill>
                  <a:srgbClr val="FFFF00"/>
                </a:solidFill>
                <a:effectLst/>
                <a:latin typeface="+mn-lt"/>
                <a:cs typeface="Times New Roman" panose="02020603050405020304" pitchFamily="18" charset="0"/>
              </a:rPr>
              <a:t>slogans and rhetoric used by GN members, Italian senator for life and Holocaust survivor Liliana Segre, 93, told Italian TV: “The deviations that have come to the fore recently… have always existed, but used to be hidden, not paraded about.”</a:t>
            </a:r>
            <a:br>
              <a:rPr lang="en-US" sz="2000" b="0" i="0" u="none" strike="noStrike" dirty="0">
                <a:solidFill>
                  <a:srgbClr val="FFFF00"/>
                </a:solidFill>
                <a:effectLst/>
                <a:latin typeface="+mn-lt"/>
                <a:cs typeface="Times New Roman" panose="02020603050405020304" pitchFamily="18" charset="0"/>
              </a:rPr>
            </a:br>
            <a:r>
              <a:rPr lang="en-US" sz="2000" b="0" i="0" u="none" strike="noStrike" dirty="0" err="1">
                <a:solidFill>
                  <a:srgbClr val="FFFF00"/>
                </a:solidFill>
                <a:effectLst/>
                <a:latin typeface="+mn-lt"/>
                <a:cs typeface="Times New Roman" panose="02020603050405020304" pitchFamily="18" charset="0"/>
              </a:rPr>
              <a:t>Ms</a:t>
            </a:r>
            <a:r>
              <a:rPr lang="en-US" sz="2000" b="0" i="0" u="none" strike="noStrike" dirty="0">
                <a:solidFill>
                  <a:srgbClr val="FFFF00"/>
                </a:solidFill>
                <a:effectLst/>
                <a:latin typeface="+mn-lt"/>
                <a:cs typeface="Times New Roman" panose="02020603050405020304" pitchFamily="18" charset="0"/>
              </a:rPr>
              <a:t> Segre added: “At my age, must I witness this once more? Will I be thrown out of my country again, like I was in the past?”</a:t>
            </a:r>
            <a:br>
              <a:rPr lang="en-US" sz="2800" b="0" i="0" u="none" strike="noStrike" dirty="0">
                <a:solidFill>
                  <a:srgbClr val="FFFF00"/>
                </a:solidFill>
                <a:effectLst/>
                <a:latin typeface="Times New Roman" panose="02020603050405020304" pitchFamily="18" charset="0"/>
                <a:cs typeface="Times New Roman" panose="02020603050405020304" pitchFamily="18" charset="0"/>
              </a:rPr>
            </a:br>
            <a:endParaRPr lang="en-US" sz="2800" dirty="0">
              <a:solidFill>
                <a:srgbClr val="FFFF00"/>
              </a:solidFill>
              <a:latin typeface="Times New Roman" panose="02020603050405020304" pitchFamily="18" charset="0"/>
              <a:cs typeface="Times New Roman" panose="02020603050405020304" pitchFamily="18" charset="0"/>
            </a:endParaRPr>
          </a:p>
        </p:txBody>
      </p:sp>
      <p:sp>
        <p:nvSpPr>
          <p:cNvPr id="6" name="Content Placeholder 5">
            <a:extLst>
              <a:ext uri="{FF2B5EF4-FFF2-40B4-BE49-F238E27FC236}">
                <a16:creationId xmlns:a16="http://schemas.microsoft.com/office/drawing/2014/main" id="{422DD7DB-1DD7-CE4B-4947-F48D64BEDCB9}"/>
              </a:ext>
            </a:extLst>
          </p:cNvPr>
          <p:cNvSpPr>
            <a:spLocks noGrp="1"/>
          </p:cNvSpPr>
          <p:nvPr>
            <p:ph sz="half" idx="13"/>
          </p:nvPr>
        </p:nvSpPr>
        <p:spPr>
          <a:xfrm>
            <a:off x="656727" y="853333"/>
            <a:ext cx="5284135" cy="5151334"/>
          </a:xfrm>
        </p:spPr>
        <p:txBody>
          <a:bodyPr>
            <a:normAutofit/>
          </a:bodyPr>
          <a:lstStyle/>
          <a:p>
            <a:r>
              <a:rPr lang="en-US" dirty="0">
                <a:solidFill>
                  <a:srgbClr val="FFC000"/>
                </a:solidFill>
              </a:rPr>
              <a:t>Some in opposition have complained that the Brothers of Italy have evolved out of the Italian Social  Movement, which had Fascist roots after World War II.                                                                                    </a:t>
            </a:r>
            <a:r>
              <a:rPr lang="en-US" i="0" dirty="0">
                <a:solidFill>
                  <a:srgbClr val="FFC000"/>
                </a:solidFill>
                <a:effectLst/>
                <a:latin typeface="BBC Reith Serif"/>
              </a:rPr>
              <a:t>In a report put out by investigative outlet </a:t>
            </a:r>
            <a:r>
              <a:rPr lang="en-US" i="1" dirty="0" err="1">
                <a:solidFill>
                  <a:srgbClr val="FFC000"/>
                </a:solidFill>
                <a:effectLst/>
                <a:latin typeface="BBC Reith Serif"/>
              </a:rPr>
              <a:t>Fanpage</a:t>
            </a:r>
            <a:r>
              <a:rPr lang="en-US" i="0" dirty="0">
                <a:solidFill>
                  <a:srgbClr val="FFC000"/>
                </a:solidFill>
                <a:effectLst/>
                <a:latin typeface="BBC Reith Serif"/>
              </a:rPr>
              <a:t> in mid-June, members of </a:t>
            </a:r>
            <a:r>
              <a:rPr lang="en-US" i="0" dirty="0" err="1">
                <a:solidFill>
                  <a:srgbClr val="FFC000"/>
                </a:solidFill>
                <a:effectLst/>
                <a:latin typeface="BBC Reith Serif"/>
              </a:rPr>
              <a:t>FdI’s</a:t>
            </a:r>
            <a:r>
              <a:rPr lang="en-US" i="0" dirty="0">
                <a:solidFill>
                  <a:srgbClr val="FFC000"/>
                </a:solidFill>
                <a:effectLst/>
                <a:latin typeface="BBC Reith Serif"/>
              </a:rPr>
              <a:t> (Brothers of Italy) National Youth wing (</a:t>
            </a:r>
            <a:r>
              <a:rPr lang="en-US" i="1" dirty="0" err="1">
                <a:solidFill>
                  <a:srgbClr val="FFC000"/>
                </a:solidFill>
                <a:effectLst/>
                <a:latin typeface="BBC Reith Serif"/>
              </a:rPr>
              <a:t>Gioventù</a:t>
            </a:r>
            <a:r>
              <a:rPr lang="en-US" i="1" dirty="0">
                <a:solidFill>
                  <a:srgbClr val="FFC000"/>
                </a:solidFill>
                <a:effectLst/>
                <a:latin typeface="BBC Reith Serif"/>
              </a:rPr>
              <a:t> Nazionale </a:t>
            </a:r>
            <a:r>
              <a:rPr lang="en-US" i="0" dirty="0">
                <a:solidFill>
                  <a:srgbClr val="FFC000"/>
                </a:solidFill>
                <a:effectLst/>
                <a:latin typeface="BBC Reith Serif"/>
              </a:rPr>
              <a:t>- GN) can be heard chanting slogans like “For a cleaner world, come back, Uncle Benito [Mussolini]” and “Sieg Heil!”</a:t>
            </a:r>
            <a:endParaRPr lang="en-US" dirty="0">
              <a:solidFill>
                <a:srgbClr val="FFC000"/>
              </a:solidFill>
            </a:endParaRPr>
          </a:p>
        </p:txBody>
      </p:sp>
      <p:sp>
        <p:nvSpPr>
          <p:cNvPr id="4" name="Footer Placeholder 3">
            <a:extLst>
              <a:ext uri="{FF2B5EF4-FFF2-40B4-BE49-F238E27FC236}">
                <a16:creationId xmlns:a16="http://schemas.microsoft.com/office/drawing/2014/main" id="{2E3F2205-1640-0CDB-A567-77942111F175}"/>
              </a:ext>
            </a:extLst>
          </p:cNvPr>
          <p:cNvSpPr>
            <a:spLocks noGrp="1"/>
          </p:cNvSpPr>
          <p:nvPr>
            <p:ph type="ftr" sz="quarter" idx="3"/>
          </p:nvPr>
        </p:nvSpPr>
        <p:spPr>
          <a:xfrm>
            <a:off x="3889602" y="6537584"/>
            <a:ext cx="4898571" cy="365125"/>
          </a:xfrm>
        </p:spPr>
        <p:txBody>
          <a:bodyPr/>
          <a:lstStyle/>
          <a:p>
            <a:r>
              <a:rPr lang="en-US"/>
              <a:t>© New Jersey Italian Heritage Commission </a:t>
            </a:r>
            <a:endParaRPr lang="en-US" dirty="0"/>
          </a:p>
        </p:txBody>
      </p:sp>
      <p:pic>
        <p:nvPicPr>
          <p:cNvPr id="1026" name="Picture 2" descr="Holocaust survivor, Senator Liliana Segre chairs the opening session of the Italian Senate of the newly elected parliament, October 13, 2022. (Gregorio Borgia/AP)">
            <a:extLst>
              <a:ext uri="{FF2B5EF4-FFF2-40B4-BE49-F238E27FC236}">
                <a16:creationId xmlns:a16="http://schemas.microsoft.com/office/drawing/2014/main" id="{0B19ED85-4CE1-5929-535C-88C8F2373145}"/>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338888" y="3930909"/>
            <a:ext cx="5196385" cy="2187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35102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57460-7C1F-8E30-2CA4-85EF729A2C8D}"/>
              </a:ext>
            </a:extLst>
          </p:cNvPr>
          <p:cNvSpPr>
            <a:spLocks noGrp="1"/>
          </p:cNvSpPr>
          <p:nvPr>
            <p:ph type="title"/>
          </p:nvPr>
        </p:nvSpPr>
        <p:spPr/>
        <p:txBody>
          <a:bodyPr>
            <a:normAutofit fontScale="90000"/>
          </a:bodyPr>
          <a:lstStyle/>
          <a:p>
            <a:r>
              <a:rPr lang="en-US" sz="2700" b="0" i="0" u="none" strike="noStrike" dirty="0">
                <a:solidFill>
                  <a:srgbClr val="FFFF00"/>
                </a:solidFill>
                <a:effectLst/>
                <a:latin typeface="BBC Reith Serif"/>
              </a:rPr>
              <a:t>Italian Prime Minister Giorgia Meloni has told members of her Brothers of Italy (</a:t>
            </a:r>
            <a:r>
              <a:rPr lang="en-US" sz="2700" b="0" i="0" u="none" strike="noStrike" dirty="0" err="1">
                <a:solidFill>
                  <a:srgbClr val="FFFF00"/>
                </a:solidFill>
                <a:effectLst/>
                <a:latin typeface="BBC Reith Serif"/>
              </a:rPr>
              <a:t>FdI</a:t>
            </a:r>
            <a:r>
              <a:rPr lang="en-US" sz="2700" b="0" i="0" u="none" strike="noStrike" dirty="0">
                <a:solidFill>
                  <a:srgbClr val="FFFF00"/>
                </a:solidFill>
                <a:effectLst/>
                <a:latin typeface="BBC Reith Serif"/>
              </a:rPr>
              <a:t>) party that she was “angry and saddened” after an investigative outlet published two reports showing members of the party's youth wing making fascist salutes and using racist and antisemitic language.</a:t>
            </a:r>
            <a:br>
              <a:rPr lang="en-US" sz="3600" b="0" i="0" u="none" strike="noStrike" dirty="0">
                <a:solidFill>
                  <a:srgbClr val="FFFF00"/>
                </a:solidFill>
                <a:effectLst/>
                <a:latin typeface="BBC Reith Serif"/>
              </a:rPr>
            </a:br>
            <a:endParaRPr lang="en-US" dirty="0"/>
          </a:p>
        </p:txBody>
      </p:sp>
      <p:pic>
        <p:nvPicPr>
          <p:cNvPr id="6" name="Content Placeholder 5">
            <a:extLst>
              <a:ext uri="{FF2B5EF4-FFF2-40B4-BE49-F238E27FC236}">
                <a16:creationId xmlns:a16="http://schemas.microsoft.com/office/drawing/2014/main" id="{90DE4070-3674-5533-C364-7B2DA376DB4B}"/>
              </a:ext>
            </a:extLst>
          </p:cNvPr>
          <p:cNvPicPr>
            <a:picLocks noGrp="1" noChangeAspect="1"/>
          </p:cNvPicPr>
          <p:nvPr>
            <p:ph sz="quarter" idx="13"/>
          </p:nvPr>
        </p:nvPicPr>
        <p:blipFill>
          <a:blip r:embed="rId2"/>
          <a:stretch>
            <a:fillRect/>
          </a:stretch>
        </p:blipFill>
        <p:spPr>
          <a:xfrm>
            <a:off x="1371090" y="3881438"/>
            <a:ext cx="3777682" cy="2122487"/>
          </a:xfrm>
          <a:prstGeom prst="rect">
            <a:avLst/>
          </a:prstGeom>
        </p:spPr>
      </p:pic>
      <p:sp>
        <p:nvSpPr>
          <p:cNvPr id="4" name="Content Placeholder 3">
            <a:extLst>
              <a:ext uri="{FF2B5EF4-FFF2-40B4-BE49-F238E27FC236}">
                <a16:creationId xmlns:a16="http://schemas.microsoft.com/office/drawing/2014/main" id="{FDDE9AB7-5809-F29C-EA28-F6259E99347E}"/>
              </a:ext>
            </a:extLst>
          </p:cNvPr>
          <p:cNvSpPr>
            <a:spLocks noGrp="1"/>
          </p:cNvSpPr>
          <p:nvPr>
            <p:ph sz="quarter" idx="16"/>
          </p:nvPr>
        </p:nvSpPr>
        <p:spPr/>
        <p:txBody>
          <a:bodyPr>
            <a:normAutofit/>
          </a:bodyPr>
          <a:lstStyle/>
          <a:p>
            <a:pPr algn="l" fontAlgn="base">
              <a:lnSpc>
                <a:spcPts val="1950"/>
              </a:lnSpc>
              <a:buNone/>
            </a:pPr>
            <a:r>
              <a:rPr lang="en-US" sz="2400" b="0" i="0" u="none" strike="noStrike" dirty="0">
                <a:solidFill>
                  <a:srgbClr val="FFFF00"/>
                </a:solidFill>
                <a:effectLst/>
                <a:latin typeface="BBC Reith Serif"/>
              </a:rPr>
              <a:t>“There is no room [in </a:t>
            </a:r>
            <a:r>
              <a:rPr lang="en-US" sz="2400" b="0" i="0" u="none" strike="noStrike" dirty="0" err="1">
                <a:solidFill>
                  <a:srgbClr val="FFFF00"/>
                </a:solidFill>
                <a:effectLst/>
                <a:latin typeface="BBC Reith Serif"/>
              </a:rPr>
              <a:t>FdI</a:t>
            </a:r>
            <a:r>
              <a:rPr lang="en-US" sz="2400" b="0" i="0" u="none" strike="noStrike" dirty="0">
                <a:solidFill>
                  <a:srgbClr val="FFFF00"/>
                </a:solidFill>
                <a:effectLst/>
                <a:latin typeface="BBC Reith Serif"/>
              </a:rPr>
              <a:t>] for racist or antisemitic positions, in the same way as there is no room for nostalgia for the totalitarian systems of the 20th Century, or for any other display of foolish folklore,” </a:t>
            </a:r>
            <a:r>
              <a:rPr lang="en-US" sz="2400" b="0" i="0" u="none" strike="noStrike" dirty="0" err="1">
                <a:solidFill>
                  <a:srgbClr val="FFFF00"/>
                </a:solidFill>
                <a:effectLst/>
                <a:latin typeface="BBC Reith Serif"/>
              </a:rPr>
              <a:t>Ms</a:t>
            </a:r>
            <a:r>
              <a:rPr lang="en-US" sz="2400" b="0" i="0" u="none" strike="noStrike" dirty="0">
                <a:solidFill>
                  <a:srgbClr val="FFFF00"/>
                </a:solidFill>
                <a:effectLst/>
                <a:latin typeface="BBC Reith Serif"/>
              </a:rPr>
              <a:t> Meloni wrote in a letter.</a:t>
            </a:r>
          </a:p>
          <a:p>
            <a:pPr algn="l" fontAlgn="base">
              <a:lnSpc>
                <a:spcPts val="1950"/>
              </a:lnSpc>
              <a:buNone/>
            </a:pPr>
            <a:r>
              <a:rPr lang="en-US" sz="2400" b="0" i="0" u="none" strike="noStrike" dirty="0">
                <a:solidFill>
                  <a:srgbClr val="FFFF00"/>
                </a:solidFill>
                <a:effectLst/>
                <a:latin typeface="BBC Reith Serif"/>
              </a:rPr>
              <a:t>She added she had “no time to waste with those who want to, unwittingly or not, become a tool in the hands of our adversaries.”</a:t>
            </a:r>
          </a:p>
          <a:p>
            <a:pPr algn="l" fontAlgn="base">
              <a:lnSpc>
                <a:spcPts val="1950"/>
              </a:lnSpc>
            </a:pPr>
            <a:r>
              <a:rPr lang="en-US" sz="2400" b="0" i="0" u="none" strike="noStrike" dirty="0">
                <a:solidFill>
                  <a:srgbClr val="FFFF00"/>
                </a:solidFill>
                <a:effectLst/>
                <a:latin typeface="BBC Reith Serif"/>
              </a:rPr>
              <a:t>“Those who are unable to understand this, who have not understood the path [we are on] or who are unable to keep up cannot be part of Brothers of Italy."</a:t>
            </a:r>
          </a:p>
          <a:p>
            <a:endParaRPr lang="en-US" dirty="0"/>
          </a:p>
        </p:txBody>
      </p:sp>
      <p:sp>
        <p:nvSpPr>
          <p:cNvPr id="5" name="Footer Placeholder 4">
            <a:extLst>
              <a:ext uri="{FF2B5EF4-FFF2-40B4-BE49-F238E27FC236}">
                <a16:creationId xmlns:a16="http://schemas.microsoft.com/office/drawing/2014/main" id="{35684BC1-F0FB-823F-425A-E4D6E187CEC4}"/>
              </a:ext>
            </a:extLst>
          </p:cNvPr>
          <p:cNvSpPr>
            <a:spLocks noGrp="1"/>
          </p:cNvSpPr>
          <p:nvPr>
            <p:ph type="ftr" sz="quarter" idx="3"/>
          </p:nvPr>
        </p:nvSpPr>
        <p:spPr>
          <a:xfrm>
            <a:off x="3767137" y="6528059"/>
            <a:ext cx="5195888" cy="365125"/>
          </a:xfrm>
        </p:spPr>
        <p:txBody>
          <a:bodyPr/>
          <a:lstStyle/>
          <a:p>
            <a:r>
              <a:rPr lang="en-US" dirty="0"/>
              <a:t>© New Jersey Italian Heritage Commission </a:t>
            </a:r>
          </a:p>
        </p:txBody>
      </p:sp>
    </p:spTree>
    <p:extLst>
      <p:ext uri="{BB962C8B-B14F-4D97-AF65-F5344CB8AC3E}">
        <p14:creationId xmlns:p14="http://schemas.microsoft.com/office/powerpoint/2010/main" val="21650596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762CF-773D-CCBB-E38E-E720C8AF1210}"/>
              </a:ext>
            </a:extLst>
          </p:cNvPr>
          <p:cNvSpPr>
            <a:spLocks noGrp="1"/>
          </p:cNvSpPr>
          <p:nvPr>
            <p:ph type="title"/>
          </p:nvPr>
        </p:nvSpPr>
        <p:spPr>
          <a:xfrm>
            <a:off x="739141" y="847023"/>
            <a:ext cx="4997631" cy="5800116"/>
          </a:xfrm>
        </p:spPr>
        <p:txBody>
          <a:bodyPr anchor="ctr">
            <a:normAutofit/>
          </a:bodyPr>
          <a:lstStyle/>
          <a:p>
            <a:pPr algn="l">
              <a:tabLst>
                <a:tab pos="346075" algn="l"/>
              </a:tabLst>
            </a:pPr>
            <a:r>
              <a:rPr lang="en-US" sz="4400" dirty="0"/>
              <a:t>Building a Strong Administration</a:t>
            </a:r>
            <a:br>
              <a:rPr lang="en-US" sz="2800" dirty="0"/>
            </a:br>
            <a:br>
              <a:rPr lang="en-US" sz="2800" dirty="0"/>
            </a:br>
            <a:r>
              <a:rPr lang="en-US" sz="2800" dirty="0"/>
              <a:t>* Appointing experienced 	and capable ministers.</a:t>
            </a:r>
            <a:br>
              <a:rPr lang="en-US" sz="2800" dirty="0"/>
            </a:br>
            <a:r>
              <a:rPr lang="en-US" sz="2800" dirty="0"/>
              <a:t>*  Fostering a culture of 	collaboration and 	accountability.</a:t>
            </a:r>
            <a:br>
              <a:rPr lang="en-US" sz="2800" dirty="0"/>
            </a:br>
            <a:r>
              <a:rPr lang="en-US" sz="2800" dirty="0"/>
              <a:t> * Meloni’s leadership style </a:t>
            </a:r>
            <a:br>
              <a:rPr lang="en-US" sz="2800" dirty="0"/>
            </a:br>
            <a:r>
              <a:rPr lang="en-US" sz="2800" dirty="0"/>
              <a:t>	characterized by 	determination and 	resilience.</a:t>
            </a:r>
          </a:p>
        </p:txBody>
      </p:sp>
      <p:pic>
        <p:nvPicPr>
          <p:cNvPr id="7170" name="Picture 2">
            <a:extLst>
              <a:ext uri="{FF2B5EF4-FFF2-40B4-BE49-F238E27FC236}">
                <a16:creationId xmlns:a16="http://schemas.microsoft.com/office/drawing/2014/main" id="{F15AA717-D047-D60E-7D67-59741031707D}"/>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358269" y="1519277"/>
            <a:ext cx="4818366" cy="4360823"/>
          </a:xfrm>
          <a:prstGeom prst="rect">
            <a:avLst/>
          </a:prstGeom>
          <a:solidFill>
            <a:srgbClr val="FFFFFF"/>
          </a:solidFill>
        </p:spPr>
      </p:pic>
      <p:sp>
        <p:nvSpPr>
          <p:cNvPr id="4" name="Footer Placeholder 3">
            <a:extLst>
              <a:ext uri="{FF2B5EF4-FFF2-40B4-BE49-F238E27FC236}">
                <a16:creationId xmlns:a16="http://schemas.microsoft.com/office/drawing/2014/main" id="{5820B191-E2E7-78B7-4229-1563C1AD022A}"/>
              </a:ext>
            </a:extLst>
          </p:cNvPr>
          <p:cNvSpPr>
            <a:spLocks noGrp="1"/>
          </p:cNvSpPr>
          <p:nvPr>
            <p:ph type="ftr" sz="quarter" idx="3"/>
          </p:nvPr>
        </p:nvSpPr>
        <p:spPr>
          <a:xfrm>
            <a:off x="4416878" y="6542346"/>
            <a:ext cx="4441372" cy="365125"/>
          </a:xfrm>
        </p:spPr>
        <p:txBody>
          <a:bodyPr anchor="ctr">
            <a:normAutofit fontScale="92500"/>
          </a:bodyPr>
          <a:lstStyle/>
          <a:p>
            <a:pPr>
              <a:spcAft>
                <a:spcPts val="600"/>
              </a:spcAft>
            </a:pPr>
            <a:r>
              <a:rPr lang="en-US"/>
              <a:t>© New Jersey Italian Heritage Commission </a:t>
            </a:r>
            <a:endParaRPr lang="en-US" dirty="0"/>
          </a:p>
        </p:txBody>
      </p:sp>
    </p:spTree>
    <p:extLst>
      <p:ext uri="{BB962C8B-B14F-4D97-AF65-F5344CB8AC3E}">
        <p14:creationId xmlns:p14="http://schemas.microsoft.com/office/powerpoint/2010/main" val="215306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C0F4E9F-FD9E-4BC8-689F-65D1AD4A7C0F}"/>
              </a:ext>
            </a:extLst>
          </p:cNvPr>
          <p:cNvSpPr>
            <a:spLocks noGrp="1"/>
          </p:cNvSpPr>
          <p:nvPr>
            <p:ph type="title"/>
          </p:nvPr>
        </p:nvSpPr>
        <p:spPr>
          <a:xfrm>
            <a:off x="838198" y="853335"/>
            <a:ext cx="10515602" cy="739646"/>
          </a:xfrm>
        </p:spPr>
        <p:txBody>
          <a:bodyPr/>
          <a:lstStyle/>
          <a:p>
            <a:pPr algn="ctr"/>
            <a:r>
              <a:rPr lang="en-US" b="1" dirty="0">
                <a:solidFill>
                  <a:srgbClr val="FFFF00"/>
                </a:solidFill>
              </a:rPr>
              <a:t>Meloni’s Goals</a:t>
            </a:r>
          </a:p>
        </p:txBody>
      </p:sp>
      <p:sp>
        <p:nvSpPr>
          <p:cNvPr id="6" name="Content Placeholder 5">
            <a:extLst>
              <a:ext uri="{FF2B5EF4-FFF2-40B4-BE49-F238E27FC236}">
                <a16:creationId xmlns:a16="http://schemas.microsoft.com/office/drawing/2014/main" id="{FCBBF936-E623-2C14-807B-2E63EDCC5AE3}"/>
              </a:ext>
            </a:extLst>
          </p:cNvPr>
          <p:cNvSpPr>
            <a:spLocks noGrp="1"/>
          </p:cNvSpPr>
          <p:nvPr>
            <p:ph sz="quarter" idx="14"/>
          </p:nvPr>
        </p:nvSpPr>
        <p:spPr>
          <a:xfrm>
            <a:off x="837520" y="1660358"/>
            <a:ext cx="10515601" cy="4458125"/>
          </a:xfrm>
        </p:spPr>
        <p:txBody>
          <a:bodyPr>
            <a:normAutofit lnSpcReduction="10000"/>
          </a:bodyPr>
          <a:lstStyle/>
          <a:p>
            <a:r>
              <a:rPr lang="en-US" sz="3200" dirty="0">
                <a:solidFill>
                  <a:schemeClr val="accent3">
                    <a:lumMod val="60000"/>
                    <a:lumOff val="40000"/>
                  </a:schemeClr>
                </a:solidFill>
              </a:rPr>
              <a:t>Reduce taxes</a:t>
            </a:r>
          </a:p>
          <a:p>
            <a:r>
              <a:rPr lang="en-US" sz="3200" dirty="0">
                <a:solidFill>
                  <a:schemeClr val="accent3">
                    <a:lumMod val="60000"/>
                    <a:lumOff val="40000"/>
                  </a:schemeClr>
                </a:solidFill>
              </a:rPr>
              <a:t>Promote small and medium sized business</a:t>
            </a:r>
          </a:p>
          <a:p>
            <a:r>
              <a:rPr lang="en-US" sz="3200" dirty="0">
                <a:solidFill>
                  <a:schemeClr val="accent3">
                    <a:lumMod val="60000"/>
                    <a:lumOff val="40000"/>
                  </a:schemeClr>
                </a:solidFill>
              </a:rPr>
              <a:t>Reduce the Bureaucracy</a:t>
            </a:r>
          </a:p>
          <a:p>
            <a:r>
              <a:rPr lang="en-US" sz="3200" dirty="0">
                <a:solidFill>
                  <a:schemeClr val="accent3">
                    <a:lumMod val="60000"/>
                    <a:lumOff val="40000"/>
                  </a:schemeClr>
                </a:solidFill>
              </a:rPr>
              <a:t>Reduce spending</a:t>
            </a:r>
          </a:p>
          <a:p>
            <a:r>
              <a:rPr lang="en-US" sz="3200" dirty="0">
                <a:solidFill>
                  <a:schemeClr val="accent3">
                    <a:lumMod val="60000"/>
                    <a:lumOff val="40000"/>
                  </a:schemeClr>
                </a:solidFill>
              </a:rPr>
              <a:t>End or at least stem illegal immigration</a:t>
            </a:r>
          </a:p>
          <a:p>
            <a:r>
              <a:rPr lang="en-US" sz="3200" dirty="0">
                <a:solidFill>
                  <a:schemeClr val="accent3">
                    <a:lumMod val="60000"/>
                    <a:lumOff val="40000"/>
                  </a:schemeClr>
                </a:solidFill>
              </a:rPr>
              <a:t>Promote families and population growth</a:t>
            </a:r>
          </a:p>
          <a:p>
            <a:r>
              <a:rPr lang="en-US" sz="3200" dirty="0">
                <a:solidFill>
                  <a:schemeClr val="accent3">
                    <a:lumMod val="60000"/>
                    <a:lumOff val="40000"/>
                  </a:schemeClr>
                </a:solidFill>
              </a:rPr>
              <a:t>Protect Italy’s national identity and culture from globalism.</a:t>
            </a:r>
          </a:p>
          <a:p>
            <a:r>
              <a:rPr lang="en-US" sz="3200" dirty="0">
                <a:solidFill>
                  <a:schemeClr val="accent3">
                    <a:lumMod val="60000"/>
                    <a:lumOff val="40000"/>
                  </a:schemeClr>
                </a:solidFill>
              </a:rPr>
              <a:t>Promote traditional Italian values, culture, and history.</a:t>
            </a:r>
          </a:p>
          <a:p>
            <a:endParaRPr lang="en-US" dirty="0"/>
          </a:p>
          <a:p>
            <a:endParaRPr lang="en-US" dirty="0"/>
          </a:p>
        </p:txBody>
      </p:sp>
      <p:sp>
        <p:nvSpPr>
          <p:cNvPr id="4" name="Footer Placeholder 3">
            <a:extLst>
              <a:ext uri="{FF2B5EF4-FFF2-40B4-BE49-F238E27FC236}">
                <a16:creationId xmlns:a16="http://schemas.microsoft.com/office/drawing/2014/main" id="{BC78C8F6-C468-2229-C83B-4C1D0732B5BA}"/>
              </a:ext>
            </a:extLst>
          </p:cNvPr>
          <p:cNvSpPr>
            <a:spLocks noGrp="1"/>
          </p:cNvSpPr>
          <p:nvPr>
            <p:ph type="ftr" sz="quarter" idx="3"/>
          </p:nvPr>
        </p:nvSpPr>
        <p:spPr>
          <a:xfrm>
            <a:off x="3819525" y="6532822"/>
            <a:ext cx="5110164" cy="365125"/>
          </a:xfrm>
        </p:spPr>
        <p:txBody>
          <a:bodyPr/>
          <a:lstStyle/>
          <a:p>
            <a:r>
              <a:rPr lang="en-US" dirty="0"/>
              <a:t>© New Jersey Italian Heritage Commission </a:t>
            </a:r>
          </a:p>
        </p:txBody>
      </p:sp>
    </p:spTree>
    <p:extLst>
      <p:ext uri="{BB962C8B-B14F-4D97-AF65-F5344CB8AC3E}">
        <p14:creationId xmlns:p14="http://schemas.microsoft.com/office/powerpoint/2010/main" val="21657573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EBD6420-8115-B64A-7BFC-C5F427F70202}"/>
              </a:ext>
            </a:extLst>
          </p:cNvPr>
          <p:cNvSpPr>
            <a:spLocks noGrp="1"/>
          </p:cNvSpPr>
          <p:nvPr>
            <p:ph type="ftr" sz="quarter" idx="11"/>
          </p:nvPr>
        </p:nvSpPr>
        <p:spPr>
          <a:xfrm>
            <a:off x="3355520" y="6527953"/>
            <a:ext cx="6289532" cy="365125"/>
          </a:xfrm>
        </p:spPr>
        <p:txBody>
          <a:bodyPr/>
          <a:lstStyle/>
          <a:p>
            <a:r>
              <a:rPr lang="en-US" dirty="0"/>
              <a:t>© New Jersey Italian Heritage Commission </a:t>
            </a:r>
          </a:p>
        </p:txBody>
      </p:sp>
      <p:pic>
        <p:nvPicPr>
          <p:cNvPr id="4" name="Picture 3">
            <a:extLst>
              <a:ext uri="{FF2B5EF4-FFF2-40B4-BE49-F238E27FC236}">
                <a16:creationId xmlns:a16="http://schemas.microsoft.com/office/drawing/2014/main" id="{A7BA328A-0430-4562-C3F2-3196DB12D7C4}"/>
              </a:ext>
            </a:extLst>
          </p:cNvPr>
          <p:cNvPicPr>
            <a:picLocks noChangeAspect="1"/>
          </p:cNvPicPr>
          <p:nvPr/>
        </p:nvPicPr>
        <p:blipFill>
          <a:blip r:embed="rId2"/>
          <a:stretch>
            <a:fillRect/>
          </a:stretch>
        </p:blipFill>
        <p:spPr>
          <a:xfrm>
            <a:off x="4371065" y="3230150"/>
            <a:ext cx="3754574" cy="1877287"/>
          </a:xfrm>
          <a:prstGeom prst="rect">
            <a:avLst/>
          </a:prstGeom>
        </p:spPr>
      </p:pic>
      <p:sp>
        <p:nvSpPr>
          <p:cNvPr id="5" name="TextBox 4">
            <a:extLst>
              <a:ext uri="{FF2B5EF4-FFF2-40B4-BE49-F238E27FC236}">
                <a16:creationId xmlns:a16="http://schemas.microsoft.com/office/drawing/2014/main" id="{76858351-1235-E2C7-966D-DEBCF8D8E9C3}"/>
              </a:ext>
            </a:extLst>
          </p:cNvPr>
          <p:cNvSpPr txBox="1"/>
          <p:nvPr/>
        </p:nvSpPr>
        <p:spPr>
          <a:xfrm>
            <a:off x="3057473" y="5344161"/>
            <a:ext cx="6466951" cy="584775"/>
          </a:xfrm>
          <a:prstGeom prst="rect">
            <a:avLst/>
          </a:prstGeom>
          <a:noFill/>
        </p:spPr>
        <p:txBody>
          <a:bodyPr wrap="square" rtlCol="0">
            <a:spAutoFit/>
          </a:bodyPr>
          <a:lstStyle/>
          <a:p>
            <a:pPr algn="ctr"/>
            <a:r>
              <a:rPr lang="en-US" sz="3200" dirty="0">
                <a:solidFill>
                  <a:srgbClr val="FF0000"/>
                </a:solidFill>
                <a:latin typeface="Bahnschrift Light Condensed" panose="020B0502040204020203" pitchFamily="34" charset="0"/>
              </a:rPr>
              <a:t>Visit</a:t>
            </a:r>
            <a:r>
              <a:rPr lang="en-US" sz="3200" dirty="0">
                <a:latin typeface="Bahnschrift Light Condensed" panose="020B0502040204020203" pitchFamily="34" charset="0"/>
              </a:rPr>
              <a:t>: </a:t>
            </a:r>
            <a:r>
              <a:rPr lang="en-US" sz="3200" dirty="0">
                <a:solidFill>
                  <a:srgbClr val="00B050"/>
                </a:solidFill>
                <a:latin typeface="Bahnschrift Light Condensed" panose="020B0502040204020203" pitchFamily="34" charset="0"/>
              </a:rPr>
              <a:t>NJItalianHeritage.org</a:t>
            </a:r>
          </a:p>
        </p:txBody>
      </p:sp>
      <p:sp>
        <p:nvSpPr>
          <p:cNvPr id="6" name="TextBox 5">
            <a:extLst>
              <a:ext uri="{FF2B5EF4-FFF2-40B4-BE49-F238E27FC236}">
                <a16:creationId xmlns:a16="http://schemas.microsoft.com/office/drawing/2014/main" id="{59EBF9F5-D657-5800-0D3C-C3C586370049}"/>
              </a:ext>
            </a:extLst>
          </p:cNvPr>
          <p:cNvSpPr txBox="1"/>
          <p:nvPr/>
        </p:nvSpPr>
        <p:spPr>
          <a:xfrm>
            <a:off x="2549999" y="765425"/>
            <a:ext cx="7092006" cy="2185214"/>
          </a:xfrm>
          <a:prstGeom prst="rect">
            <a:avLst/>
          </a:prstGeom>
          <a:noFill/>
        </p:spPr>
        <p:txBody>
          <a:bodyPr wrap="none" rtlCol="0">
            <a:spAutoFit/>
          </a:bodyPr>
          <a:lstStyle/>
          <a:p>
            <a:pPr algn="ctr"/>
            <a:r>
              <a:rPr lang="en-US" sz="2800" b="1" dirty="0">
                <a:solidFill>
                  <a:srgbClr val="FF0000"/>
                </a:solidFill>
              </a:rPr>
              <a:t>New Jersey Italian Heritage Commission </a:t>
            </a:r>
          </a:p>
          <a:p>
            <a:pPr algn="ctr"/>
            <a:endParaRPr lang="en-US" b="1" dirty="0">
              <a:solidFill>
                <a:srgbClr val="FF0000"/>
              </a:solidFill>
            </a:endParaRPr>
          </a:p>
          <a:p>
            <a:r>
              <a:rPr lang="en-US" b="1" dirty="0"/>
              <a:t>Education Committee Chair</a:t>
            </a:r>
            <a:r>
              <a:rPr lang="en-US" dirty="0"/>
              <a:t>: 	Cav. Gilda Rorro Baldassari, Ed.D.</a:t>
            </a:r>
          </a:p>
          <a:p>
            <a:r>
              <a:rPr lang="en-US" dirty="0"/>
              <a:t> </a:t>
            </a:r>
          </a:p>
          <a:p>
            <a:r>
              <a:rPr lang="en-US" b="1" dirty="0"/>
              <a:t>Chairman:			</a:t>
            </a:r>
            <a:r>
              <a:rPr lang="en-US" dirty="0"/>
              <a:t>Vincent Maione:</a:t>
            </a:r>
          </a:p>
          <a:p>
            <a:endParaRPr lang="en-US" dirty="0"/>
          </a:p>
          <a:p>
            <a:r>
              <a:rPr lang="en-US" b="1" dirty="0"/>
              <a:t>Executive Director</a:t>
            </a:r>
            <a:r>
              <a:rPr lang="en-US" dirty="0"/>
              <a:t>:  		Margaret Fontana</a:t>
            </a:r>
          </a:p>
        </p:txBody>
      </p:sp>
    </p:spTree>
    <p:extLst>
      <p:ext uri="{BB962C8B-B14F-4D97-AF65-F5344CB8AC3E}">
        <p14:creationId xmlns:p14="http://schemas.microsoft.com/office/powerpoint/2010/main" val="10573134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2181D-911C-1343-7267-E35AC86CCA0E}"/>
              </a:ext>
            </a:extLst>
          </p:cNvPr>
          <p:cNvSpPr>
            <a:spLocks noGrp="1"/>
          </p:cNvSpPr>
          <p:nvPr>
            <p:ph type="title"/>
          </p:nvPr>
        </p:nvSpPr>
        <p:spPr>
          <a:xfrm>
            <a:off x="838200" y="853333"/>
            <a:ext cx="4844143" cy="5151334"/>
          </a:xfrm>
        </p:spPr>
        <p:txBody>
          <a:bodyPr anchor="ctr">
            <a:normAutofit/>
          </a:bodyPr>
          <a:lstStyle/>
          <a:p>
            <a:r>
              <a:rPr lang="en-US" dirty="0"/>
              <a:t>Her focus is on traditional values and national identity</a:t>
            </a:r>
          </a:p>
        </p:txBody>
      </p:sp>
      <p:pic>
        <p:nvPicPr>
          <p:cNvPr id="2050" name="Picture 2" descr="Culture - All you need to know about ITALY!">
            <a:extLst>
              <a:ext uri="{FF2B5EF4-FFF2-40B4-BE49-F238E27FC236}">
                <a16:creationId xmlns:a16="http://schemas.microsoft.com/office/drawing/2014/main" id="{CE926DAB-60DE-97D3-4BDA-CF21BA4C57E5}"/>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24743" r="20686" b="1"/>
          <a:stretch/>
        </p:blipFill>
        <p:spPr bwMode="auto">
          <a:xfrm>
            <a:off x="7035802" y="1562946"/>
            <a:ext cx="3926519" cy="4047280"/>
          </a:xfrm>
          <a:prstGeom prst="rect">
            <a:avLst/>
          </a:prstGeom>
          <a:solidFill>
            <a:srgbClr val="FFFFFF"/>
          </a:solidFill>
        </p:spPr>
      </p:pic>
      <p:sp>
        <p:nvSpPr>
          <p:cNvPr id="3" name="Footer Placeholder 2">
            <a:extLst>
              <a:ext uri="{FF2B5EF4-FFF2-40B4-BE49-F238E27FC236}">
                <a16:creationId xmlns:a16="http://schemas.microsoft.com/office/drawing/2014/main" id="{0BB16091-7495-C12E-B80D-F851E2919D79}"/>
              </a:ext>
            </a:extLst>
          </p:cNvPr>
          <p:cNvSpPr>
            <a:spLocks noGrp="1"/>
          </p:cNvSpPr>
          <p:nvPr>
            <p:ph type="ftr" sz="quarter" idx="3"/>
          </p:nvPr>
        </p:nvSpPr>
        <p:spPr>
          <a:xfrm>
            <a:off x="4229100" y="6528059"/>
            <a:ext cx="5081588" cy="365125"/>
          </a:xfrm>
        </p:spPr>
        <p:txBody>
          <a:bodyPr/>
          <a:lstStyle/>
          <a:p>
            <a:r>
              <a:rPr lang="en-US" dirty="0"/>
              <a:t>© New Jersey Italian Heritage Commission </a:t>
            </a:r>
          </a:p>
        </p:txBody>
      </p:sp>
    </p:spTree>
    <p:extLst>
      <p:ext uri="{BB962C8B-B14F-4D97-AF65-F5344CB8AC3E}">
        <p14:creationId xmlns:p14="http://schemas.microsoft.com/office/powerpoint/2010/main" val="41695528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63CB3-2956-E8D2-C23D-A3BAA7295DEC}"/>
              </a:ext>
            </a:extLst>
          </p:cNvPr>
          <p:cNvSpPr>
            <a:spLocks noGrp="1"/>
          </p:cNvSpPr>
          <p:nvPr>
            <p:ph type="title"/>
          </p:nvPr>
        </p:nvSpPr>
        <p:spPr>
          <a:xfrm>
            <a:off x="838200" y="853334"/>
            <a:ext cx="4844142" cy="5151334"/>
          </a:xfrm>
        </p:spPr>
        <p:txBody>
          <a:bodyPr anchor="ctr">
            <a:normAutofit/>
          </a:bodyPr>
          <a:lstStyle/>
          <a:p>
            <a:pPr algn="l"/>
            <a:r>
              <a:rPr lang="en-US" sz="4400" u="sng" dirty="0">
                <a:solidFill>
                  <a:schemeClr val="accent2"/>
                </a:solidFill>
              </a:rPr>
              <a:t>Background</a:t>
            </a:r>
            <a:br>
              <a:rPr lang="en-US" sz="3300" dirty="0"/>
            </a:br>
            <a:br>
              <a:rPr lang="en-US" sz="3300" dirty="0"/>
            </a:br>
            <a:r>
              <a:rPr lang="en-US" sz="3300" dirty="0"/>
              <a:t>- Born in Rome, 1977. </a:t>
            </a:r>
            <a:br>
              <a:rPr lang="en-US" sz="3300" dirty="0"/>
            </a:br>
            <a:r>
              <a:rPr lang="en-US" sz="3300" dirty="0"/>
              <a:t>- Grew up in a working-  </a:t>
            </a:r>
            <a:br>
              <a:rPr lang="en-US" sz="3300" dirty="0"/>
            </a:br>
            <a:r>
              <a:rPr lang="en-US" sz="3300" dirty="0"/>
              <a:t>   class neighborhood. </a:t>
            </a:r>
            <a:br>
              <a:rPr lang="en-US" sz="3300" dirty="0"/>
            </a:br>
            <a:r>
              <a:rPr lang="en-US" sz="3300" dirty="0"/>
              <a:t>- Strong influence of </a:t>
            </a:r>
            <a:br>
              <a:rPr lang="en-US" sz="3300" dirty="0"/>
            </a:br>
            <a:r>
              <a:rPr lang="en-US" sz="3300" dirty="0"/>
              <a:t>   Catholic faith. </a:t>
            </a:r>
            <a:br>
              <a:rPr lang="en-US" sz="3300" dirty="0"/>
            </a:br>
            <a:r>
              <a:rPr lang="en-US" sz="3300" dirty="0"/>
              <a:t>- Influence   </a:t>
            </a:r>
            <a:br>
              <a:rPr lang="en-US" sz="3300" dirty="0"/>
            </a:br>
            <a:r>
              <a:rPr lang="en-US" sz="3300" dirty="0"/>
              <a:t>   of her family and  </a:t>
            </a:r>
            <a:br>
              <a:rPr lang="en-US" sz="3300" dirty="0"/>
            </a:br>
            <a:r>
              <a:rPr lang="en-US" sz="3300" dirty="0"/>
              <a:t>   community.</a:t>
            </a:r>
          </a:p>
        </p:txBody>
      </p:sp>
      <p:pic>
        <p:nvPicPr>
          <p:cNvPr id="3074" name="Picture 2">
            <a:extLst>
              <a:ext uri="{FF2B5EF4-FFF2-40B4-BE49-F238E27FC236}">
                <a16:creationId xmlns:a16="http://schemas.microsoft.com/office/drawing/2014/main" id="{9216F771-A503-9B58-9098-FA3368A53A9A}"/>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5879939" y="1614624"/>
            <a:ext cx="5495632" cy="4311614"/>
          </a:xfrm>
          <a:prstGeom prst="rect">
            <a:avLst/>
          </a:prstGeom>
          <a:solidFill>
            <a:srgbClr val="FFFFFF"/>
          </a:solidFill>
        </p:spPr>
      </p:pic>
      <p:sp>
        <p:nvSpPr>
          <p:cNvPr id="3" name="Footer Placeholder 2">
            <a:extLst>
              <a:ext uri="{FF2B5EF4-FFF2-40B4-BE49-F238E27FC236}">
                <a16:creationId xmlns:a16="http://schemas.microsoft.com/office/drawing/2014/main" id="{BEE98B47-DAFF-D5DD-5293-03CEBEBF203D}"/>
              </a:ext>
            </a:extLst>
          </p:cNvPr>
          <p:cNvSpPr>
            <a:spLocks noGrp="1"/>
          </p:cNvSpPr>
          <p:nvPr>
            <p:ph type="ftr" sz="quarter" idx="3"/>
          </p:nvPr>
        </p:nvSpPr>
        <p:spPr>
          <a:xfrm>
            <a:off x="3867150" y="6492875"/>
            <a:ext cx="5200650" cy="365125"/>
          </a:xfrm>
        </p:spPr>
        <p:txBody>
          <a:bodyPr/>
          <a:lstStyle/>
          <a:p>
            <a:r>
              <a:rPr lang="en-US" dirty="0"/>
              <a:t>© New Jersey Italian Heritage Commission </a:t>
            </a:r>
          </a:p>
        </p:txBody>
      </p:sp>
    </p:spTree>
    <p:extLst>
      <p:ext uri="{BB962C8B-B14F-4D97-AF65-F5344CB8AC3E}">
        <p14:creationId xmlns:p14="http://schemas.microsoft.com/office/powerpoint/2010/main" val="4351953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5F5E3-2B1C-7C0A-8581-67A9052D13AA}"/>
              </a:ext>
            </a:extLst>
          </p:cNvPr>
          <p:cNvSpPr>
            <a:spLocks noGrp="1"/>
          </p:cNvSpPr>
          <p:nvPr>
            <p:ph type="title"/>
          </p:nvPr>
        </p:nvSpPr>
        <p:spPr>
          <a:xfrm>
            <a:off x="838200" y="853333"/>
            <a:ext cx="4844143" cy="5151334"/>
          </a:xfrm>
        </p:spPr>
        <p:txBody>
          <a:bodyPr anchor="ctr">
            <a:normAutofit fontScale="90000"/>
          </a:bodyPr>
          <a:lstStyle/>
          <a:p>
            <a:r>
              <a:rPr lang="en-US" sz="4900" dirty="0">
                <a:solidFill>
                  <a:schemeClr val="accent2"/>
                </a:solidFill>
              </a:rPr>
              <a:t>Early Career</a:t>
            </a:r>
            <a:br>
              <a:rPr lang="en-US" sz="3100" dirty="0"/>
            </a:br>
            <a:br>
              <a:rPr lang="en-US" sz="3100" dirty="0"/>
            </a:br>
            <a:r>
              <a:rPr lang="en-US" sz="3100" dirty="0"/>
              <a:t>- She joined the Italian    </a:t>
            </a:r>
            <a:br>
              <a:rPr lang="en-US" sz="3100" dirty="0"/>
            </a:br>
            <a:r>
              <a:rPr lang="en-US" sz="3100" dirty="0"/>
              <a:t>  Social Movement’s   </a:t>
            </a:r>
            <a:br>
              <a:rPr lang="en-US" sz="3100" dirty="0"/>
            </a:br>
            <a:r>
              <a:rPr lang="en-US" sz="3100" dirty="0"/>
              <a:t>  youth wing in her teens.        - Many early political </a:t>
            </a:r>
            <a:br>
              <a:rPr lang="en-US" sz="3100" dirty="0"/>
            </a:br>
            <a:r>
              <a:rPr lang="en-US" sz="3100" dirty="0"/>
              <a:t>  Activities and interests.</a:t>
            </a:r>
            <a:br>
              <a:rPr lang="en-US" sz="3100" dirty="0"/>
            </a:br>
            <a:r>
              <a:rPr lang="en-US" sz="3100" dirty="0"/>
              <a:t>- She co-founded   </a:t>
            </a:r>
            <a:br>
              <a:rPr lang="en-US" sz="3100" dirty="0"/>
            </a:br>
            <a:r>
              <a:rPr lang="en-US" sz="3100" dirty="0"/>
              <a:t>  Brothers of Italy in 2012. </a:t>
            </a:r>
            <a:br>
              <a:rPr lang="en-US" sz="3100" dirty="0"/>
            </a:br>
            <a:r>
              <a:rPr lang="en-US" sz="3100" dirty="0"/>
              <a:t>- Key roles and  </a:t>
            </a:r>
            <a:br>
              <a:rPr lang="en-US" sz="3100" dirty="0"/>
            </a:br>
            <a:r>
              <a:rPr lang="en-US" sz="3100" dirty="0"/>
              <a:t>  contributions within the </a:t>
            </a:r>
            <a:br>
              <a:rPr lang="en-US" sz="3100" dirty="0"/>
            </a:br>
            <a:r>
              <a:rPr lang="en-US" sz="3100" dirty="0"/>
              <a:t>  party.</a:t>
            </a:r>
          </a:p>
        </p:txBody>
      </p:sp>
      <p:pic>
        <p:nvPicPr>
          <p:cNvPr id="4098" name="Picture 2">
            <a:extLst>
              <a:ext uri="{FF2B5EF4-FFF2-40B4-BE49-F238E27FC236}">
                <a16:creationId xmlns:a16="http://schemas.microsoft.com/office/drawing/2014/main" id="{7C202113-564D-D7ED-40C4-9E7E61E5016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5372" r="30870" b="-2"/>
          <a:stretch/>
        </p:blipFill>
        <p:spPr bwMode="auto">
          <a:xfrm>
            <a:off x="6455229" y="853333"/>
            <a:ext cx="4920342" cy="5151334"/>
          </a:xfrm>
          <a:prstGeom prst="rect">
            <a:avLst/>
          </a:prstGeom>
          <a:solidFill>
            <a:srgbClr val="FFFFFF"/>
          </a:solidFill>
        </p:spPr>
      </p:pic>
      <p:sp>
        <p:nvSpPr>
          <p:cNvPr id="3" name="Footer Placeholder 2">
            <a:extLst>
              <a:ext uri="{FF2B5EF4-FFF2-40B4-BE49-F238E27FC236}">
                <a16:creationId xmlns:a16="http://schemas.microsoft.com/office/drawing/2014/main" id="{61BBF843-6640-119B-7B7F-A1DA287ED15E}"/>
              </a:ext>
            </a:extLst>
          </p:cNvPr>
          <p:cNvSpPr>
            <a:spLocks noGrp="1"/>
          </p:cNvSpPr>
          <p:nvPr>
            <p:ph type="ftr" sz="quarter" idx="3"/>
          </p:nvPr>
        </p:nvSpPr>
        <p:spPr>
          <a:xfrm>
            <a:off x="3862387" y="6492875"/>
            <a:ext cx="5053013" cy="365125"/>
          </a:xfrm>
        </p:spPr>
        <p:txBody>
          <a:bodyPr/>
          <a:lstStyle/>
          <a:p>
            <a:r>
              <a:rPr lang="en-US"/>
              <a:t>© New Jersey Italian Heritage Commission </a:t>
            </a:r>
            <a:endParaRPr lang="en-US" dirty="0"/>
          </a:p>
        </p:txBody>
      </p:sp>
    </p:spTree>
    <p:extLst>
      <p:ext uri="{BB962C8B-B14F-4D97-AF65-F5344CB8AC3E}">
        <p14:creationId xmlns:p14="http://schemas.microsoft.com/office/powerpoint/2010/main" val="36666746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ABE40-AA00-F366-A36A-B3F1AADBF025}"/>
              </a:ext>
            </a:extLst>
          </p:cNvPr>
          <p:cNvSpPr>
            <a:spLocks noGrp="1"/>
          </p:cNvSpPr>
          <p:nvPr>
            <p:ph type="title"/>
          </p:nvPr>
        </p:nvSpPr>
        <p:spPr>
          <a:xfrm>
            <a:off x="838200" y="853333"/>
            <a:ext cx="4844143" cy="5151334"/>
          </a:xfrm>
        </p:spPr>
        <p:txBody>
          <a:bodyPr anchor="ctr">
            <a:normAutofit/>
          </a:bodyPr>
          <a:lstStyle/>
          <a:p>
            <a:r>
              <a:rPr lang="en-US" sz="4400" u="sng" dirty="0"/>
              <a:t>Rise to Power </a:t>
            </a:r>
            <a:br>
              <a:rPr lang="en-US" sz="2800" u="sng" dirty="0"/>
            </a:br>
            <a:br>
              <a:rPr lang="en-US" sz="2800" u="sng" dirty="0"/>
            </a:br>
            <a:r>
              <a:rPr lang="en-US" sz="2800" dirty="0"/>
              <a:t>- Elected Member of    </a:t>
            </a:r>
            <a:br>
              <a:rPr lang="en-US" sz="2800" dirty="0"/>
            </a:br>
            <a:r>
              <a:rPr lang="en-US" sz="2800" dirty="0"/>
              <a:t>   Parliament, 2006.  </a:t>
            </a:r>
            <a:br>
              <a:rPr lang="en-US" sz="2800" dirty="0"/>
            </a:br>
            <a:r>
              <a:rPr lang="en-US" sz="2800" dirty="0"/>
              <a:t>- Appointed Minister  </a:t>
            </a:r>
            <a:br>
              <a:rPr lang="en-US" sz="2800" dirty="0"/>
            </a:br>
            <a:r>
              <a:rPr lang="en-US" sz="2800" dirty="0"/>
              <a:t>  of Youth, 2008-2011. </a:t>
            </a:r>
            <a:br>
              <a:rPr lang="en-US" sz="2800" dirty="0"/>
            </a:br>
            <a:r>
              <a:rPr lang="en-US" sz="2800" dirty="0"/>
              <a:t>- First woman Prime Minister of Italy,  2022.</a:t>
            </a:r>
            <a:br>
              <a:rPr lang="en-US" sz="2800" dirty="0"/>
            </a:br>
            <a:r>
              <a:rPr lang="en-US" sz="2800" dirty="0"/>
              <a:t>- She looks to increase </a:t>
            </a:r>
            <a:br>
              <a:rPr lang="en-US" sz="2800" dirty="0"/>
            </a:br>
            <a:r>
              <a:rPr lang="en-US" sz="2800" dirty="0"/>
              <a:t>  Italian national pride and   </a:t>
            </a:r>
            <a:br>
              <a:rPr lang="en-US" sz="2800" dirty="0"/>
            </a:br>
            <a:r>
              <a:rPr lang="en-US" sz="2800" dirty="0"/>
              <a:t>  prosperity. </a:t>
            </a:r>
          </a:p>
        </p:txBody>
      </p:sp>
      <p:pic>
        <p:nvPicPr>
          <p:cNvPr id="5122" name="Picture 2">
            <a:extLst>
              <a:ext uri="{FF2B5EF4-FFF2-40B4-BE49-F238E27FC236}">
                <a16:creationId xmlns:a16="http://schemas.microsoft.com/office/drawing/2014/main" id="{E36F48F9-5B82-4767-2B4D-0C518BBFA22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16565" r="16814" b="2"/>
          <a:stretch/>
        </p:blipFill>
        <p:spPr bwMode="auto">
          <a:xfrm>
            <a:off x="6433458" y="801247"/>
            <a:ext cx="4920342" cy="5151334"/>
          </a:xfrm>
          <a:prstGeom prst="rect">
            <a:avLst/>
          </a:prstGeom>
          <a:solidFill>
            <a:srgbClr val="FFFFFF"/>
          </a:solidFill>
        </p:spPr>
      </p:pic>
      <p:sp>
        <p:nvSpPr>
          <p:cNvPr id="3" name="Footer Placeholder 2">
            <a:extLst>
              <a:ext uri="{FF2B5EF4-FFF2-40B4-BE49-F238E27FC236}">
                <a16:creationId xmlns:a16="http://schemas.microsoft.com/office/drawing/2014/main" id="{EEBEA535-2F32-C136-4ECB-9C2BAAE19FBA}"/>
              </a:ext>
            </a:extLst>
          </p:cNvPr>
          <p:cNvSpPr>
            <a:spLocks noGrp="1"/>
          </p:cNvSpPr>
          <p:nvPr>
            <p:ph type="ftr" sz="quarter" idx="3"/>
          </p:nvPr>
        </p:nvSpPr>
        <p:spPr>
          <a:xfrm>
            <a:off x="3881437" y="6492875"/>
            <a:ext cx="5419725" cy="365125"/>
          </a:xfrm>
        </p:spPr>
        <p:txBody>
          <a:bodyPr/>
          <a:lstStyle/>
          <a:p>
            <a:r>
              <a:rPr lang="en-US" dirty="0"/>
              <a:t>© New Jersey Italian Heritage Commission </a:t>
            </a:r>
          </a:p>
        </p:txBody>
      </p:sp>
    </p:spTree>
    <p:extLst>
      <p:ext uri="{BB962C8B-B14F-4D97-AF65-F5344CB8AC3E}">
        <p14:creationId xmlns:p14="http://schemas.microsoft.com/office/powerpoint/2010/main" val="10080375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8A15DE-D135-0710-9984-A0A55E960CB0}"/>
              </a:ext>
            </a:extLst>
          </p:cNvPr>
          <p:cNvSpPr>
            <a:spLocks noGrp="1"/>
          </p:cNvSpPr>
          <p:nvPr>
            <p:ph type="title"/>
          </p:nvPr>
        </p:nvSpPr>
        <p:spPr>
          <a:xfrm>
            <a:off x="838200" y="853333"/>
            <a:ext cx="4844143" cy="5151334"/>
          </a:xfrm>
        </p:spPr>
        <p:txBody>
          <a:bodyPr anchor="ctr">
            <a:normAutofit/>
          </a:bodyPr>
          <a:lstStyle/>
          <a:p>
            <a:r>
              <a:rPr lang="en-US" sz="4000" u="sng" dirty="0">
                <a:solidFill>
                  <a:schemeClr val="accent2"/>
                </a:solidFill>
              </a:rPr>
              <a:t>Identity and Values    </a:t>
            </a:r>
            <a:br>
              <a:rPr lang="en-US" sz="3300" dirty="0"/>
            </a:br>
            <a:br>
              <a:rPr lang="en-US" sz="3300" dirty="0"/>
            </a:br>
            <a:r>
              <a:rPr lang="en-US" sz="3300" dirty="0"/>
              <a:t>"I am a woman, I am a mother, I am Italian, I am a Christian."– Meloni</a:t>
            </a:r>
            <a:br>
              <a:rPr lang="en-US" sz="3300" dirty="0"/>
            </a:br>
            <a:r>
              <a:rPr lang="en-US" sz="3300" dirty="0"/>
              <a:t>Her emphasis is on "God, fatherland, and family.”</a:t>
            </a:r>
            <a:br>
              <a:rPr lang="en-US" sz="3300" dirty="0"/>
            </a:br>
            <a:r>
              <a:rPr lang="en-US" sz="3300" dirty="0"/>
              <a:t>Her identity influences her conservative policies.</a:t>
            </a:r>
          </a:p>
        </p:txBody>
      </p:sp>
      <p:pic>
        <p:nvPicPr>
          <p:cNvPr id="6" name="Picture 5" descr="A group of people holding a banner&#10;&#10;AI-generated content may be incorrect.">
            <a:extLst>
              <a:ext uri="{FF2B5EF4-FFF2-40B4-BE49-F238E27FC236}">
                <a16:creationId xmlns:a16="http://schemas.microsoft.com/office/drawing/2014/main" id="{FC781924-68B1-89B7-B84B-55A40E6C21AC}"/>
              </a:ext>
            </a:extLst>
          </p:cNvPr>
          <p:cNvPicPr>
            <a:picLocks noChangeAspect="1"/>
          </p:cNvPicPr>
          <p:nvPr/>
        </p:nvPicPr>
        <p:blipFill>
          <a:blip r:embed="rId2"/>
          <a:srcRect l="22690" r="23466" b="-1"/>
          <a:stretch/>
        </p:blipFill>
        <p:spPr>
          <a:xfrm>
            <a:off x="6455228" y="853333"/>
            <a:ext cx="4997631" cy="5151334"/>
          </a:xfrm>
          <a:prstGeom prst="rect">
            <a:avLst/>
          </a:prstGeom>
          <a:noFill/>
        </p:spPr>
      </p:pic>
      <p:sp>
        <p:nvSpPr>
          <p:cNvPr id="3" name="Footer Placeholder 2">
            <a:extLst>
              <a:ext uri="{FF2B5EF4-FFF2-40B4-BE49-F238E27FC236}">
                <a16:creationId xmlns:a16="http://schemas.microsoft.com/office/drawing/2014/main" id="{1F45FD13-6E55-9CB8-B12A-3457F97FA3DB}"/>
              </a:ext>
            </a:extLst>
          </p:cNvPr>
          <p:cNvSpPr>
            <a:spLocks noGrp="1"/>
          </p:cNvSpPr>
          <p:nvPr>
            <p:ph type="ftr" sz="quarter" idx="3"/>
          </p:nvPr>
        </p:nvSpPr>
        <p:spPr>
          <a:xfrm>
            <a:off x="3862387" y="6492875"/>
            <a:ext cx="5257800" cy="365125"/>
          </a:xfrm>
        </p:spPr>
        <p:txBody>
          <a:bodyPr/>
          <a:lstStyle/>
          <a:p>
            <a:r>
              <a:rPr lang="en-US"/>
              <a:t>© New Jersey Italian Heritage Commission </a:t>
            </a:r>
            <a:endParaRPr lang="en-US" dirty="0"/>
          </a:p>
        </p:txBody>
      </p:sp>
    </p:spTree>
    <p:extLst>
      <p:ext uri="{BB962C8B-B14F-4D97-AF65-F5344CB8AC3E}">
        <p14:creationId xmlns:p14="http://schemas.microsoft.com/office/powerpoint/2010/main" val="27372412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89DD7BD-EB0E-3D13-32C1-96AEF4E25A75}"/>
              </a:ext>
            </a:extLst>
          </p:cNvPr>
          <p:cNvSpPr>
            <a:spLocks noGrp="1"/>
          </p:cNvSpPr>
          <p:nvPr>
            <p:ph type="title"/>
          </p:nvPr>
        </p:nvSpPr>
        <p:spPr>
          <a:xfrm>
            <a:off x="838200" y="853333"/>
            <a:ext cx="4844143" cy="5151334"/>
          </a:xfrm>
        </p:spPr>
        <p:txBody>
          <a:bodyPr anchor="ctr">
            <a:normAutofit/>
          </a:bodyPr>
          <a:lstStyle/>
          <a:p>
            <a:r>
              <a:rPr lang="en-US" dirty="0"/>
              <a:t>Cultural Policies</a:t>
            </a:r>
            <a:br>
              <a:rPr lang="en-US" dirty="0"/>
            </a:br>
            <a:br>
              <a:rPr lang="en-US" dirty="0"/>
            </a:br>
            <a:r>
              <a:rPr lang="en-US" dirty="0"/>
              <a:t>* Promotion of   </a:t>
            </a:r>
            <a:br>
              <a:rPr lang="en-US" dirty="0"/>
            </a:br>
            <a:r>
              <a:rPr lang="en-US" dirty="0"/>
              <a:t>   traditional cultural   </a:t>
            </a:r>
            <a:br>
              <a:rPr lang="en-US" dirty="0"/>
            </a:br>
            <a:r>
              <a:rPr lang="en-US" dirty="0"/>
              <a:t>   practices.                           * Education reforms </a:t>
            </a:r>
            <a:br>
              <a:rPr lang="en-US" dirty="0"/>
            </a:br>
            <a:r>
              <a:rPr lang="en-US" dirty="0"/>
              <a:t>   focusing on Italian        </a:t>
            </a:r>
            <a:br>
              <a:rPr lang="en-US" dirty="0"/>
            </a:br>
            <a:r>
              <a:rPr lang="en-US" dirty="0"/>
              <a:t>   history and values.</a:t>
            </a:r>
            <a:br>
              <a:rPr lang="en-US" dirty="0"/>
            </a:br>
            <a:r>
              <a:rPr lang="en-US" dirty="0"/>
              <a:t>* Engagement of youth  </a:t>
            </a:r>
            <a:br>
              <a:rPr lang="en-US" dirty="0"/>
            </a:br>
            <a:r>
              <a:rPr lang="en-US" dirty="0"/>
              <a:t>   in politics.</a:t>
            </a:r>
          </a:p>
        </p:txBody>
      </p:sp>
      <p:pic>
        <p:nvPicPr>
          <p:cNvPr id="14338" name="Picture 2">
            <a:extLst>
              <a:ext uri="{FF2B5EF4-FFF2-40B4-BE49-F238E27FC236}">
                <a16:creationId xmlns:a16="http://schemas.microsoft.com/office/drawing/2014/main" id="{24458E25-1E81-5FA3-4EC4-902C0D4FF370}"/>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r="42691" b="1"/>
          <a:stretch/>
        </p:blipFill>
        <p:spPr bwMode="auto">
          <a:xfrm>
            <a:off x="6455229" y="853333"/>
            <a:ext cx="4920342" cy="5151334"/>
          </a:xfrm>
          <a:prstGeom prst="rect">
            <a:avLst/>
          </a:prstGeom>
          <a:solidFill>
            <a:srgbClr val="FFFFFF"/>
          </a:solidFill>
        </p:spPr>
      </p:pic>
      <p:sp>
        <p:nvSpPr>
          <p:cNvPr id="4105" name="Footer Placeholder 3">
            <a:extLst>
              <a:ext uri="{FF2B5EF4-FFF2-40B4-BE49-F238E27FC236}">
                <a16:creationId xmlns:a16="http://schemas.microsoft.com/office/drawing/2014/main" id="{41853177-1007-253F-9EB6-355D189C1208}"/>
              </a:ext>
            </a:extLst>
          </p:cNvPr>
          <p:cNvSpPr>
            <a:spLocks noGrp="1"/>
          </p:cNvSpPr>
          <p:nvPr>
            <p:ph type="ftr" sz="quarter" idx="3"/>
          </p:nvPr>
        </p:nvSpPr>
        <p:spPr>
          <a:xfrm>
            <a:off x="3729037" y="6556634"/>
            <a:ext cx="5257800" cy="365125"/>
          </a:xfrm>
        </p:spPr>
        <p:txBody>
          <a:bodyPr anchor="ctr">
            <a:normAutofit/>
          </a:bodyPr>
          <a:lstStyle/>
          <a:p>
            <a:pPr>
              <a:spcAft>
                <a:spcPts val="600"/>
              </a:spcAft>
            </a:pPr>
            <a:r>
              <a:rPr lang="en-US" dirty="0"/>
              <a:t>© New Jersey Italian Heritage Commission </a:t>
            </a:r>
          </a:p>
        </p:txBody>
      </p:sp>
    </p:spTree>
    <p:extLst>
      <p:ext uri="{BB962C8B-B14F-4D97-AF65-F5344CB8AC3E}">
        <p14:creationId xmlns:p14="http://schemas.microsoft.com/office/powerpoint/2010/main" val="25976720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4C27C8-165C-5513-DB4B-9D840097C545}"/>
              </a:ext>
            </a:extLst>
          </p:cNvPr>
          <p:cNvSpPr>
            <a:spLocks noGrp="1"/>
          </p:cNvSpPr>
          <p:nvPr>
            <p:ph type="title"/>
          </p:nvPr>
        </p:nvSpPr>
        <p:spPr>
          <a:xfrm>
            <a:off x="838200" y="853333"/>
            <a:ext cx="4844143" cy="5151334"/>
          </a:xfrm>
        </p:spPr>
        <p:txBody>
          <a:bodyPr anchor="ctr">
            <a:normAutofit/>
          </a:bodyPr>
          <a:lstStyle/>
          <a:p>
            <a:r>
              <a:rPr lang="en-US" sz="2800" dirty="0"/>
              <a:t>She emphasized Nationalism and Sovereignty.</a:t>
            </a:r>
            <a:br>
              <a:rPr lang="en-US" sz="2800" dirty="0"/>
            </a:br>
            <a:br>
              <a:rPr lang="en-US" sz="2800" dirty="0"/>
            </a:br>
            <a:r>
              <a:rPr lang="en-US" sz="2800" dirty="0"/>
              <a:t>She rejects globalism.</a:t>
            </a:r>
            <a:br>
              <a:rPr lang="en-US" sz="2800" dirty="0"/>
            </a:br>
            <a:br>
              <a:rPr lang="en-US" sz="2800" dirty="0"/>
            </a:br>
            <a:r>
              <a:rPr lang="en-US" sz="2800" dirty="0"/>
              <a:t>She supports Italian participation in NATO, but with Eurosceptic views.</a:t>
            </a:r>
            <a:br>
              <a:rPr lang="en-US" sz="2800" dirty="0"/>
            </a:br>
            <a:br>
              <a:rPr lang="en-US" sz="2800" dirty="0"/>
            </a:br>
            <a:r>
              <a:rPr lang="en-US" sz="2800" dirty="0"/>
              <a:t>She supports the Populist movement and its significance.</a:t>
            </a:r>
          </a:p>
        </p:txBody>
      </p:sp>
      <p:pic>
        <p:nvPicPr>
          <p:cNvPr id="5" name="Content Placeholder 4">
            <a:extLst>
              <a:ext uri="{FF2B5EF4-FFF2-40B4-BE49-F238E27FC236}">
                <a16:creationId xmlns:a16="http://schemas.microsoft.com/office/drawing/2014/main" id="{815CCE55-F439-404E-76DA-5F2FDB375741}"/>
              </a:ext>
            </a:extLst>
          </p:cNvPr>
          <p:cNvPicPr>
            <a:picLocks noGrp="1" noChangeAspect="1"/>
          </p:cNvPicPr>
          <p:nvPr>
            <p:ph idx="1"/>
          </p:nvPr>
        </p:nvPicPr>
        <p:blipFill>
          <a:blip r:embed="rId2"/>
          <a:stretch>
            <a:fillRect/>
          </a:stretch>
        </p:blipFill>
        <p:spPr>
          <a:xfrm>
            <a:off x="6455228" y="1554888"/>
            <a:ext cx="4997631" cy="3748223"/>
          </a:xfrm>
          <a:prstGeom prst="rect">
            <a:avLst/>
          </a:prstGeom>
          <a:noFill/>
        </p:spPr>
      </p:pic>
      <p:sp>
        <p:nvSpPr>
          <p:cNvPr id="10" name="Footer Placeholder 9">
            <a:extLst>
              <a:ext uri="{FF2B5EF4-FFF2-40B4-BE49-F238E27FC236}">
                <a16:creationId xmlns:a16="http://schemas.microsoft.com/office/drawing/2014/main" id="{B1EFB9FF-62BB-E32E-C943-5A0962AD03CE}"/>
              </a:ext>
            </a:extLst>
          </p:cNvPr>
          <p:cNvSpPr>
            <a:spLocks noGrp="1"/>
          </p:cNvSpPr>
          <p:nvPr>
            <p:ph type="ftr" sz="quarter" idx="3"/>
          </p:nvPr>
        </p:nvSpPr>
        <p:spPr>
          <a:xfrm>
            <a:off x="3086100" y="6492875"/>
            <a:ext cx="5729288" cy="365125"/>
          </a:xfrm>
        </p:spPr>
        <p:txBody>
          <a:bodyPr anchor="ctr">
            <a:normAutofit/>
          </a:bodyPr>
          <a:lstStyle/>
          <a:p>
            <a:pPr>
              <a:spcAft>
                <a:spcPts val="600"/>
              </a:spcAft>
            </a:pPr>
            <a:r>
              <a:rPr lang="en-US"/>
              <a:t>© New Jersey Italian Heritage Commission </a:t>
            </a:r>
          </a:p>
        </p:txBody>
      </p:sp>
    </p:spTree>
    <p:extLst>
      <p:ext uri="{BB962C8B-B14F-4D97-AF65-F5344CB8AC3E}">
        <p14:creationId xmlns:p14="http://schemas.microsoft.com/office/powerpoint/2010/main" val="729609147"/>
      </p:ext>
    </p:extLst>
  </p:cSld>
  <p:clrMapOvr>
    <a:masterClrMapping/>
  </p:clrMapOvr>
</p:sld>
</file>

<file path=ppt/theme/theme1.xml><?xml version="1.0" encoding="utf-8"?>
<a:theme xmlns:a="http://schemas.openxmlformats.org/drawingml/2006/main" name="Custom">
  <a:themeElements>
    <a:clrScheme name="Red">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Custom 190">
      <a:majorFont>
        <a:latin typeface="DM Serif Display"/>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w="12700" cap="flat">
          <a:noFill/>
          <a:prstDash val="solid"/>
          <a:miter/>
        </a:ln>
      </a:spPr>
      <a:bodyPr rtlCol="0" anchor="ctr"/>
      <a:lstStyle>
        <a:defPPr algn="l">
          <a:defRPr dirty="0"/>
        </a:defPPr>
      </a:lstStyle>
    </a:spDef>
  </a:objectDefaults>
  <a:extraClrSchemeLst/>
  <a:extLst>
    <a:ext uri="{05A4C25C-085E-4340-85A3-A5531E510DB2}">
      <thm15:themeFamily xmlns:thm15="http://schemas.microsoft.com/office/thememl/2012/main" name="TM88997677_win32_LW_V2" id="{A337E98B-B78A-4478-A7B4-5BC118FBE473}" vid="{BFD76E1B-16BC-4706-8DD0-46BF66D357C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30" ma:contentTypeDescription="Create a new document." ma:contentTypeScope="" ma:versionID="cec0622158e8f13124e9e8fd4de31bd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3b52f30ab005d15df08657af532e6e38"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hidden="true"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hidden="tru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hidden="true" ma:internalName="Background" ma:readOnly="false">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element name="MediaServiceBillingMetadata" ma:index="33" nillable="true" ma:displayName="MediaServiceBillingMetadata" ma:hidden="true" ma:internalName="MediaServiceBillingMetadata"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documentManagement>
</p:properties>
</file>

<file path=customXml/itemProps1.xml><?xml version="1.0" encoding="utf-8"?>
<ds:datastoreItem xmlns:ds="http://schemas.openxmlformats.org/officeDocument/2006/customXml" ds:itemID="{0F60B100-7079-4DE7-AF7C-20BFB1D62C46}">
  <ds:schemaRefs>
    <ds:schemaRef ds:uri="http://schemas.microsoft.com/sharepoint/v3/contenttype/forms"/>
  </ds:schemaRefs>
</ds:datastoreItem>
</file>

<file path=customXml/itemProps2.xml><?xml version="1.0" encoding="utf-8"?>
<ds:datastoreItem xmlns:ds="http://schemas.openxmlformats.org/officeDocument/2006/customXml" ds:itemID="{118B1F56-8983-41A9-8E90-86247BC2C41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26A71AF-4CF2-4B95-BFB6-5C27500258C6}">
  <ds:schemaRefs>
    <ds:schemaRef ds:uri="http://schemas.openxmlformats.org/package/2006/metadata/core-properties"/>
    <ds:schemaRef ds:uri="http://schemas.microsoft.com/office/infopath/2007/PartnerControls"/>
    <ds:schemaRef ds:uri="http://schemas.microsoft.com/office/2006/metadata/properties"/>
    <ds:schemaRef ds:uri="http://www.w3.org/XML/1998/namespace"/>
    <ds:schemaRef ds:uri="http://purl.org/dc/elements/1.1/"/>
    <ds:schemaRef ds:uri="http://schemas.microsoft.com/office/2006/documentManagement/types"/>
    <ds:schemaRef ds:uri="230e9df3-be65-4c73-a93b-d1236ebd677e"/>
    <ds:schemaRef ds:uri="71af3243-3dd4-4a8d-8c0d-dd76da1f02a5"/>
    <ds:schemaRef ds:uri="16c05727-aa75-4e4a-9b5f-8a80a1165891"/>
    <ds:schemaRef ds:uri="http://schemas.microsoft.com/sharepoint/v3"/>
    <ds:schemaRef ds:uri="http://purl.org/dc/dcmitype/"/>
    <ds:schemaRef ds:uri="http://purl.org/dc/terms/"/>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Rose suite presentation</Template>
  <TotalTime>2608</TotalTime>
  <Words>1600</Words>
  <Application>Microsoft Office PowerPoint</Application>
  <PresentationFormat>Widescreen</PresentationFormat>
  <Paragraphs>98</Paragraphs>
  <Slides>28</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28</vt:i4>
      </vt:variant>
    </vt:vector>
  </HeadingPairs>
  <TitlesOfParts>
    <vt:vector size="37" baseType="lpstr">
      <vt:lpstr>Amasis MT Pro Black</vt:lpstr>
      <vt:lpstr>Arial</vt:lpstr>
      <vt:lpstr>Bahnschrift Light Condensed</vt:lpstr>
      <vt:lpstr>BBC Reith Serif</vt:lpstr>
      <vt:lpstr>Calibri</vt:lpstr>
      <vt:lpstr>DM Serif Display</vt:lpstr>
      <vt:lpstr>Source Sans Pro</vt:lpstr>
      <vt:lpstr>Times New Roman</vt:lpstr>
      <vt:lpstr>Custom</vt:lpstr>
      <vt:lpstr>PowerPoint Presentation</vt:lpstr>
      <vt:lpstr> Giorgia Meloni</vt:lpstr>
      <vt:lpstr>Her focus is on traditional values and national identity</vt:lpstr>
      <vt:lpstr>Background  - Born in Rome, 1977.  - Grew up in a working-      class neighborhood.  - Strong influence of     Catholic faith.  - Influence       of her family and      community.</vt:lpstr>
      <vt:lpstr>Early Career  - She joined the Italian       Social Movement’s      youth wing in her teens.        - Many early political    Activities and interests. - She co-founded      Brothers of Italy in 2012.  - Key roles and     contributions within the    party.</vt:lpstr>
      <vt:lpstr>Rise to Power   - Elected Member of        Parliament, 2006.   - Appointed Minister     of Youth, 2008-2011.  - First woman Prime Minister of Italy,  2022. - She looks to increase    Italian national pride and      prosperity. </vt:lpstr>
      <vt:lpstr>Identity and Values      "I am a woman, I am a mother, I am Italian, I am a Christian."– Meloni Her emphasis is on "God, fatherland, and family.” Her identity influences her conservative policies.</vt:lpstr>
      <vt:lpstr>Cultural Policies  * Promotion of       traditional cultural       practices.                           * Education reforms     focusing on Italian            history and values. * Engagement of youth      in politics.</vt:lpstr>
      <vt:lpstr>She emphasized Nationalism and Sovereignty.  She rejects globalism.  She supports Italian participation in NATO, but with Eurosceptic views.  She supports the Populist movement and its significance.</vt:lpstr>
      <vt:lpstr>Populist Movements                              in Europe  * Implications for EU unity     and policymaking    countries grappling with     issues of sovereignty,        versus collective action. * Potential for increased     fragmentation within the     EU. * Diplomatic efforts and     strengthening of bilateral     relationships. </vt:lpstr>
      <vt:lpstr>Global Influence j *  Inspiring other  populist leaders. * Potential impact on  global politics.   * Strengthening  alliances with like- minded countries. </vt:lpstr>
      <vt:lpstr>Relationship with Donald Trump   * Shared populist and  nationalist ideologies.  * Mutual admiration and  praise. * Interconnectedness of  global populist  movements. *  Influence on political  discourse across nations.</vt:lpstr>
      <vt:lpstr>International Organizations  *  Advocating for UN reforms to   ensure greater representation  and effectiveness. * Strengthening Italy’s  contributions to global  peacekeeping and humanitarian efforts. * Participation in international  trade agreements and economic partnerships.</vt:lpstr>
      <vt:lpstr>European Union Relations </vt:lpstr>
      <vt:lpstr>Immigration Policies  She has stricter border controls and policies.  She enhanced the role of the Italian Coast Guard.   She enforced integration policies and deportation measures.  The public supported the stricter controls, but the Left offered stiff opposition. </vt:lpstr>
      <vt:lpstr>EU Migration Policies  *  Balancing sovereignty and  collective action within  the EU.  *   Influencing broader  European responses to  migration issue.  *  Potential alignment with  conservative and populist  leaders in the EU.</vt:lpstr>
      <vt:lpstr>Demographic Challenges    </vt:lpstr>
      <vt:lpstr>Italian native demographics are quite bad, and it's becoming a serious national crisis. </vt:lpstr>
      <vt:lpstr>  Birth Rate: Italy has one of the lowest birth rates in the world  — about 1.2 children per woman (way below the replacement rate of 2.1). → Fewer young Italians are being born every year.  </vt:lpstr>
      <vt:lpstr>Youth Emigration: Many young Italians (especially talented, educated ones) leave Italy for better opportunities abroad. → "Brain drain" weakens Italy’s future workforce even more.</vt:lpstr>
      <vt:lpstr>Government Response:  The Meloni Administration is trying to promote family growth: offering financial incentives, extended parental leave, and affordable childcare, but results so far are limited.</vt:lpstr>
      <vt:lpstr>PowerPoint Presentation</vt:lpstr>
      <vt:lpstr>Opposition   * Challenges from  Marxists,       other Leftists and liberal       parties. * Leftist protests against     Meloni’s policies. * Activism on  minority and     LGBTQ+ rights. * Meloni looks to creating      platforms for dialogue and  collaboration with civil society     organizations.</vt:lpstr>
      <vt:lpstr>Commenting on the Fascist rhetoric slogans and rhetoric used by GN members, Italian senator for life and Holocaust survivor Liliana Segre, 93, told Italian TV: “The deviations that have come to the fore recently… have always existed, but used to be hidden, not paraded about.” Ms Segre added: “At my age, must I witness this once more? Will I be thrown out of my country again, like I was in the past?” </vt:lpstr>
      <vt:lpstr>Italian Prime Minister Giorgia Meloni has told members of her Brothers of Italy (FdI) party that she was “angry and saddened” after an investigative outlet published two reports showing members of the party's youth wing making fascist salutes and using racist and antisemitic language. </vt:lpstr>
      <vt:lpstr>Building a Strong Administration  * Appointing experienced  and capable ministers. *  Fostering a culture of  collaboration and  accountability.  * Meloni’s leadership style   characterized by  determination and  resilience.</vt:lpstr>
      <vt:lpstr>Meloni’s Goals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Dr. Kevin T Brady</dc:creator>
  <cp:lastModifiedBy>Dr. Kevin T Brady</cp:lastModifiedBy>
  <cp:revision>17</cp:revision>
  <dcterms:created xsi:type="dcterms:W3CDTF">2025-04-25T00:08:50Z</dcterms:created>
  <dcterms:modified xsi:type="dcterms:W3CDTF">2025-07-11T01:45:50Z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ies>
</file>