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9"/>
  </p:notesMasterIdLst>
  <p:sldIdLst>
    <p:sldId id="1868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1867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3" d="100"/>
          <a:sy n="63" d="100"/>
        </p:scale>
        <p:origin x="1316" y="2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4BC7AA8-DDA5-423D-A5DC-35DA8B8A14BE}" type="doc">
      <dgm:prSet loTypeId="urn:microsoft.com/office/officeart/2008/layout/LinedList" loCatId="list" qsTypeId="urn:microsoft.com/office/officeart/2005/8/quickstyle/simple4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5E812605-B535-452A-862C-4F7E7248001C}">
      <dgm:prSet/>
      <dgm:spPr/>
      <dgm:t>
        <a:bodyPr/>
        <a:lstStyle/>
        <a:p>
          <a:r>
            <a:rPr lang="en-US"/>
            <a:t>Maria Montessori’s vision extended beyond traditional education.</a:t>
          </a:r>
        </a:p>
      </dgm:t>
    </dgm:pt>
    <dgm:pt modelId="{1C77D005-0935-4494-9E88-2346BD227FA6}" type="parTrans" cxnId="{7B247B45-4F9B-4960-8C24-FE37413F8E8E}">
      <dgm:prSet/>
      <dgm:spPr/>
      <dgm:t>
        <a:bodyPr/>
        <a:lstStyle/>
        <a:p>
          <a:endParaRPr lang="en-US"/>
        </a:p>
      </dgm:t>
    </dgm:pt>
    <dgm:pt modelId="{DAF90711-D4B8-4EF1-A993-6D2716C7D1CD}" type="sibTrans" cxnId="{7B247B45-4F9B-4960-8C24-FE37413F8E8E}">
      <dgm:prSet/>
      <dgm:spPr/>
      <dgm:t>
        <a:bodyPr/>
        <a:lstStyle/>
        <a:p>
          <a:endParaRPr lang="en-US"/>
        </a:p>
      </dgm:t>
    </dgm:pt>
    <dgm:pt modelId="{6855A979-B5EF-483C-A62F-3815F3D94FB0}">
      <dgm:prSet/>
      <dgm:spPr/>
      <dgm:t>
        <a:bodyPr/>
        <a:lstStyle/>
        <a:p>
          <a:r>
            <a:rPr lang="en-US"/>
            <a:t>She championed social reform, inclusion, and peace through learning.</a:t>
          </a:r>
        </a:p>
      </dgm:t>
    </dgm:pt>
    <dgm:pt modelId="{031389E0-F50E-440D-8F36-63A827CE2174}" type="parTrans" cxnId="{2499325E-BDD9-4A5F-9E03-D7D6ED5344FC}">
      <dgm:prSet/>
      <dgm:spPr/>
      <dgm:t>
        <a:bodyPr/>
        <a:lstStyle/>
        <a:p>
          <a:endParaRPr lang="en-US"/>
        </a:p>
      </dgm:t>
    </dgm:pt>
    <dgm:pt modelId="{37C07871-80C4-440B-AA4A-EDB825EAAC70}" type="sibTrans" cxnId="{2499325E-BDD9-4A5F-9E03-D7D6ED5344FC}">
      <dgm:prSet/>
      <dgm:spPr/>
      <dgm:t>
        <a:bodyPr/>
        <a:lstStyle/>
        <a:p>
          <a:endParaRPr lang="en-US"/>
        </a:p>
      </dgm:t>
    </dgm:pt>
    <dgm:pt modelId="{B96F9D1D-8FB9-471F-9F46-31D2940D977C}">
      <dgm:prSet/>
      <dgm:spPr/>
      <dgm:t>
        <a:bodyPr/>
        <a:lstStyle/>
        <a:p>
          <a:r>
            <a:rPr lang="en-US"/>
            <a:t>Her timeless philosophy continues to inspire educators and students worldwide.</a:t>
          </a:r>
        </a:p>
      </dgm:t>
    </dgm:pt>
    <dgm:pt modelId="{7D5BE353-AB30-4C6E-AE85-9C982446207C}" type="parTrans" cxnId="{03A1678D-EF0C-4795-9C2B-6BBC022B10EA}">
      <dgm:prSet/>
      <dgm:spPr/>
      <dgm:t>
        <a:bodyPr/>
        <a:lstStyle/>
        <a:p>
          <a:endParaRPr lang="en-US"/>
        </a:p>
      </dgm:t>
    </dgm:pt>
    <dgm:pt modelId="{2D33BED4-F7B2-4631-B2BD-BA414F18B304}" type="sibTrans" cxnId="{03A1678D-EF0C-4795-9C2B-6BBC022B10EA}">
      <dgm:prSet/>
      <dgm:spPr/>
      <dgm:t>
        <a:bodyPr/>
        <a:lstStyle/>
        <a:p>
          <a:endParaRPr lang="en-US"/>
        </a:p>
      </dgm:t>
    </dgm:pt>
    <dgm:pt modelId="{3C8FDF4B-BA8C-4E45-8C3C-D38D31118D33}" type="pres">
      <dgm:prSet presAssocID="{C4BC7AA8-DDA5-423D-A5DC-35DA8B8A14BE}" presName="vert0" presStyleCnt="0">
        <dgm:presLayoutVars>
          <dgm:dir/>
          <dgm:animOne val="branch"/>
          <dgm:animLvl val="lvl"/>
        </dgm:presLayoutVars>
      </dgm:prSet>
      <dgm:spPr/>
    </dgm:pt>
    <dgm:pt modelId="{45575490-C553-4DD8-9DB8-98EE33FC54CE}" type="pres">
      <dgm:prSet presAssocID="{5E812605-B535-452A-862C-4F7E7248001C}" presName="thickLine" presStyleLbl="alignNode1" presStyleIdx="0" presStyleCnt="3"/>
      <dgm:spPr/>
    </dgm:pt>
    <dgm:pt modelId="{73B7A0D3-ECCE-4C55-8263-49E7D90D2F2F}" type="pres">
      <dgm:prSet presAssocID="{5E812605-B535-452A-862C-4F7E7248001C}" presName="horz1" presStyleCnt="0"/>
      <dgm:spPr/>
    </dgm:pt>
    <dgm:pt modelId="{EBDB0269-9A02-40B8-A95B-60392FD50CB6}" type="pres">
      <dgm:prSet presAssocID="{5E812605-B535-452A-862C-4F7E7248001C}" presName="tx1" presStyleLbl="revTx" presStyleIdx="0" presStyleCnt="3"/>
      <dgm:spPr/>
    </dgm:pt>
    <dgm:pt modelId="{B3FDC8DA-5B46-460B-86C2-C635640232DA}" type="pres">
      <dgm:prSet presAssocID="{5E812605-B535-452A-862C-4F7E7248001C}" presName="vert1" presStyleCnt="0"/>
      <dgm:spPr/>
    </dgm:pt>
    <dgm:pt modelId="{58572346-6D4D-42D1-8C8F-A309289FF08D}" type="pres">
      <dgm:prSet presAssocID="{6855A979-B5EF-483C-A62F-3815F3D94FB0}" presName="thickLine" presStyleLbl="alignNode1" presStyleIdx="1" presStyleCnt="3"/>
      <dgm:spPr/>
    </dgm:pt>
    <dgm:pt modelId="{AEBB9156-F811-4D1D-817C-FA6291F301F4}" type="pres">
      <dgm:prSet presAssocID="{6855A979-B5EF-483C-A62F-3815F3D94FB0}" presName="horz1" presStyleCnt="0"/>
      <dgm:spPr/>
    </dgm:pt>
    <dgm:pt modelId="{4F9FE7C6-2DE0-4063-8C94-06E187C83079}" type="pres">
      <dgm:prSet presAssocID="{6855A979-B5EF-483C-A62F-3815F3D94FB0}" presName="tx1" presStyleLbl="revTx" presStyleIdx="1" presStyleCnt="3"/>
      <dgm:spPr/>
    </dgm:pt>
    <dgm:pt modelId="{8BCB6B3A-BA6F-4EDB-81B5-3FDD00616688}" type="pres">
      <dgm:prSet presAssocID="{6855A979-B5EF-483C-A62F-3815F3D94FB0}" presName="vert1" presStyleCnt="0"/>
      <dgm:spPr/>
    </dgm:pt>
    <dgm:pt modelId="{0395B348-D510-41FB-A5E8-60DDCAA8F8C5}" type="pres">
      <dgm:prSet presAssocID="{B96F9D1D-8FB9-471F-9F46-31D2940D977C}" presName="thickLine" presStyleLbl="alignNode1" presStyleIdx="2" presStyleCnt="3"/>
      <dgm:spPr/>
    </dgm:pt>
    <dgm:pt modelId="{87F4568E-DDD3-4278-A875-966A8001F0DE}" type="pres">
      <dgm:prSet presAssocID="{B96F9D1D-8FB9-471F-9F46-31D2940D977C}" presName="horz1" presStyleCnt="0"/>
      <dgm:spPr/>
    </dgm:pt>
    <dgm:pt modelId="{BCCB7DBA-90AA-46EB-94CE-99F597D36684}" type="pres">
      <dgm:prSet presAssocID="{B96F9D1D-8FB9-471F-9F46-31D2940D977C}" presName="tx1" presStyleLbl="revTx" presStyleIdx="2" presStyleCnt="3"/>
      <dgm:spPr/>
    </dgm:pt>
    <dgm:pt modelId="{5C59475A-65D4-4BBC-BB76-7E96BADB7534}" type="pres">
      <dgm:prSet presAssocID="{B96F9D1D-8FB9-471F-9F46-31D2940D977C}" presName="vert1" presStyleCnt="0"/>
      <dgm:spPr/>
    </dgm:pt>
  </dgm:ptLst>
  <dgm:cxnLst>
    <dgm:cxn modelId="{862D0D0B-9921-4EBF-A458-52812B4D0F36}" type="presOf" srcId="{6855A979-B5EF-483C-A62F-3815F3D94FB0}" destId="{4F9FE7C6-2DE0-4063-8C94-06E187C83079}" srcOrd="0" destOrd="0" presId="urn:microsoft.com/office/officeart/2008/layout/LinedList"/>
    <dgm:cxn modelId="{8A33E114-2387-488A-8044-660B68B4D9E1}" type="presOf" srcId="{B96F9D1D-8FB9-471F-9F46-31D2940D977C}" destId="{BCCB7DBA-90AA-46EB-94CE-99F597D36684}" srcOrd="0" destOrd="0" presId="urn:microsoft.com/office/officeart/2008/layout/LinedList"/>
    <dgm:cxn modelId="{852E4E15-4F6F-4C59-9A24-648354E9B81B}" type="presOf" srcId="{C4BC7AA8-DDA5-423D-A5DC-35DA8B8A14BE}" destId="{3C8FDF4B-BA8C-4E45-8C3C-D38D31118D33}" srcOrd="0" destOrd="0" presId="urn:microsoft.com/office/officeart/2008/layout/LinedList"/>
    <dgm:cxn modelId="{2499325E-BDD9-4A5F-9E03-D7D6ED5344FC}" srcId="{C4BC7AA8-DDA5-423D-A5DC-35DA8B8A14BE}" destId="{6855A979-B5EF-483C-A62F-3815F3D94FB0}" srcOrd="1" destOrd="0" parTransId="{031389E0-F50E-440D-8F36-63A827CE2174}" sibTransId="{37C07871-80C4-440B-AA4A-EDB825EAAC70}"/>
    <dgm:cxn modelId="{7B247B45-4F9B-4960-8C24-FE37413F8E8E}" srcId="{C4BC7AA8-DDA5-423D-A5DC-35DA8B8A14BE}" destId="{5E812605-B535-452A-862C-4F7E7248001C}" srcOrd="0" destOrd="0" parTransId="{1C77D005-0935-4494-9E88-2346BD227FA6}" sibTransId="{DAF90711-D4B8-4EF1-A993-6D2716C7D1CD}"/>
    <dgm:cxn modelId="{03A1678D-EF0C-4795-9C2B-6BBC022B10EA}" srcId="{C4BC7AA8-DDA5-423D-A5DC-35DA8B8A14BE}" destId="{B96F9D1D-8FB9-471F-9F46-31D2940D977C}" srcOrd="2" destOrd="0" parTransId="{7D5BE353-AB30-4C6E-AE85-9C982446207C}" sibTransId="{2D33BED4-F7B2-4631-B2BD-BA414F18B304}"/>
    <dgm:cxn modelId="{1F658BFE-9A9A-4EB2-BB11-E325C9ECC66A}" type="presOf" srcId="{5E812605-B535-452A-862C-4F7E7248001C}" destId="{EBDB0269-9A02-40B8-A95B-60392FD50CB6}" srcOrd="0" destOrd="0" presId="urn:microsoft.com/office/officeart/2008/layout/LinedList"/>
    <dgm:cxn modelId="{7EAF3D6F-DF7E-4EAE-95C5-68319C1B5C22}" type="presParOf" srcId="{3C8FDF4B-BA8C-4E45-8C3C-D38D31118D33}" destId="{45575490-C553-4DD8-9DB8-98EE33FC54CE}" srcOrd="0" destOrd="0" presId="urn:microsoft.com/office/officeart/2008/layout/LinedList"/>
    <dgm:cxn modelId="{4AB50275-17BC-4B65-96A5-2A6EEDFE4D74}" type="presParOf" srcId="{3C8FDF4B-BA8C-4E45-8C3C-D38D31118D33}" destId="{73B7A0D3-ECCE-4C55-8263-49E7D90D2F2F}" srcOrd="1" destOrd="0" presId="urn:microsoft.com/office/officeart/2008/layout/LinedList"/>
    <dgm:cxn modelId="{892A0220-8D29-45EA-AB68-D4F8E2AFD11D}" type="presParOf" srcId="{73B7A0D3-ECCE-4C55-8263-49E7D90D2F2F}" destId="{EBDB0269-9A02-40B8-A95B-60392FD50CB6}" srcOrd="0" destOrd="0" presId="urn:microsoft.com/office/officeart/2008/layout/LinedList"/>
    <dgm:cxn modelId="{FF8FF73B-1D0C-4437-9C9B-043EADE2651A}" type="presParOf" srcId="{73B7A0D3-ECCE-4C55-8263-49E7D90D2F2F}" destId="{B3FDC8DA-5B46-460B-86C2-C635640232DA}" srcOrd="1" destOrd="0" presId="urn:microsoft.com/office/officeart/2008/layout/LinedList"/>
    <dgm:cxn modelId="{50206FA2-50E1-40FB-8A99-CDD29BCA28D7}" type="presParOf" srcId="{3C8FDF4B-BA8C-4E45-8C3C-D38D31118D33}" destId="{58572346-6D4D-42D1-8C8F-A309289FF08D}" srcOrd="2" destOrd="0" presId="urn:microsoft.com/office/officeart/2008/layout/LinedList"/>
    <dgm:cxn modelId="{B9CAF385-3436-41AB-A8CD-428A6255DF7B}" type="presParOf" srcId="{3C8FDF4B-BA8C-4E45-8C3C-D38D31118D33}" destId="{AEBB9156-F811-4D1D-817C-FA6291F301F4}" srcOrd="3" destOrd="0" presId="urn:microsoft.com/office/officeart/2008/layout/LinedList"/>
    <dgm:cxn modelId="{26DB10A7-9D0A-4BA1-8333-2CD0384C630C}" type="presParOf" srcId="{AEBB9156-F811-4D1D-817C-FA6291F301F4}" destId="{4F9FE7C6-2DE0-4063-8C94-06E187C83079}" srcOrd="0" destOrd="0" presId="urn:microsoft.com/office/officeart/2008/layout/LinedList"/>
    <dgm:cxn modelId="{708FDA48-568E-469C-8D8C-B6191C2F9C48}" type="presParOf" srcId="{AEBB9156-F811-4D1D-817C-FA6291F301F4}" destId="{8BCB6B3A-BA6F-4EDB-81B5-3FDD00616688}" srcOrd="1" destOrd="0" presId="urn:microsoft.com/office/officeart/2008/layout/LinedList"/>
    <dgm:cxn modelId="{44DCA447-B99E-426A-8BBA-89AF5F408DC7}" type="presParOf" srcId="{3C8FDF4B-BA8C-4E45-8C3C-D38D31118D33}" destId="{0395B348-D510-41FB-A5E8-60DDCAA8F8C5}" srcOrd="4" destOrd="0" presId="urn:microsoft.com/office/officeart/2008/layout/LinedList"/>
    <dgm:cxn modelId="{5C569F5D-DD9E-434D-A021-D5D3785A9882}" type="presParOf" srcId="{3C8FDF4B-BA8C-4E45-8C3C-D38D31118D33}" destId="{87F4568E-DDD3-4278-A875-966A8001F0DE}" srcOrd="5" destOrd="0" presId="urn:microsoft.com/office/officeart/2008/layout/LinedList"/>
    <dgm:cxn modelId="{82AAB7EF-7C32-4998-99F9-3CC9837C19C7}" type="presParOf" srcId="{87F4568E-DDD3-4278-A875-966A8001F0DE}" destId="{BCCB7DBA-90AA-46EB-94CE-99F597D36684}" srcOrd="0" destOrd="0" presId="urn:microsoft.com/office/officeart/2008/layout/LinedList"/>
    <dgm:cxn modelId="{BB451908-6503-4BC6-8512-0E3C8A1B352E}" type="presParOf" srcId="{87F4568E-DDD3-4278-A875-966A8001F0DE}" destId="{5C59475A-65D4-4BBC-BB76-7E96BADB7534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575490-C553-4DD8-9DB8-98EE33FC54CE}">
      <dsp:nvSpPr>
        <dsp:cNvPr id="0" name=""/>
        <dsp:cNvSpPr/>
      </dsp:nvSpPr>
      <dsp:spPr>
        <a:xfrm>
          <a:off x="0" y="2570"/>
          <a:ext cx="5124159" cy="0"/>
        </a:xfrm>
        <a:prstGeom prst="lin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 w="95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BDB0269-9A02-40B8-A95B-60392FD50CB6}">
      <dsp:nvSpPr>
        <dsp:cNvPr id="0" name=""/>
        <dsp:cNvSpPr/>
      </dsp:nvSpPr>
      <dsp:spPr>
        <a:xfrm>
          <a:off x="0" y="2570"/>
          <a:ext cx="5124159" cy="17532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Maria Montessori’s vision extended beyond traditional education.</a:t>
          </a:r>
        </a:p>
      </dsp:txBody>
      <dsp:txXfrm>
        <a:off x="0" y="2570"/>
        <a:ext cx="5124159" cy="1753212"/>
      </dsp:txXfrm>
    </dsp:sp>
    <dsp:sp modelId="{58572346-6D4D-42D1-8C8F-A309289FF08D}">
      <dsp:nvSpPr>
        <dsp:cNvPr id="0" name=""/>
        <dsp:cNvSpPr/>
      </dsp:nvSpPr>
      <dsp:spPr>
        <a:xfrm>
          <a:off x="0" y="1755783"/>
          <a:ext cx="5124159" cy="0"/>
        </a:xfrm>
        <a:prstGeom prst="line">
          <a:avLst/>
        </a:prstGeom>
        <a:gradFill rotWithShape="0">
          <a:gsLst>
            <a:gs pos="0">
              <a:schemeClr val="accent2">
                <a:hueOff val="226582"/>
                <a:satOff val="-23996"/>
                <a:lumOff val="-588"/>
                <a:alphaOff val="0"/>
                <a:tint val="96000"/>
                <a:lumMod val="104000"/>
              </a:schemeClr>
            </a:gs>
            <a:gs pos="100000">
              <a:schemeClr val="accent2">
                <a:hueOff val="226582"/>
                <a:satOff val="-23996"/>
                <a:lumOff val="-588"/>
                <a:alphaOff val="0"/>
                <a:shade val="98000"/>
                <a:lumMod val="94000"/>
              </a:schemeClr>
            </a:gs>
          </a:gsLst>
          <a:lin ang="5400000" scaled="0"/>
        </a:gradFill>
        <a:ln w="9525" cap="rnd" cmpd="sng" algn="ctr">
          <a:solidFill>
            <a:schemeClr val="accent2">
              <a:hueOff val="226582"/>
              <a:satOff val="-23996"/>
              <a:lumOff val="-588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F9FE7C6-2DE0-4063-8C94-06E187C83079}">
      <dsp:nvSpPr>
        <dsp:cNvPr id="0" name=""/>
        <dsp:cNvSpPr/>
      </dsp:nvSpPr>
      <dsp:spPr>
        <a:xfrm>
          <a:off x="0" y="1755783"/>
          <a:ext cx="5124159" cy="17532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She championed social reform, inclusion, and peace through learning.</a:t>
          </a:r>
        </a:p>
      </dsp:txBody>
      <dsp:txXfrm>
        <a:off x="0" y="1755783"/>
        <a:ext cx="5124159" cy="1753212"/>
      </dsp:txXfrm>
    </dsp:sp>
    <dsp:sp modelId="{0395B348-D510-41FB-A5E8-60DDCAA8F8C5}">
      <dsp:nvSpPr>
        <dsp:cNvPr id="0" name=""/>
        <dsp:cNvSpPr/>
      </dsp:nvSpPr>
      <dsp:spPr>
        <a:xfrm>
          <a:off x="0" y="3508995"/>
          <a:ext cx="5124159" cy="0"/>
        </a:xfrm>
        <a:prstGeom prst="line">
          <a:avLst/>
        </a:prstGeom>
        <a:gradFill rotWithShape="0">
          <a:gsLst>
            <a:gs pos="0">
              <a:schemeClr val="accent2">
                <a:hueOff val="453165"/>
                <a:satOff val="-47993"/>
                <a:lumOff val="-1176"/>
                <a:alphaOff val="0"/>
                <a:tint val="96000"/>
                <a:lumMod val="104000"/>
              </a:schemeClr>
            </a:gs>
            <a:gs pos="100000">
              <a:schemeClr val="accent2">
                <a:hueOff val="453165"/>
                <a:satOff val="-47993"/>
                <a:lumOff val="-1176"/>
                <a:alphaOff val="0"/>
                <a:shade val="98000"/>
                <a:lumMod val="94000"/>
              </a:schemeClr>
            </a:gs>
          </a:gsLst>
          <a:lin ang="5400000" scaled="0"/>
        </a:gradFill>
        <a:ln w="9525" cap="rnd" cmpd="sng" algn="ctr">
          <a:solidFill>
            <a:schemeClr val="accent2">
              <a:hueOff val="453165"/>
              <a:satOff val="-47993"/>
              <a:lumOff val="-1176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CCB7DBA-90AA-46EB-94CE-99F597D36684}">
      <dsp:nvSpPr>
        <dsp:cNvPr id="0" name=""/>
        <dsp:cNvSpPr/>
      </dsp:nvSpPr>
      <dsp:spPr>
        <a:xfrm>
          <a:off x="0" y="3508995"/>
          <a:ext cx="5124159" cy="17532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Her timeless philosophy continues to inspire educators and students worldwide.</a:t>
          </a:r>
        </a:p>
      </dsp:txBody>
      <dsp:txXfrm>
        <a:off x="0" y="3508995"/>
        <a:ext cx="5124159" cy="17532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729C1D-CD1D-4D9B-AF26-3DB92D70A02A}" type="datetimeFigureOut">
              <a:rPr lang="en-US" smtClean="0"/>
              <a:t>7/10/2025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041A47-A441-44EE-AA76-71AA5871C7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5737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328D9-528D-49F6-9130-649D8052666A}" type="datetime1">
              <a:rPr lang="en-US" smtClean="0"/>
              <a:t>7/10/2025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NJ Italian Commission </a:t>
            </a:r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9444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D8016-0E37-4B4B-A086-4075E870B910}" type="datetime1">
              <a:rPr lang="en-US" smtClean="0"/>
              <a:t>7/10/2025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NJ Italian Commission </a:t>
            </a: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695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F00EE-EBC9-421E-B48F-41FBC01E27D0}" type="datetime1">
              <a:rPr lang="en-US" smtClean="0"/>
              <a:t>7/10/2025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NJ Italian Commission </a:t>
            </a:r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827619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D6B49-6FF5-4E00-B349-CF65582509E8}" type="datetime1">
              <a:rPr lang="en-US" smtClean="0"/>
              <a:t>7/10/2025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NJ Italian Commission </a:t>
            </a:r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2878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05BEB-66DA-4DD4-ACEB-7FDEFDDD1579}" type="datetime1">
              <a:rPr lang="en-US" smtClean="0"/>
              <a:t>7/10/2025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NJ Italian Commission </a:t>
            </a:r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567191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3F9B5-B61D-46D7-8F1B-C914F6030BF5}" type="datetime1">
              <a:rPr lang="en-US" smtClean="0"/>
              <a:t>7/10/2025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NJ Italian Commission </a:t>
            </a: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031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51FEF-F935-4BBF-B6D0-1EAF3458D90C}" type="datetime1">
              <a:rPr lang="en-US" smtClean="0"/>
              <a:t>7/10/2025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NJ Italian Commission </a:t>
            </a: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3176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FB8F5-93B0-4E10-A67C-1355BB48F05E}" type="datetime1">
              <a:rPr lang="en-US" smtClean="0"/>
              <a:t>7/10/2025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NJ Italian Commission </a:t>
            </a: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633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751-BC9B-48ED-B3E2-5103D1A8FC0F}" type="datetime1">
              <a:rPr lang="en-US" smtClean="0"/>
              <a:t>7/10/2025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NJ Italian Commission </a:t>
            </a: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1783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9F6B1-B593-4AFD-98ED-8BF37A2AF155}" type="datetime1">
              <a:rPr lang="en-US" smtClean="0"/>
              <a:t>7/10/2025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NJ Italian Commission </a:t>
            </a:r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999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52C52-4484-422D-9355-58420CB1817C}" type="datetime1">
              <a:rPr lang="en-US" smtClean="0"/>
              <a:t>7/10/2025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NJ Italian Commission </a:t>
            </a:r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00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28484-63A5-4F44-BE0D-01C2A21E322B}" type="datetime1">
              <a:rPr lang="en-US" smtClean="0"/>
              <a:t>7/10/2025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NJ Italian Commission </a:t>
            </a:r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394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13EF9-99F5-40D3-A332-FCC62CDDEBD4}" type="datetime1">
              <a:rPr lang="en-US" smtClean="0"/>
              <a:t>7/10/2025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NJ Italian Commission </a:t>
            </a:r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77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9389F-A5CA-47E0-99C0-9DAE45222C38}" type="datetime1">
              <a:rPr lang="en-US" smtClean="0"/>
              <a:t>7/10/2025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NJ Italian Commission </a:t>
            </a:r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638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D3D2B-0186-417D-9AF1-29614C6FE3D0}" type="datetime1">
              <a:rPr lang="en-US" smtClean="0"/>
              <a:t>7/10/2025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NJ Italian Commission </a:t>
            </a: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58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D25B2-67FD-47D4-AE29-1E38359D0901}" type="datetime1">
              <a:rPr lang="en-US" smtClean="0"/>
              <a:t>7/10/2025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NJ Italian Commission </a:t>
            </a: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0262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FBC9BE-9C9A-4469-B528-50E5C5747CE6}" type="datetime1">
              <a:rPr lang="en-US" smtClean="0"/>
              <a:t>7/10/2025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NJ Italian Commission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779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BD6420-8115-B64A-7BFC-C5F427F702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6760" y="6344731"/>
            <a:ext cx="3026910" cy="273844"/>
          </a:xfrm>
        </p:spPr>
        <p:txBody>
          <a:bodyPr/>
          <a:lstStyle/>
          <a:p>
            <a:r>
              <a:rPr lang="en-US" sz="600" dirty="0"/>
              <a:t>© New Jersey Italian Heritage Commission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BA328A-0430-4562-C3F2-3196DB12D7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3409" y="3429000"/>
            <a:ext cx="4865012" cy="201508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6858351-1235-E2C7-966D-DEBCF8D8E9C3}"/>
              </a:ext>
            </a:extLst>
          </p:cNvPr>
          <p:cNvSpPr txBox="1"/>
          <p:nvPr/>
        </p:nvSpPr>
        <p:spPr>
          <a:xfrm>
            <a:off x="3068053" y="5842650"/>
            <a:ext cx="34249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Bahnschrift Light Condensed" panose="020B0502040204020203" pitchFamily="34" charset="0"/>
              </a:rPr>
              <a:t>Visit</a:t>
            </a:r>
            <a:r>
              <a:rPr lang="en-US" sz="2400" dirty="0">
                <a:latin typeface="Bahnschrift Light Condensed" panose="020B0502040204020203" pitchFamily="34" charset="0"/>
              </a:rPr>
              <a:t>: </a:t>
            </a:r>
            <a:r>
              <a:rPr lang="en-US" sz="2400" dirty="0">
                <a:solidFill>
                  <a:srgbClr val="00B050"/>
                </a:solidFill>
                <a:latin typeface="Bahnschrift Light Condensed" panose="020B0502040204020203" pitchFamily="34" charset="0"/>
              </a:rPr>
              <a:t>NJItalianHeritage.org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9EBF9F5-D657-5800-0D3C-C3C586370049}"/>
              </a:ext>
            </a:extLst>
          </p:cNvPr>
          <p:cNvSpPr txBox="1"/>
          <p:nvPr/>
        </p:nvSpPr>
        <p:spPr>
          <a:xfrm>
            <a:off x="1969203" y="947727"/>
            <a:ext cx="5622693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masis MT Pro Black" panose="02040A04050005020304" pitchFamily="18" charset="0"/>
              </a:rPr>
              <a:t>New Jersey Italian </a:t>
            </a:r>
          </a:p>
          <a:p>
            <a:pPr algn="ctr"/>
            <a:r>
              <a:rPr lang="en-US" sz="4000" b="1" dirty="0">
                <a:solidFill>
                  <a:srgbClr val="FF0000"/>
                </a:solidFill>
                <a:latin typeface="Amasis MT Pro Black" panose="02040A04050005020304" pitchFamily="18" charset="0"/>
              </a:rPr>
              <a:t>Heritage Commis</a:t>
            </a:r>
            <a:r>
              <a:rPr lang="en-US" sz="4000" b="1" dirty="0">
                <a:solidFill>
                  <a:srgbClr val="FF0000"/>
                </a:solidFill>
              </a:rPr>
              <a:t>sion</a:t>
            </a:r>
          </a:p>
          <a:p>
            <a:pPr algn="ctr"/>
            <a:r>
              <a:rPr lang="en-US" sz="3000" b="1" dirty="0">
                <a:solidFill>
                  <a:srgbClr val="00B050"/>
                </a:solidFill>
              </a:rPr>
              <a:t>Lesson Series </a:t>
            </a:r>
          </a:p>
          <a:p>
            <a:pPr algn="ctr"/>
            <a:r>
              <a:rPr lang="en-US" sz="3000" b="1" dirty="0">
                <a:solidFill>
                  <a:srgbClr val="FF0000"/>
                </a:solidFill>
              </a:rPr>
              <a:t>Maria Montessori</a:t>
            </a:r>
          </a:p>
        </p:txBody>
      </p:sp>
    </p:spTree>
    <p:extLst>
      <p:ext uri="{BB962C8B-B14F-4D97-AF65-F5344CB8AC3E}">
        <p14:creationId xmlns:p14="http://schemas.microsoft.com/office/powerpoint/2010/main" val="18505654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7398C59F-5A18-487B-91D6-B955AACF2E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0" y="228600"/>
            <a:ext cx="2138628" cy="6638625"/>
            <a:chOff x="2487613" y="285750"/>
            <a:chExt cx="2428875" cy="5654676"/>
          </a:xfrm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0557FAFE-C7C3-47EC-A4F5-9B21663192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95BC28FB-3882-4674-9D79-EA58BEB7CE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9C6EC892-83F9-402F-8552-0AD7C0556E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18387766-037C-4EF0-8471-D19CBF2A43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1E364F38-6F3A-476A-93E6-962EA817C4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35C335A4-1E67-4293-8BE2-DFB085D4FB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9A8A0F10-2C98-4297-9F92-5D95533927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C3B112A3-006E-4008-A778-DB5F6A09D5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E5E62767-5C25-4C49-9568-432433A3C5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598EC006-77B1-42BA-B815-66CCB9B170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A144ED09-DA06-491D-95A8-AB3DED4329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1CB00BD2-11CD-4A38-8F38-02B0D1105E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520234FB-542E-4550-9C2F-1B56FD41A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0412" y="-786"/>
            <a:ext cx="1767505" cy="6854040"/>
            <a:chOff x="6627813" y="194833"/>
            <a:chExt cx="1952625" cy="5678918"/>
          </a:xfrm>
        </p:grpSpPr>
        <p:sp>
          <p:nvSpPr>
            <p:cNvPr id="26" name="Freeform 27">
              <a:extLst>
                <a:ext uri="{FF2B5EF4-FFF2-40B4-BE49-F238E27FC236}">
                  <a16:creationId xmlns:a16="http://schemas.microsoft.com/office/drawing/2014/main" id="{41FCE1F3-DEB3-47CD-90FF-7DABB4AF45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8">
              <a:extLst>
                <a:ext uri="{FF2B5EF4-FFF2-40B4-BE49-F238E27FC236}">
                  <a16:creationId xmlns:a16="http://schemas.microsoft.com/office/drawing/2014/main" id="{5708E488-C19B-452C-B197-6F1C34F6E7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9">
              <a:extLst>
                <a:ext uri="{FF2B5EF4-FFF2-40B4-BE49-F238E27FC236}">
                  <a16:creationId xmlns:a16="http://schemas.microsoft.com/office/drawing/2014/main" id="{89D3FD25-890E-4981-A71D-EE796873D7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30">
              <a:extLst>
                <a:ext uri="{FF2B5EF4-FFF2-40B4-BE49-F238E27FC236}">
                  <a16:creationId xmlns:a16="http://schemas.microsoft.com/office/drawing/2014/main" id="{51B5414C-556A-47CB-8EE2-974A85A7A4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31">
              <a:extLst>
                <a:ext uri="{FF2B5EF4-FFF2-40B4-BE49-F238E27FC236}">
                  <a16:creationId xmlns:a16="http://schemas.microsoft.com/office/drawing/2014/main" id="{1C02B20C-2B27-4B75-8AEE-A5D2E2674B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32">
              <a:extLst>
                <a:ext uri="{FF2B5EF4-FFF2-40B4-BE49-F238E27FC236}">
                  <a16:creationId xmlns:a16="http://schemas.microsoft.com/office/drawing/2014/main" id="{54427714-F9AA-4F93-BD1D-400F1EA93F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33">
              <a:extLst>
                <a:ext uri="{FF2B5EF4-FFF2-40B4-BE49-F238E27FC236}">
                  <a16:creationId xmlns:a16="http://schemas.microsoft.com/office/drawing/2014/main" id="{28A77D6A-9E81-497F-ABCC-2695BB5ADD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34">
              <a:extLst>
                <a:ext uri="{FF2B5EF4-FFF2-40B4-BE49-F238E27FC236}">
                  <a16:creationId xmlns:a16="http://schemas.microsoft.com/office/drawing/2014/main" id="{2A1533BA-1478-4F7C-8E24-3F3E905050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35">
              <a:extLst>
                <a:ext uri="{FF2B5EF4-FFF2-40B4-BE49-F238E27FC236}">
                  <a16:creationId xmlns:a16="http://schemas.microsoft.com/office/drawing/2014/main" id="{39686201-E633-40FD-A80A-1E28AD52E3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6">
              <a:extLst>
                <a:ext uri="{FF2B5EF4-FFF2-40B4-BE49-F238E27FC236}">
                  <a16:creationId xmlns:a16="http://schemas.microsoft.com/office/drawing/2014/main" id="{76A215C2-F590-4938-810B-F8A79366C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7">
              <a:extLst>
                <a:ext uri="{FF2B5EF4-FFF2-40B4-BE49-F238E27FC236}">
                  <a16:creationId xmlns:a16="http://schemas.microsoft.com/office/drawing/2014/main" id="{85F418E7-330D-4002-8EC8-33C1A897FF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8">
              <a:extLst>
                <a:ext uri="{FF2B5EF4-FFF2-40B4-BE49-F238E27FC236}">
                  <a16:creationId xmlns:a16="http://schemas.microsoft.com/office/drawing/2014/main" id="{8FFE669A-54C9-4436-9566-C5A90F16DB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9" name="Rectangle 38">
            <a:extLst>
              <a:ext uri="{FF2B5EF4-FFF2-40B4-BE49-F238E27FC236}">
                <a16:creationId xmlns:a16="http://schemas.microsoft.com/office/drawing/2014/main" id="{DE91395A-2D18-4AF6-A0AC-AAA7189FE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3716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41" name="Freeform 11">
            <a:extLst>
              <a:ext uri="{FF2B5EF4-FFF2-40B4-BE49-F238E27FC236}">
                <a16:creationId xmlns:a16="http://schemas.microsoft.com/office/drawing/2014/main" id="{A57352BE-A213-4040-BE8E-D4A925AD9D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3141" y="714375"/>
            <a:ext cx="1191394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pic>
        <p:nvPicPr>
          <p:cNvPr id="7" name="Picture 6" descr="A pattern of colored wooden pathways">
            <a:extLst>
              <a:ext uri="{FF2B5EF4-FFF2-40B4-BE49-F238E27FC236}">
                <a16:creationId xmlns:a16="http://schemas.microsoft.com/office/drawing/2014/main" id="{DD198FF3-A49E-5BCE-CF2A-48657971D53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8189" r="15766"/>
          <a:stretch/>
        </p:blipFill>
        <p:spPr>
          <a:xfrm>
            <a:off x="3364167" y="10"/>
            <a:ext cx="5779833" cy="6857990"/>
          </a:xfrm>
          <a:prstGeom prst="rect">
            <a:avLst/>
          </a:prstGeom>
        </p:spPr>
      </p:pic>
      <p:sp useBgFill="1">
        <p:nvSpPr>
          <p:cNvPr id="43" name="Freeform: Shape 42">
            <a:extLst>
              <a:ext uri="{FF2B5EF4-FFF2-40B4-BE49-F238E27FC236}">
                <a16:creationId xmlns:a16="http://schemas.microsoft.com/office/drawing/2014/main" id="{23C7736A-5A08-4021-9AB6-390DFF506A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0" y="0"/>
            <a:ext cx="6127684" cy="6858000"/>
          </a:xfrm>
          <a:custGeom>
            <a:avLst/>
            <a:gdLst>
              <a:gd name="connsiteX0" fmla="*/ 4738960 w 8170246"/>
              <a:gd name="connsiteY0" fmla="*/ 0 h 6858000"/>
              <a:gd name="connsiteX1" fmla="*/ 4862151 w 8170246"/>
              <a:gd name="connsiteY1" fmla="*/ 0 h 6858000"/>
              <a:gd name="connsiteX2" fmla="*/ 8088169 w 8170246"/>
              <a:gd name="connsiteY2" fmla="*/ 3226735 h 6858000"/>
              <a:gd name="connsiteX3" fmla="*/ 8088169 w 8170246"/>
              <a:gd name="connsiteY3" fmla="*/ 3626507 h 6858000"/>
              <a:gd name="connsiteX4" fmla="*/ 4857393 w 8170246"/>
              <a:gd name="connsiteY4" fmla="*/ 6858000 h 6858000"/>
              <a:gd name="connsiteX5" fmla="*/ 4783581 w 8170246"/>
              <a:gd name="connsiteY5" fmla="*/ 6858000 h 6858000"/>
              <a:gd name="connsiteX6" fmla="*/ 4734202 w 8170246"/>
              <a:gd name="connsiteY6" fmla="*/ 6858000 h 6858000"/>
              <a:gd name="connsiteX7" fmla="*/ 7964978 w 8170246"/>
              <a:gd name="connsiteY7" fmla="*/ 3626507 h 6858000"/>
              <a:gd name="connsiteX8" fmla="*/ 7964978 w 8170246"/>
              <a:gd name="connsiteY8" fmla="*/ 3226735 h 6858000"/>
              <a:gd name="connsiteX9" fmla="*/ 4738960 w 8170246"/>
              <a:gd name="connsiteY9" fmla="*/ 0 h 6858000"/>
              <a:gd name="connsiteX10" fmla="*/ 0 w 8170246"/>
              <a:gd name="connsiteY10" fmla="*/ 0 h 6858000"/>
              <a:gd name="connsiteX11" fmla="*/ 98791 w 8170246"/>
              <a:gd name="connsiteY11" fmla="*/ 0 h 6858000"/>
              <a:gd name="connsiteX12" fmla="*/ 4456718 w 8170246"/>
              <a:gd name="connsiteY12" fmla="*/ 0 h 6858000"/>
              <a:gd name="connsiteX13" fmla="*/ 4603489 w 8170246"/>
              <a:gd name="connsiteY13" fmla="*/ 0 h 6858000"/>
              <a:gd name="connsiteX14" fmla="*/ 7829507 w 8170246"/>
              <a:gd name="connsiteY14" fmla="*/ 3226735 h 6858000"/>
              <a:gd name="connsiteX15" fmla="*/ 7829507 w 8170246"/>
              <a:gd name="connsiteY15" fmla="*/ 3626507 h 6858000"/>
              <a:gd name="connsiteX16" fmla="*/ 4598731 w 8170246"/>
              <a:gd name="connsiteY16" fmla="*/ 6858000 h 6858000"/>
              <a:gd name="connsiteX17" fmla="*/ 4540663 w 8170246"/>
              <a:gd name="connsiteY17" fmla="*/ 6858000 h 6858000"/>
              <a:gd name="connsiteX18" fmla="*/ 133398 w 8170246"/>
              <a:gd name="connsiteY18" fmla="*/ 6858000 h 6858000"/>
              <a:gd name="connsiteX19" fmla="*/ 0 w 8170246"/>
              <a:gd name="connsiteY1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170246" h="6858000">
                <a:moveTo>
                  <a:pt x="4738960" y="0"/>
                </a:moveTo>
                <a:lnTo>
                  <a:pt x="4862151" y="0"/>
                </a:lnTo>
                <a:cubicBezTo>
                  <a:pt x="4862151" y="0"/>
                  <a:pt x="4862151" y="0"/>
                  <a:pt x="8088169" y="3226735"/>
                </a:cubicBezTo>
                <a:cubicBezTo>
                  <a:pt x="8197606" y="3336196"/>
                  <a:pt x="8197606" y="3517045"/>
                  <a:pt x="8088169" y="3626507"/>
                </a:cubicBezTo>
                <a:cubicBezTo>
                  <a:pt x="8088169" y="3626507"/>
                  <a:pt x="8088169" y="3626507"/>
                  <a:pt x="4857393" y="6858000"/>
                </a:cubicBezTo>
                <a:cubicBezTo>
                  <a:pt x="4857393" y="6858000"/>
                  <a:pt x="4857393" y="6858000"/>
                  <a:pt x="4783581" y="6858000"/>
                </a:cubicBezTo>
                <a:lnTo>
                  <a:pt x="4734202" y="6858000"/>
                </a:lnTo>
                <a:cubicBezTo>
                  <a:pt x="7964978" y="3626507"/>
                  <a:pt x="7964978" y="3626507"/>
                  <a:pt x="7964978" y="3626507"/>
                </a:cubicBezTo>
                <a:cubicBezTo>
                  <a:pt x="8074415" y="3517045"/>
                  <a:pt x="8074415" y="3336196"/>
                  <a:pt x="7964978" y="3226735"/>
                </a:cubicBezTo>
                <a:cubicBezTo>
                  <a:pt x="4738960" y="0"/>
                  <a:pt x="4738960" y="0"/>
                  <a:pt x="4738960" y="0"/>
                </a:cubicBezTo>
                <a:close/>
                <a:moveTo>
                  <a:pt x="0" y="0"/>
                </a:moveTo>
                <a:lnTo>
                  <a:pt x="98791" y="0"/>
                </a:lnTo>
                <a:cubicBezTo>
                  <a:pt x="1075904" y="0"/>
                  <a:pt x="2469401" y="0"/>
                  <a:pt x="4456718" y="0"/>
                </a:cubicBezTo>
                <a:lnTo>
                  <a:pt x="4603489" y="0"/>
                </a:lnTo>
                <a:cubicBezTo>
                  <a:pt x="4603489" y="0"/>
                  <a:pt x="4603489" y="0"/>
                  <a:pt x="7829507" y="3226735"/>
                </a:cubicBezTo>
                <a:cubicBezTo>
                  <a:pt x="7938944" y="3336196"/>
                  <a:pt x="7938944" y="3517045"/>
                  <a:pt x="7829507" y="3626507"/>
                </a:cubicBezTo>
                <a:cubicBezTo>
                  <a:pt x="7829507" y="3626507"/>
                  <a:pt x="7829507" y="3626507"/>
                  <a:pt x="4598731" y="6858000"/>
                </a:cubicBezTo>
                <a:lnTo>
                  <a:pt x="4540663" y="6858000"/>
                </a:lnTo>
                <a:cubicBezTo>
                  <a:pt x="4077749" y="6858000"/>
                  <a:pt x="2938270" y="6858000"/>
                  <a:pt x="133398" y="6858000"/>
                </a:cubicBezTo>
                <a:lnTo>
                  <a:pt x="0" y="6858000"/>
                </a:lnTo>
                <a:close/>
              </a:path>
            </a:pathLst>
          </a:custGeom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1643" y="624110"/>
            <a:ext cx="3467967" cy="128089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300"/>
              <a:t>Self-Correcting Materials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433DF4D3-8A35-461A-ABE0-F56B78A137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3716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8859" y="2133600"/>
            <a:ext cx="3469411" cy="3777622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/>
              <a:t>Montessori materials are designed to be self-correcting.</a:t>
            </a:r>
          </a:p>
          <a:p>
            <a:r>
              <a:rPr lang="en-US"/>
              <a:t>Children can recognize and learn from their mistakes independently.</a:t>
            </a:r>
          </a:p>
          <a:p>
            <a:r>
              <a:rPr lang="en-US"/>
              <a:t>This encourages self-confidence and deeper understanding.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EC3E5A-1E42-E3A2-1D65-D05306FAEC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98859" y="6135808"/>
            <a:ext cx="2965308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r>
              <a:rPr lang="en-US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© NJ Italian Commission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34" name="Group 8233">
            <a:extLst>
              <a:ext uri="{FF2B5EF4-FFF2-40B4-BE49-F238E27FC236}">
                <a16:creationId xmlns:a16="http://schemas.microsoft.com/office/drawing/2014/main" id="{7398C59F-5A18-487B-91D6-B955AACF2E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0" y="228600"/>
            <a:ext cx="2138628" cy="6638625"/>
            <a:chOff x="2487613" y="285750"/>
            <a:chExt cx="2428875" cy="5654676"/>
          </a:xfrm>
        </p:grpSpPr>
        <p:sp>
          <p:nvSpPr>
            <p:cNvPr id="8236" name="Freeform 11">
              <a:extLst>
                <a:ext uri="{FF2B5EF4-FFF2-40B4-BE49-F238E27FC236}">
                  <a16:creationId xmlns:a16="http://schemas.microsoft.com/office/drawing/2014/main" id="{0557FAFE-C7C3-47EC-A4F5-9B21663192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37" name="Freeform 12">
              <a:extLst>
                <a:ext uri="{FF2B5EF4-FFF2-40B4-BE49-F238E27FC236}">
                  <a16:creationId xmlns:a16="http://schemas.microsoft.com/office/drawing/2014/main" id="{95BC28FB-3882-4674-9D79-EA58BEB7CE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38" name="Freeform 13">
              <a:extLst>
                <a:ext uri="{FF2B5EF4-FFF2-40B4-BE49-F238E27FC236}">
                  <a16:creationId xmlns:a16="http://schemas.microsoft.com/office/drawing/2014/main" id="{9C6EC892-83F9-402F-8552-0AD7C0556E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39" name="Freeform 14">
              <a:extLst>
                <a:ext uri="{FF2B5EF4-FFF2-40B4-BE49-F238E27FC236}">
                  <a16:creationId xmlns:a16="http://schemas.microsoft.com/office/drawing/2014/main" id="{18387766-037C-4EF0-8471-D19CBF2A43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40" name="Freeform 15">
              <a:extLst>
                <a:ext uri="{FF2B5EF4-FFF2-40B4-BE49-F238E27FC236}">
                  <a16:creationId xmlns:a16="http://schemas.microsoft.com/office/drawing/2014/main" id="{1E364F38-6F3A-476A-93E6-962EA817C4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41" name="Freeform 16">
              <a:extLst>
                <a:ext uri="{FF2B5EF4-FFF2-40B4-BE49-F238E27FC236}">
                  <a16:creationId xmlns:a16="http://schemas.microsoft.com/office/drawing/2014/main" id="{35C335A4-1E67-4293-8BE2-DFB085D4FB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42" name="Freeform 17">
              <a:extLst>
                <a:ext uri="{FF2B5EF4-FFF2-40B4-BE49-F238E27FC236}">
                  <a16:creationId xmlns:a16="http://schemas.microsoft.com/office/drawing/2014/main" id="{9A8A0F10-2C98-4297-9F92-5D95533927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43" name="Freeform 18">
              <a:extLst>
                <a:ext uri="{FF2B5EF4-FFF2-40B4-BE49-F238E27FC236}">
                  <a16:creationId xmlns:a16="http://schemas.microsoft.com/office/drawing/2014/main" id="{C3B112A3-006E-4008-A778-DB5F6A09D5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44" name="Freeform 19">
              <a:extLst>
                <a:ext uri="{FF2B5EF4-FFF2-40B4-BE49-F238E27FC236}">
                  <a16:creationId xmlns:a16="http://schemas.microsoft.com/office/drawing/2014/main" id="{E5E62767-5C25-4C49-9568-432433A3C5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45" name="Freeform 20">
              <a:extLst>
                <a:ext uri="{FF2B5EF4-FFF2-40B4-BE49-F238E27FC236}">
                  <a16:creationId xmlns:a16="http://schemas.microsoft.com/office/drawing/2014/main" id="{598EC006-77B1-42BA-B815-66CCB9B170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46" name="Freeform 21">
              <a:extLst>
                <a:ext uri="{FF2B5EF4-FFF2-40B4-BE49-F238E27FC236}">
                  <a16:creationId xmlns:a16="http://schemas.microsoft.com/office/drawing/2014/main" id="{A144ED09-DA06-491D-95A8-AB3DED4329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47" name="Freeform 22">
              <a:extLst>
                <a:ext uri="{FF2B5EF4-FFF2-40B4-BE49-F238E27FC236}">
                  <a16:creationId xmlns:a16="http://schemas.microsoft.com/office/drawing/2014/main" id="{1CB00BD2-11CD-4A38-8F38-02B0D1105E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248" name="Group 8247">
            <a:extLst>
              <a:ext uri="{FF2B5EF4-FFF2-40B4-BE49-F238E27FC236}">
                <a16:creationId xmlns:a16="http://schemas.microsoft.com/office/drawing/2014/main" id="{520234FB-542E-4550-9C2F-1B56FD41A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0412" y="-786"/>
            <a:ext cx="1767505" cy="6854040"/>
            <a:chOff x="6627813" y="194833"/>
            <a:chExt cx="1952625" cy="5678918"/>
          </a:xfrm>
        </p:grpSpPr>
        <p:sp>
          <p:nvSpPr>
            <p:cNvPr id="8249" name="Freeform 27">
              <a:extLst>
                <a:ext uri="{FF2B5EF4-FFF2-40B4-BE49-F238E27FC236}">
                  <a16:creationId xmlns:a16="http://schemas.microsoft.com/office/drawing/2014/main" id="{41FCE1F3-DEB3-47CD-90FF-7DABB4AF45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50" name="Freeform 28">
              <a:extLst>
                <a:ext uri="{FF2B5EF4-FFF2-40B4-BE49-F238E27FC236}">
                  <a16:creationId xmlns:a16="http://schemas.microsoft.com/office/drawing/2014/main" id="{5708E488-C19B-452C-B197-6F1C34F6E7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51" name="Freeform 29">
              <a:extLst>
                <a:ext uri="{FF2B5EF4-FFF2-40B4-BE49-F238E27FC236}">
                  <a16:creationId xmlns:a16="http://schemas.microsoft.com/office/drawing/2014/main" id="{89D3FD25-890E-4981-A71D-EE796873D7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52" name="Freeform 30">
              <a:extLst>
                <a:ext uri="{FF2B5EF4-FFF2-40B4-BE49-F238E27FC236}">
                  <a16:creationId xmlns:a16="http://schemas.microsoft.com/office/drawing/2014/main" id="{51B5414C-556A-47CB-8EE2-974A85A7A4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53" name="Freeform 31">
              <a:extLst>
                <a:ext uri="{FF2B5EF4-FFF2-40B4-BE49-F238E27FC236}">
                  <a16:creationId xmlns:a16="http://schemas.microsoft.com/office/drawing/2014/main" id="{1C02B20C-2B27-4B75-8AEE-A5D2E2674B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54" name="Freeform 32">
              <a:extLst>
                <a:ext uri="{FF2B5EF4-FFF2-40B4-BE49-F238E27FC236}">
                  <a16:creationId xmlns:a16="http://schemas.microsoft.com/office/drawing/2014/main" id="{54427714-F9AA-4F93-BD1D-400F1EA93F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55" name="Freeform 33">
              <a:extLst>
                <a:ext uri="{FF2B5EF4-FFF2-40B4-BE49-F238E27FC236}">
                  <a16:creationId xmlns:a16="http://schemas.microsoft.com/office/drawing/2014/main" id="{28A77D6A-9E81-497F-ABCC-2695BB5ADD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56" name="Freeform 34">
              <a:extLst>
                <a:ext uri="{FF2B5EF4-FFF2-40B4-BE49-F238E27FC236}">
                  <a16:creationId xmlns:a16="http://schemas.microsoft.com/office/drawing/2014/main" id="{2A1533BA-1478-4F7C-8E24-3F3E905050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57" name="Freeform 35">
              <a:extLst>
                <a:ext uri="{FF2B5EF4-FFF2-40B4-BE49-F238E27FC236}">
                  <a16:creationId xmlns:a16="http://schemas.microsoft.com/office/drawing/2014/main" id="{39686201-E633-40FD-A80A-1E28AD52E3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58" name="Freeform 36">
              <a:extLst>
                <a:ext uri="{FF2B5EF4-FFF2-40B4-BE49-F238E27FC236}">
                  <a16:creationId xmlns:a16="http://schemas.microsoft.com/office/drawing/2014/main" id="{76A215C2-F590-4938-810B-F8A79366C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59" name="Freeform 37">
              <a:extLst>
                <a:ext uri="{FF2B5EF4-FFF2-40B4-BE49-F238E27FC236}">
                  <a16:creationId xmlns:a16="http://schemas.microsoft.com/office/drawing/2014/main" id="{85F418E7-330D-4002-8EC8-33C1A897FF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60" name="Freeform 38">
              <a:extLst>
                <a:ext uri="{FF2B5EF4-FFF2-40B4-BE49-F238E27FC236}">
                  <a16:creationId xmlns:a16="http://schemas.microsoft.com/office/drawing/2014/main" id="{8FFE669A-54C9-4436-9566-C5A90F16DB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261" name="Rectangle 8260">
            <a:extLst>
              <a:ext uri="{FF2B5EF4-FFF2-40B4-BE49-F238E27FC236}">
                <a16:creationId xmlns:a16="http://schemas.microsoft.com/office/drawing/2014/main" id="{DE91395A-2D18-4AF6-A0AC-AAA7189FE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3716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8262" name="Freeform 11">
            <a:extLst>
              <a:ext uri="{FF2B5EF4-FFF2-40B4-BE49-F238E27FC236}">
                <a16:creationId xmlns:a16="http://schemas.microsoft.com/office/drawing/2014/main" id="{A57352BE-A213-4040-BE8E-D4A925AD9D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3141" y="714375"/>
            <a:ext cx="1191394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 useBgFill="1">
        <p:nvSpPr>
          <p:cNvPr id="8263" name="Rectangle 8262">
            <a:extLst>
              <a:ext uri="{FF2B5EF4-FFF2-40B4-BE49-F238E27FC236}">
                <a16:creationId xmlns:a16="http://schemas.microsoft.com/office/drawing/2014/main" id="{93262980-E907-4930-9E6E-3DC2025CE7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786"/>
            <a:ext cx="9144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645106"/>
            <a:ext cx="2737709" cy="125989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>
                <a:solidFill>
                  <a:srgbClr val="464973"/>
                </a:solidFill>
              </a:rPr>
              <a:t>Role of the Teacher</a:t>
            </a:r>
          </a:p>
        </p:txBody>
      </p:sp>
      <p:sp>
        <p:nvSpPr>
          <p:cNvPr id="8233" name="Rectangle 8232">
            <a:extLst>
              <a:ext uri="{FF2B5EF4-FFF2-40B4-BE49-F238E27FC236}">
                <a16:creationId xmlns:a16="http://schemas.microsoft.com/office/drawing/2014/main" id="{AFD53EBD-B361-45AD-8ABF-9270B20B4A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37160" cy="6858000"/>
          </a:xfrm>
          <a:prstGeom prst="rect">
            <a:avLst/>
          </a:prstGeom>
          <a:solidFill>
            <a:srgbClr val="46497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6918" y="2133600"/>
            <a:ext cx="2737709" cy="3759253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buClr>
                <a:srgbClr val="D23470"/>
              </a:buClr>
            </a:pPr>
            <a:r>
              <a:rPr lang="en-US"/>
              <a:t>Montessori teachers are known as 'guides.'</a:t>
            </a:r>
          </a:p>
          <a:p>
            <a:pPr>
              <a:buClr>
                <a:srgbClr val="D23470"/>
              </a:buClr>
            </a:pPr>
            <a:r>
              <a:rPr lang="en-US"/>
              <a:t>They observe and support rather than directly instruct students.</a:t>
            </a:r>
          </a:p>
          <a:p>
            <a:pPr>
              <a:buClr>
                <a:srgbClr val="D23470"/>
              </a:buClr>
            </a:pPr>
            <a:r>
              <a:rPr lang="en-US"/>
              <a:t>This role helps children develop critical thinking and ownership of learning.</a:t>
            </a:r>
          </a:p>
        </p:txBody>
      </p:sp>
      <p:sp>
        <p:nvSpPr>
          <p:cNvPr id="8235" name="Freeform 11">
            <a:extLst>
              <a:ext uri="{FF2B5EF4-FFF2-40B4-BE49-F238E27FC236}">
                <a16:creationId xmlns:a16="http://schemas.microsoft.com/office/drawing/2014/main" id="{DA1A4CE7-6399-4B37-ACE2-CFC4B4077B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061223"/>
            <a:ext cx="778526" cy="506277"/>
          </a:xfrm>
          <a:custGeom>
            <a:avLst/>
            <a:gdLst>
              <a:gd name="connsiteX0" fmla="*/ 0 w 1038036"/>
              <a:gd name="connsiteY0" fmla="*/ 0 h 506277"/>
              <a:gd name="connsiteX1" fmla="*/ 182880 w 1038036"/>
              <a:gd name="connsiteY1" fmla="*/ 0 h 506277"/>
              <a:gd name="connsiteX2" fmla="*/ 291705 w 1038036"/>
              <a:gd name="connsiteY2" fmla="*/ 0 h 506277"/>
              <a:gd name="connsiteX3" fmla="*/ 291705 w 1038036"/>
              <a:gd name="connsiteY3" fmla="*/ 151 h 506277"/>
              <a:gd name="connsiteX4" fmla="*/ 692049 w 1038036"/>
              <a:gd name="connsiteY4" fmla="*/ 705 h 506277"/>
              <a:gd name="connsiteX5" fmla="*/ 782744 w 1038036"/>
              <a:gd name="connsiteY5" fmla="*/ 705 h 506277"/>
              <a:gd name="connsiteX6" fmla="*/ 797001 w 1038036"/>
              <a:gd name="connsiteY6" fmla="*/ 5473 h 506277"/>
              <a:gd name="connsiteX7" fmla="*/ 801982 w 1038036"/>
              <a:gd name="connsiteY7" fmla="*/ 10242 h 506277"/>
              <a:gd name="connsiteX8" fmla="*/ 1030951 w 1038036"/>
              <a:gd name="connsiteY8" fmla="*/ 239185 h 506277"/>
              <a:gd name="connsiteX9" fmla="*/ 1030951 w 1038036"/>
              <a:gd name="connsiteY9" fmla="*/ 267797 h 506277"/>
              <a:gd name="connsiteX10" fmla="*/ 801982 w 1038036"/>
              <a:gd name="connsiteY10" fmla="*/ 496740 h 506277"/>
              <a:gd name="connsiteX11" fmla="*/ 797001 w 1038036"/>
              <a:gd name="connsiteY11" fmla="*/ 501508 h 506277"/>
              <a:gd name="connsiteX12" fmla="*/ 782744 w 1038036"/>
              <a:gd name="connsiteY12" fmla="*/ 506277 h 506277"/>
              <a:gd name="connsiteX13" fmla="*/ 692049 w 1038036"/>
              <a:gd name="connsiteY13" fmla="*/ 506277 h 506277"/>
              <a:gd name="connsiteX14" fmla="*/ 291705 w 1038036"/>
              <a:gd name="connsiteY14" fmla="*/ 505140 h 506277"/>
              <a:gd name="connsiteX15" fmla="*/ 291705 w 1038036"/>
              <a:gd name="connsiteY15" fmla="*/ 506277 h 506277"/>
              <a:gd name="connsiteX16" fmla="*/ 0 w 1038036"/>
              <a:gd name="connsiteY16" fmla="*/ 506277 h 506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38036" h="506277">
                <a:moveTo>
                  <a:pt x="0" y="0"/>
                </a:moveTo>
                <a:lnTo>
                  <a:pt x="182880" y="0"/>
                </a:lnTo>
                <a:lnTo>
                  <a:pt x="291705" y="0"/>
                </a:lnTo>
                <a:lnTo>
                  <a:pt x="291705" y="151"/>
                </a:lnTo>
                <a:lnTo>
                  <a:pt x="692049" y="705"/>
                </a:lnTo>
                <a:lnTo>
                  <a:pt x="782744" y="705"/>
                </a:lnTo>
                <a:cubicBezTo>
                  <a:pt x="787553" y="705"/>
                  <a:pt x="792363" y="5473"/>
                  <a:pt x="797001" y="5473"/>
                </a:cubicBezTo>
                <a:cubicBezTo>
                  <a:pt x="797001" y="10242"/>
                  <a:pt x="801982" y="10242"/>
                  <a:pt x="801982" y="10242"/>
                </a:cubicBezTo>
                <a:lnTo>
                  <a:pt x="1030951" y="239185"/>
                </a:lnTo>
                <a:cubicBezTo>
                  <a:pt x="1040398" y="248722"/>
                  <a:pt x="1040398" y="258259"/>
                  <a:pt x="1030951" y="267797"/>
                </a:cubicBezTo>
                <a:lnTo>
                  <a:pt x="801982" y="496740"/>
                </a:lnTo>
                <a:cubicBezTo>
                  <a:pt x="800436" y="498363"/>
                  <a:pt x="798547" y="499885"/>
                  <a:pt x="797001" y="501508"/>
                </a:cubicBezTo>
                <a:cubicBezTo>
                  <a:pt x="792363" y="506277"/>
                  <a:pt x="787553" y="506277"/>
                  <a:pt x="782744" y="506277"/>
                </a:cubicBezTo>
                <a:lnTo>
                  <a:pt x="692049" y="506277"/>
                </a:lnTo>
                <a:lnTo>
                  <a:pt x="291705" y="505140"/>
                </a:lnTo>
                <a:lnTo>
                  <a:pt x="291705" y="506277"/>
                </a:lnTo>
                <a:lnTo>
                  <a:pt x="0" y="50627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194" name="Picture 2" descr="Why is the Montessori environment important for preschool?">
            <a:extLst>
              <a:ext uri="{FF2B5EF4-FFF2-40B4-BE49-F238E27FC236}">
                <a16:creationId xmlns:a16="http://schemas.microsoft.com/office/drawing/2014/main" id="{1A7874D9-24D5-00F1-B1C5-35B5461341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60" r="21925" b="2"/>
          <a:stretch/>
        </p:blipFill>
        <p:spPr bwMode="auto">
          <a:xfrm>
            <a:off x="3410750" y="216235"/>
            <a:ext cx="5679343" cy="6853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0B43D1-C5F3-7B10-FF53-65AE30F4A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15687" y="6135808"/>
            <a:ext cx="5714999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r>
              <a:rPr lang="en-US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© NJ Italian Commission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25" name="Group 9224">
            <a:extLst>
              <a:ext uri="{FF2B5EF4-FFF2-40B4-BE49-F238E27FC236}">
                <a16:creationId xmlns:a16="http://schemas.microsoft.com/office/drawing/2014/main" id="{7398C59F-5A18-487B-91D6-B955AACF2E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0" y="228600"/>
            <a:ext cx="2138628" cy="6638625"/>
            <a:chOff x="2487613" y="285750"/>
            <a:chExt cx="2428875" cy="5654676"/>
          </a:xfrm>
        </p:grpSpPr>
        <p:sp>
          <p:nvSpPr>
            <p:cNvPr id="9226" name="Freeform 11">
              <a:extLst>
                <a:ext uri="{FF2B5EF4-FFF2-40B4-BE49-F238E27FC236}">
                  <a16:creationId xmlns:a16="http://schemas.microsoft.com/office/drawing/2014/main" id="{0557FAFE-C7C3-47EC-A4F5-9B21663192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27" name="Freeform 12">
              <a:extLst>
                <a:ext uri="{FF2B5EF4-FFF2-40B4-BE49-F238E27FC236}">
                  <a16:creationId xmlns:a16="http://schemas.microsoft.com/office/drawing/2014/main" id="{95BC28FB-3882-4674-9D79-EA58BEB7CE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28" name="Freeform 13">
              <a:extLst>
                <a:ext uri="{FF2B5EF4-FFF2-40B4-BE49-F238E27FC236}">
                  <a16:creationId xmlns:a16="http://schemas.microsoft.com/office/drawing/2014/main" id="{9C6EC892-83F9-402F-8552-0AD7C0556E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29" name="Freeform 14">
              <a:extLst>
                <a:ext uri="{FF2B5EF4-FFF2-40B4-BE49-F238E27FC236}">
                  <a16:creationId xmlns:a16="http://schemas.microsoft.com/office/drawing/2014/main" id="{18387766-037C-4EF0-8471-D19CBF2A43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30" name="Freeform 15">
              <a:extLst>
                <a:ext uri="{FF2B5EF4-FFF2-40B4-BE49-F238E27FC236}">
                  <a16:creationId xmlns:a16="http://schemas.microsoft.com/office/drawing/2014/main" id="{1E364F38-6F3A-476A-93E6-962EA817C4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31" name="Freeform 16">
              <a:extLst>
                <a:ext uri="{FF2B5EF4-FFF2-40B4-BE49-F238E27FC236}">
                  <a16:creationId xmlns:a16="http://schemas.microsoft.com/office/drawing/2014/main" id="{35C335A4-1E67-4293-8BE2-DFB085D4FB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32" name="Freeform 17">
              <a:extLst>
                <a:ext uri="{FF2B5EF4-FFF2-40B4-BE49-F238E27FC236}">
                  <a16:creationId xmlns:a16="http://schemas.microsoft.com/office/drawing/2014/main" id="{9A8A0F10-2C98-4297-9F92-5D95533927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33" name="Freeform 18">
              <a:extLst>
                <a:ext uri="{FF2B5EF4-FFF2-40B4-BE49-F238E27FC236}">
                  <a16:creationId xmlns:a16="http://schemas.microsoft.com/office/drawing/2014/main" id="{C3B112A3-006E-4008-A778-DB5F6A09D5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34" name="Freeform 19">
              <a:extLst>
                <a:ext uri="{FF2B5EF4-FFF2-40B4-BE49-F238E27FC236}">
                  <a16:creationId xmlns:a16="http://schemas.microsoft.com/office/drawing/2014/main" id="{E5E62767-5C25-4C49-9568-432433A3C5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35" name="Freeform 20">
              <a:extLst>
                <a:ext uri="{FF2B5EF4-FFF2-40B4-BE49-F238E27FC236}">
                  <a16:creationId xmlns:a16="http://schemas.microsoft.com/office/drawing/2014/main" id="{598EC006-77B1-42BA-B815-66CCB9B170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36" name="Freeform 21">
              <a:extLst>
                <a:ext uri="{FF2B5EF4-FFF2-40B4-BE49-F238E27FC236}">
                  <a16:creationId xmlns:a16="http://schemas.microsoft.com/office/drawing/2014/main" id="{A144ED09-DA06-491D-95A8-AB3DED4329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37" name="Freeform 22">
              <a:extLst>
                <a:ext uri="{FF2B5EF4-FFF2-40B4-BE49-F238E27FC236}">
                  <a16:creationId xmlns:a16="http://schemas.microsoft.com/office/drawing/2014/main" id="{1CB00BD2-11CD-4A38-8F38-02B0D1105E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239" name="Group 9238">
            <a:extLst>
              <a:ext uri="{FF2B5EF4-FFF2-40B4-BE49-F238E27FC236}">
                <a16:creationId xmlns:a16="http://schemas.microsoft.com/office/drawing/2014/main" id="{520234FB-542E-4550-9C2F-1B56FD41A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0412" y="-786"/>
            <a:ext cx="1767505" cy="6854040"/>
            <a:chOff x="6627813" y="194833"/>
            <a:chExt cx="1952625" cy="5678918"/>
          </a:xfrm>
        </p:grpSpPr>
        <p:sp>
          <p:nvSpPr>
            <p:cNvPr id="9240" name="Freeform 27">
              <a:extLst>
                <a:ext uri="{FF2B5EF4-FFF2-40B4-BE49-F238E27FC236}">
                  <a16:creationId xmlns:a16="http://schemas.microsoft.com/office/drawing/2014/main" id="{41FCE1F3-DEB3-47CD-90FF-7DABB4AF45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41" name="Freeform 28">
              <a:extLst>
                <a:ext uri="{FF2B5EF4-FFF2-40B4-BE49-F238E27FC236}">
                  <a16:creationId xmlns:a16="http://schemas.microsoft.com/office/drawing/2014/main" id="{5708E488-C19B-452C-B197-6F1C34F6E7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42" name="Freeform 29">
              <a:extLst>
                <a:ext uri="{FF2B5EF4-FFF2-40B4-BE49-F238E27FC236}">
                  <a16:creationId xmlns:a16="http://schemas.microsoft.com/office/drawing/2014/main" id="{89D3FD25-890E-4981-A71D-EE796873D7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43" name="Freeform 30">
              <a:extLst>
                <a:ext uri="{FF2B5EF4-FFF2-40B4-BE49-F238E27FC236}">
                  <a16:creationId xmlns:a16="http://schemas.microsoft.com/office/drawing/2014/main" id="{51B5414C-556A-47CB-8EE2-974A85A7A4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44" name="Freeform 31">
              <a:extLst>
                <a:ext uri="{FF2B5EF4-FFF2-40B4-BE49-F238E27FC236}">
                  <a16:creationId xmlns:a16="http://schemas.microsoft.com/office/drawing/2014/main" id="{1C02B20C-2B27-4B75-8AEE-A5D2E2674B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45" name="Freeform 32">
              <a:extLst>
                <a:ext uri="{FF2B5EF4-FFF2-40B4-BE49-F238E27FC236}">
                  <a16:creationId xmlns:a16="http://schemas.microsoft.com/office/drawing/2014/main" id="{54427714-F9AA-4F93-BD1D-400F1EA93F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46" name="Freeform 33">
              <a:extLst>
                <a:ext uri="{FF2B5EF4-FFF2-40B4-BE49-F238E27FC236}">
                  <a16:creationId xmlns:a16="http://schemas.microsoft.com/office/drawing/2014/main" id="{28A77D6A-9E81-497F-ABCC-2695BB5ADD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47" name="Freeform 34">
              <a:extLst>
                <a:ext uri="{FF2B5EF4-FFF2-40B4-BE49-F238E27FC236}">
                  <a16:creationId xmlns:a16="http://schemas.microsoft.com/office/drawing/2014/main" id="{2A1533BA-1478-4F7C-8E24-3F3E905050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48" name="Freeform 35">
              <a:extLst>
                <a:ext uri="{FF2B5EF4-FFF2-40B4-BE49-F238E27FC236}">
                  <a16:creationId xmlns:a16="http://schemas.microsoft.com/office/drawing/2014/main" id="{39686201-E633-40FD-A80A-1E28AD52E3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49" name="Freeform 36">
              <a:extLst>
                <a:ext uri="{FF2B5EF4-FFF2-40B4-BE49-F238E27FC236}">
                  <a16:creationId xmlns:a16="http://schemas.microsoft.com/office/drawing/2014/main" id="{76A215C2-F590-4938-810B-F8A79366C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50" name="Freeform 37">
              <a:extLst>
                <a:ext uri="{FF2B5EF4-FFF2-40B4-BE49-F238E27FC236}">
                  <a16:creationId xmlns:a16="http://schemas.microsoft.com/office/drawing/2014/main" id="{85F418E7-330D-4002-8EC8-33C1A897FF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51" name="Freeform 38">
              <a:extLst>
                <a:ext uri="{FF2B5EF4-FFF2-40B4-BE49-F238E27FC236}">
                  <a16:creationId xmlns:a16="http://schemas.microsoft.com/office/drawing/2014/main" id="{8FFE669A-54C9-4436-9566-C5A90F16DB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253" name="Rectangle 9252">
            <a:extLst>
              <a:ext uri="{FF2B5EF4-FFF2-40B4-BE49-F238E27FC236}">
                <a16:creationId xmlns:a16="http://schemas.microsoft.com/office/drawing/2014/main" id="{DE91395A-2D18-4AF6-A0AC-AAA7189FE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3716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9255" name="Freeform 11">
            <a:extLst>
              <a:ext uri="{FF2B5EF4-FFF2-40B4-BE49-F238E27FC236}">
                <a16:creationId xmlns:a16="http://schemas.microsoft.com/office/drawing/2014/main" id="{A57352BE-A213-4040-BE8E-D4A925AD9D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3141" y="714375"/>
            <a:ext cx="1191394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5751" y="624110"/>
            <a:ext cx="3102795" cy="128089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/>
              <a:t>Mixed-Age Classrooms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2967" y="2133600"/>
            <a:ext cx="3105579" cy="3777622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1400">
                <a:solidFill>
                  <a:schemeClr val="tx1"/>
                </a:solidFill>
              </a:rPr>
              <a:t>Mixed-age classrooms are another hallmark of Montessori education.</a:t>
            </a:r>
          </a:p>
          <a:p>
            <a:r>
              <a:rPr lang="en-US" sz="1400">
                <a:solidFill>
                  <a:schemeClr val="tx1"/>
                </a:solidFill>
              </a:rPr>
              <a:t>Older children mentor younger peers, creating a collaborative environment.</a:t>
            </a:r>
          </a:p>
          <a:p>
            <a:r>
              <a:rPr lang="en-US" sz="1400">
                <a:solidFill>
                  <a:schemeClr val="tx1"/>
                </a:solidFill>
              </a:rPr>
              <a:t>This fosters community, respect, and leadership skills.</a:t>
            </a:r>
          </a:p>
        </p:txBody>
      </p:sp>
      <p:pic>
        <p:nvPicPr>
          <p:cNvPr id="9220" name="Picture 4" descr="Young Teacher With Pupils in a British Classroom From 1980 Highlighting Innocence and Joy. Generative AI">
            <a:extLst>
              <a:ext uri="{FF2B5EF4-FFF2-40B4-BE49-F238E27FC236}">
                <a16:creationId xmlns:a16="http://schemas.microsoft.com/office/drawing/2014/main" id="{C613EDB4-25E1-16DF-8A47-5F25EF4081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61" r="23865"/>
          <a:stretch/>
        </p:blipFill>
        <p:spPr bwMode="auto">
          <a:xfrm>
            <a:off x="4568937" y="10"/>
            <a:ext cx="4575063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E3BF3D-94BC-0295-74AF-1B4B492790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41909" y="6135808"/>
            <a:ext cx="5714999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r>
              <a:rPr lang="en-US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© NJ Italian Commission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7" name="Group 10246">
            <a:extLst>
              <a:ext uri="{FF2B5EF4-FFF2-40B4-BE49-F238E27FC236}">
                <a16:creationId xmlns:a16="http://schemas.microsoft.com/office/drawing/2014/main" id="{7398C59F-5A18-487B-91D6-B955AACF2E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0" y="228600"/>
            <a:ext cx="2138628" cy="6638625"/>
            <a:chOff x="2487613" y="285750"/>
            <a:chExt cx="2428875" cy="5654676"/>
          </a:xfrm>
        </p:grpSpPr>
        <p:sp>
          <p:nvSpPr>
            <p:cNvPr id="10248" name="Freeform 11">
              <a:extLst>
                <a:ext uri="{FF2B5EF4-FFF2-40B4-BE49-F238E27FC236}">
                  <a16:creationId xmlns:a16="http://schemas.microsoft.com/office/drawing/2014/main" id="{0557FAFE-C7C3-47EC-A4F5-9B21663192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9" name="Freeform 12">
              <a:extLst>
                <a:ext uri="{FF2B5EF4-FFF2-40B4-BE49-F238E27FC236}">
                  <a16:creationId xmlns:a16="http://schemas.microsoft.com/office/drawing/2014/main" id="{95BC28FB-3882-4674-9D79-EA58BEB7CE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0" name="Freeform 13">
              <a:extLst>
                <a:ext uri="{FF2B5EF4-FFF2-40B4-BE49-F238E27FC236}">
                  <a16:creationId xmlns:a16="http://schemas.microsoft.com/office/drawing/2014/main" id="{9C6EC892-83F9-402F-8552-0AD7C0556E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1" name="Freeform 14">
              <a:extLst>
                <a:ext uri="{FF2B5EF4-FFF2-40B4-BE49-F238E27FC236}">
                  <a16:creationId xmlns:a16="http://schemas.microsoft.com/office/drawing/2014/main" id="{18387766-037C-4EF0-8471-D19CBF2A43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2" name="Freeform 15">
              <a:extLst>
                <a:ext uri="{FF2B5EF4-FFF2-40B4-BE49-F238E27FC236}">
                  <a16:creationId xmlns:a16="http://schemas.microsoft.com/office/drawing/2014/main" id="{1E364F38-6F3A-476A-93E6-962EA817C4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3" name="Freeform 16">
              <a:extLst>
                <a:ext uri="{FF2B5EF4-FFF2-40B4-BE49-F238E27FC236}">
                  <a16:creationId xmlns:a16="http://schemas.microsoft.com/office/drawing/2014/main" id="{35C335A4-1E67-4293-8BE2-DFB085D4FB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4" name="Freeform 17">
              <a:extLst>
                <a:ext uri="{FF2B5EF4-FFF2-40B4-BE49-F238E27FC236}">
                  <a16:creationId xmlns:a16="http://schemas.microsoft.com/office/drawing/2014/main" id="{9A8A0F10-2C98-4297-9F92-5D95533927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5" name="Freeform 18">
              <a:extLst>
                <a:ext uri="{FF2B5EF4-FFF2-40B4-BE49-F238E27FC236}">
                  <a16:creationId xmlns:a16="http://schemas.microsoft.com/office/drawing/2014/main" id="{C3B112A3-006E-4008-A778-DB5F6A09D5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6" name="Freeform 19">
              <a:extLst>
                <a:ext uri="{FF2B5EF4-FFF2-40B4-BE49-F238E27FC236}">
                  <a16:creationId xmlns:a16="http://schemas.microsoft.com/office/drawing/2014/main" id="{E5E62767-5C25-4C49-9568-432433A3C5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7" name="Freeform 20">
              <a:extLst>
                <a:ext uri="{FF2B5EF4-FFF2-40B4-BE49-F238E27FC236}">
                  <a16:creationId xmlns:a16="http://schemas.microsoft.com/office/drawing/2014/main" id="{598EC006-77B1-42BA-B815-66CCB9B170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8" name="Freeform 21">
              <a:extLst>
                <a:ext uri="{FF2B5EF4-FFF2-40B4-BE49-F238E27FC236}">
                  <a16:creationId xmlns:a16="http://schemas.microsoft.com/office/drawing/2014/main" id="{A144ED09-DA06-491D-95A8-AB3DED4329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9" name="Freeform 22">
              <a:extLst>
                <a:ext uri="{FF2B5EF4-FFF2-40B4-BE49-F238E27FC236}">
                  <a16:creationId xmlns:a16="http://schemas.microsoft.com/office/drawing/2014/main" id="{1CB00BD2-11CD-4A38-8F38-02B0D1105E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261" name="Group 10260">
            <a:extLst>
              <a:ext uri="{FF2B5EF4-FFF2-40B4-BE49-F238E27FC236}">
                <a16:creationId xmlns:a16="http://schemas.microsoft.com/office/drawing/2014/main" id="{520234FB-542E-4550-9C2F-1B56FD41A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0412" y="-786"/>
            <a:ext cx="1767505" cy="6854040"/>
            <a:chOff x="6627813" y="194833"/>
            <a:chExt cx="1952625" cy="5678918"/>
          </a:xfrm>
        </p:grpSpPr>
        <p:sp>
          <p:nvSpPr>
            <p:cNvPr id="10262" name="Freeform 27">
              <a:extLst>
                <a:ext uri="{FF2B5EF4-FFF2-40B4-BE49-F238E27FC236}">
                  <a16:creationId xmlns:a16="http://schemas.microsoft.com/office/drawing/2014/main" id="{41FCE1F3-DEB3-47CD-90FF-7DABB4AF45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63" name="Freeform 28">
              <a:extLst>
                <a:ext uri="{FF2B5EF4-FFF2-40B4-BE49-F238E27FC236}">
                  <a16:creationId xmlns:a16="http://schemas.microsoft.com/office/drawing/2014/main" id="{5708E488-C19B-452C-B197-6F1C34F6E7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64" name="Freeform 29">
              <a:extLst>
                <a:ext uri="{FF2B5EF4-FFF2-40B4-BE49-F238E27FC236}">
                  <a16:creationId xmlns:a16="http://schemas.microsoft.com/office/drawing/2014/main" id="{89D3FD25-890E-4981-A71D-EE796873D7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65" name="Freeform 30">
              <a:extLst>
                <a:ext uri="{FF2B5EF4-FFF2-40B4-BE49-F238E27FC236}">
                  <a16:creationId xmlns:a16="http://schemas.microsoft.com/office/drawing/2014/main" id="{51B5414C-556A-47CB-8EE2-974A85A7A4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66" name="Freeform 31">
              <a:extLst>
                <a:ext uri="{FF2B5EF4-FFF2-40B4-BE49-F238E27FC236}">
                  <a16:creationId xmlns:a16="http://schemas.microsoft.com/office/drawing/2014/main" id="{1C02B20C-2B27-4B75-8AEE-A5D2E2674B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67" name="Freeform 32">
              <a:extLst>
                <a:ext uri="{FF2B5EF4-FFF2-40B4-BE49-F238E27FC236}">
                  <a16:creationId xmlns:a16="http://schemas.microsoft.com/office/drawing/2014/main" id="{54427714-F9AA-4F93-BD1D-400F1EA93F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68" name="Freeform 33">
              <a:extLst>
                <a:ext uri="{FF2B5EF4-FFF2-40B4-BE49-F238E27FC236}">
                  <a16:creationId xmlns:a16="http://schemas.microsoft.com/office/drawing/2014/main" id="{28A77D6A-9E81-497F-ABCC-2695BB5ADD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69" name="Freeform 34">
              <a:extLst>
                <a:ext uri="{FF2B5EF4-FFF2-40B4-BE49-F238E27FC236}">
                  <a16:creationId xmlns:a16="http://schemas.microsoft.com/office/drawing/2014/main" id="{2A1533BA-1478-4F7C-8E24-3F3E905050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70" name="Freeform 35">
              <a:extLst>
                <a:ext uri="{FF2B5EF4-FFF2-40B4-BE49-F238E27FC236}">
                  <a16:creationId xmlns:a16="http://schemas.microsoft.com/office/drawing/2014/main" id="{39686201-E633-40FD-A80A-1E28AD52E3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71" name="Freeform 36">
              <a:extLst>
                <a:ext uri="{FF2B5EF4-FFF2-40B4-BE49-F238E27FC236}">
                  <a16:creationId xmlns:a16="http://schemas.microsoft.com/office/drawing/2014/main" id="{76A215C2-F590-4938-810B-F8A79366C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72" name="Freeform 37">
              <a:extLst>
                <a:ext uri="{FF2B5EF4-FFF2-40B4-BE49-F238E27FC236}">
                  <a16:creationId xmlns:a16="http://schemas.microsoft.com/office/drawing/2014/main" id="{85F418E7-330D-4002-8EC8-33C1A897FF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73" name="Freeform 38">
              <a:extLst>
                <a:ext uri="{FF2B5EF4-FFF2-40B4-BE49-F238E27FC236}">
                  <a16:creationId xmlns:a16="http://schemas.microsoft.com/office/drawing/2014/main" id="{8FFE669A-54C9-4436-9566-C5A90F16DB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275" name="Rectangle 10274">
            <a:extLst>
              <a:ext uri="{FF2B5EF4-FFF2-40B4-BE49-F238E27FC236}">
                <a16:creationId xmlns:a16="http://schemas.microsoft.com/office/drawing/2014/main" id="{DE91395A-2D18-4AF6-A0AC-AAA7189FE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3716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0277" name="Freeform 11">
            <a:extLst>
              <a:ext uri="{FF2B5EF4-FFF2-40B4-BE49-F238E27FC236}">
                <a16:creationId xmlns:a16="http://schemas.microsoft.com/office/drawing/2014/main" id="{A57352BE-A213-4040-BE8E-D4A925AD9D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3141" y="714375"/>
            <a:ext cx="1191394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0279" name="Rectangle 10278">
            <a:extLst>
              <a:ext uri="{FF2B5EF4-FFF2-40B4-BE49-F238E27FC236}">
                <a16:creationId xmlns:a16="http://schemas.microsoft.com/office/drawing/2014/main" id="{B2EC7880-C5D9-40A8-A6B0-3198AD07AD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786"/>
            <a:ext cx="3464657" cy="6854038"/>
          </a:xfrm>
          <a:prstGeom prst="rect">
            <a:avLst/>
          </a:prstGeom>
          <a:solidFill>
            <a:schemeClr val="tx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645106"/>
            <a:ext cx="2737709" cy="125989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/>
              <a:t>Global Expansion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6918" y="2133600"/>
            <a:ext cx="2737709" cy="3759253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/>
              <a:t>The success of Casa dei Bambini led to a global movement.</a:t>
            </a:r>
          </a:p>
          <a:p>
            <a:r>
              <a:rPr lang="en-US"/>
              <a:t>By the early 20th century, Montessori schools had spread worldwide.</a:t>
            </a:r>
          </a:p>
          <a:p>
            <a:r>
              <a:rPr lang="en-US"/>
              <a:t>Montessori herself traveled extensively to train teachers.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709589-C877-CD44-EB71-BF84E73540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15687" y="6135808"/>
            <a:ext cx="233172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r>
              <a:rPr lang="en-US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© NJ Italian Commission </a:t>
            </a:r>
          </a:p>
        </p:txBody>
      </p:sp>
      <p:pic>
        <p:nvPicPr>
          <p:cNvPr id="10242" name="Picture 2" descr="Montessori globe of land and water">
            <a:extLst>
              <a:ext uri="{FF2B5EF4-FFF2-40B4-BE49-F238E27FC236}">
                <a16:creationId xmlns:a16="http://schemas.microsoft.com/office/drawing/2014/main" id="{79B053E0-B427-C613-311F-13A844E4B9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2" r="29990" b="-1"/>
          <a:stretch/>
        </p:blipFill>
        <p:spPr bwMode="auto">
          <a:xfrm>
            <a:off x="3464657" y="10"/>
            <a:ext cx="5679343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7398C59F-5A18-487B-91D6-B955AACF2E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0" y="228600"/>
            <a:ext cx="2138628" cy="6638625"/>
            <a:chOff x="2487613" y="285750"/>
            <a:chExt cx="2428875" cy="5654676"/>
          </a:xfrm>
        </p:grpSpPr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0557FAFE-C7C3-47EC-A4F5-9B21663192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95BC28FB-3882-4674-9D79-EA58BEB7CE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9C6EC892-83F9-402F-8552-0AD7C0556E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18387766-037C-4EF0-8471-D19CBF2A43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1E364F38-6F3A-476A-93E6-962EA817C4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35C335A4-1E67-4293-8BE2-DFB085D4FB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9A8A0F10-2C98-4297-9F92-5D95533927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C3B112A3-006E-4008-A778-DB5F6A09D5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E5E62767-5C25-4C49-9568-432433A3C5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598EC006-77B1-42BA-B815-66CCB9B170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A144ED09-DA06-491D-95A8-AB3DED4329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1CB00BD2-11CD-4A38-8F38-02B0D1105E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20234FB-542E-4550-9C2F-1B56FD41A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0412" y="-786"/>
            <a:ext cx="1767505" cy="6854040"/>
            <a:chOff x="6627813" y="194833"/>
            <a:chExt cx="1952625" cy="5678918"/>
          </a:xfrm>
        </p:grpSpPr>
        <p:sp>
          <p:nvSpPr>
            <p:cNvPr id="27" name="Freeform 27">
              <a:extLst>
                <a:ext uri="{FF2B5EF4-FFF2-40B4-BE49-F238E27FC236}">
                  <a16:creationId xmlns:a16="http://schemas.microsoft.com/office/drawing/2014/main" id="{41FCE1F3-DEB3-47CD-90FF-7DABB4AF45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8">
              <a:extLst>
                <a:ext uri="{FF2B5EF4-FFF2-40B4-BE49-F238E27FC236}">
                  <a16:creationId xmlns:a16="http://schemas.microsoft.com/office/drawing/2014/main" id="{5708E488-C19B-452C-B197-6F1C34F6E7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9">
              <a:extLst>
                <a:ext uri="{FF2B5EF4-FFF2-40B4-BE49-F238E27FC236}">
                  <a16:creationId xmlns:a16="http://schemas.microsoft.com/office/drawing/2014/main" id="{89D3FD25-890E-4981-A71D-EE796873D7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30">
              <a:extLst>
                <a:ext uri="{FF2B5EF4-FFF2-40B4-BE49-F238E27FC236}">
                  <a16:creationId xmlns:a16="http://schemas.microsoft.com/office/drawing/2014/main" id="{51B5414C-556A-47CB-8EE2-974A85A7A4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31">
              <a:extLst>
                <a:ext uri="{FF2B5EF4-FFF2-40B4-BE49-F238E27FC236}">
                  <a16:creationId xmlns:a16="http://schemas.microsoft.com/office/drawing/2014/main" id="{1C02B20C-2B27-4B75-8AEE-A5D2E2674B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32">
              <a:extLst>
                <a:ext uri="{FF2B5EF4-FFF2-40B4-BE49-F238E27FC236}">
                  <a16:creationId xmlns:a16="http://schemas.microsoft.com/office/drawing/2014/main" id="{54427714-F9AA-4F93-BD1D-400F1EA93F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33">
              <a:extLst>
                <a:ext uri="{FF2B5EF4-FFF2-40B4-BE49-F238E27FC236}">
                  <a16:creationId xmlns:a16="http://schemas.microsoft.com/office/drawing/2014/main" id="{28A77D6A-9E81-497F-ABCC-2695BB5ADD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34">
              <a:extLst>
                <a:ext uri="{FF2B5EF4-FFF2-40B4-BE49-F238E27FC236}">
                  <a16:creationId xmlns:a16="http://schemas.microsoft.com/office/drawing/2014/main" id="{2A1533BA-1478-4F7C-8E24-3F3E905050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5">
              <a:extLst>
                <a:ext uri="{FF2B5EF4-FFF2-40B4-BE49-F238E27FC236}">
                  <a16:creationId xmlns:a16="http://schemas.microsoft.com/office/drawing/2014/main" id="{39686201-E633-40FD-A80A-1E28AD52E3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6">
              <a:extLst>
                <a:ext uri="{FF2B5EF4-FFF2-40B4-BE49-F238E27FC236}">
                  <a16:creationId xmlns:a16="http://schemas.microsoft.com/office/drawing/2014/main" id="{76A215C2-F590-4938-810B-F8A79366C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7">
              <a:extLst>
                <a:ext uri="{FF2B5EF4-FFF2-40B4-BE49-F238E27FC236}">
                  <a16:creationId xmlns:a16="http://schemas.microsoft.com/office/drawing/2014/main" id="{85F418E7-330D-4002-8EC8-33C1A897FF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8">
              <a:extLst>
                <a:ext uri="{FF2B5EF4-FFF2-40B4-BE49-F238E27FC236}">
                  <a16:creationId xmlns:a16="http://schemas.microsoft.com/office/drawing/2014/main" id="{8FFE669A-54C9-4436-9566-C5A90F16DB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id="{DE91395A-2D18-4AF6-A0AC-AAA7189FE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3716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42" name="Freeform 11">
            <a:extLst>
              <a:ext uri="{FF2B5EF4-FFF2-40B4-BE49-F238E27FC236}">
                <a16:creationId xmlns:a16="http://schemas.microsoft.com/office/drawing/2014/main" id="{A57352BE-A213-4040-BE8E-D4A925AD9D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3141" y="714375"/>
            <a:ext cx="1191394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B2EC7880-C5D9-40A8-A6B0-3198AD07AD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786"/>
            <a:ext cx="3464657" cy="6854038"/>
          </a:xfrm>
          <a:prstGeom prst="rect">
            <a:avLst/>
          </a:prstGeom>
          <a:solidFill>
            <a:schemeClr val="tx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645106"/>
            <a:ext cx="2737709" cy="125989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 dirty="0"/>
              <a:t>Gandhi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6918" y="2133600"/>
            <a:ext cx="2737709" cy="3759253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1700"/>
              <a:t>Influential figures, such as Mahatma Gandhi, admired Montessori’s work.</a:t>
            </a:r>
          </a:p>
          <a:p>
            <a:r>
              <a:rPr lang="en-US" sz="1700"/>
              <a:t>They shared her belief in education as a pathway to peace.</a:t>
            </a:r>
          </a:p>
          <a:p>
            <a:r>
              <a:rPr lang="en-US" sz="1700"/>
              <a:t>Montessori’s philosophy transcended cultural and national boundaries.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B8079C-C455-F367-2A0B-44EFB118A5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15687" y="6135808"/>
            <a:ext cx="233172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r>
              <a:rPr lang="en-US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© NJ Italian Commission </a:t>
            </a:r>
          </a:p>
        </p:txBody>
      </p:sp>
      <p:pic>
        <p:nvPicPr>
          <p:cNvPr id="7" name="Picture 6" descr="A person wearing a white robe&#10;&#10;AI-generated content may be incorrect.">
            <a:extLst>
              <a:ext uri="{FF2B5EF4-FFF2-40B4-BE49-F238E27FC236}">
                <a16:creationId xmlns:a16="http://schemas.microsoft.com/office/drawing/2014/main" id="{A7426362-6286-B641-800D-829AF4F80AB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859" r="57359" b="-1"/>
          <a:stretch/>
        </p:blipFill>
        <p:spPr>
          <a:xfrm>
            <a:off x="3464657" y="10"/>
            <a:ext cx="5679343" cy="6857990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71" name="Group 11270">
            <a:extLst>
              <a:ext uri="{FF2B5EF4-FFF2-40B4-BE49-F238E27FC236}">
                <a16:creationId xmlns:a16="http://schemas.microsoft.com/office/drawing/2014/main" id="{166BF9EE-F7AC-4FA5-AC7E-001B3A642F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0" y="228600"/>
            <a:ext cx="2138628" cy="6638625"/>
            <a:chOff x="2487613" y="285750"/>
            <a:chExt cx="2428875" cy="5654676"/>
          </a:xfrm>
        </p:grpSpPr>
        <p:sp>
          <p:nvSpPr>
            <p:cNvPr id="11272" name="Freeform 11">
              <a:extLst>
                <a:ext uri="{FF2B5EF4-FFF2-40B4-BE49-F238E27FC236}">
                  <a16:creationId xmlns:a16="http://schemas.microsoft.com/office/drawing/2014/main" id="{3B48D182-44E3-4D8B-ACEF-F1A900BE44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73" name="Freeform 12">
              <a:extLst>
                <a:ext uri="{FF2B5EF4-FFF2-40B4-BE49-F238E27FC236}">
                  <a16:creationId xmlns:a16="http://schemas.microsoft.com/office/drawing/2014/main" id="{355A535A-A489-477F-A314-593AA8CAFB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74" name="Freeform 13">
              <a:extLst>
                <a:ext uri="{FF2B5EF4-FFF2-40B4-BE49-F238E27FC236}">
                  <a16:creationId xmlns:a16="http://schemas.microsoft.com/office/drawing/2014/main" id="{954C2D4C-FD83-4EF4-9312-04442ABD66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75" name="Freeform 14">
              <a:extLst>
                <a:ext uri="{FF2B5EF4-FFF2-40B4-BE49-F238E27FC236}">
                  <a16:creationId xmlns:a16="http://schemas.microsoft.com/office/drawing/2014/main" id="{C20701C2-CD9A-4698-BC97-E1085820C2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76" name="Freeform 15">
              <a:extLst>
                <a:ext uri="{FF2B5EF4-FFF2-40B4-BE49-F238E27FC236}">
                  <a16:creationId xmlns:a16="http://schemas.microsoft.com/office/drawing/2014/main" id="{62575C35-466F-42AE-87A1-D691849AB8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77" name="Freeform 16">
              <a:extLst>
                <a:ext uri="{FF2B5EF4-FFF2-40B4-BE49-F238E27FC236}">
                  <a16:creationId xmlns:a16="http://schemas.microsoft.com/office/drawing/2014/main" id="{58236F37-6119-45AC-80A0-CD2C311B50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78" name="Freeform 17">
              <a:extLst>
                <a:ext uri="{FF2B5EF4-FFF2-40B4-BE49-F238E27FC236}">
                  <a16:creationId xmlns:a16="http://schemas.microsoft.com/office/drawing/2014/main" id="{F3FDD799-39FE-4D6F-9A64-2F472B2150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79" name="Freeform 18">
              <a:extLst>
                <a:ext uri="{FF2B5EF4-FFF2-40B4-BE49-F238E27FC236}">
                  <a16:creationId xmlns:a16="http://schemas.microsoft.com/office/drawing/2014/main" id="{9820D241-1D49-442C-A95A-00BC1BF9E2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80" name="Freeform 19">
              <a:extLst>
                <a:ext uri="{FF2B5EF4-FFF2-40B4-BE49-F238E27FC236}">
                  <a16:creationId xmlns:a16="http://schemas.microsoft.com/office/drawing/2014/main" id="{EBC2197C-B383-4866-8ABD-74222400BE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81" name="Freeform 20">
              <a:extLst>
                <a:ext uri="{FF2B5EF4-FFF2-40B4-BE49-F238E27FC236}">
                  <a16:creationId xmlns:a16="http://schemas.microsoft.com/office/drawing/2014/main" id="{404B06AA-FC93-4471-9DE4-56A401E70A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82" name="Freeform 21">
              <a:extLst>
                <a:ext uri="{FF2B5EF4-FFF2-40B4-BE49-F238E27FC236}">
                  <a16:creationId xmlns:a16="http://schemas.microsoft.com/office/drawing/2014/main" id="{E580600C-013F-4FAF-8FB7-4CC0FA80A9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83" name="Freeform 22">
              <a:extLst>
                <a:ext uri="{FF2B5EF4-FFF2-40B4-BE49-F238E27FC236}">
                  <a16:creationId xmlns:a16="http://schemas.microsoft.com/office/drawing/2014/main" id="{9BFCF199-64B2-4AEE-88C4-E954ABF362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285" name="Group 11284">
            <a:extLst>
              <a:ext uri="{FF2B5EF4-FFF2-40B4-BE49-F238E27FC236}">
                <a16:creationId xmlns:a16="http://schemas.microsoft.com/office/drawing/2014/main" id="{E312DBA5-56D8-42B2-BA94-28168C2A67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0412" y="-786"/>
            <a:ext cx="1767505" cy="6854040"/>
            <a:chOff x="6627813" y="194833"/>
            <a:chExt cx="1952625" cy="5678918"/>
          </a:xfrm>
        </p:grpSpPr>
        <p:sp>
          <p:nvSpPr>
            <p:cNvPr id="11286" name="Freeform 27">
              <a:extLst>
                <a:ext uri="{FF2B5EF4-FFF2-40B4-BE49-F238E27FC236}">
                  <a16:creationId xmlns:a16="http://schemas.microsoft.com/office/drawing/2014/main" id="{7AD46C74-3117-46B0-B267-0F61B57CAC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87" name="Freeform 28">
              <a:extLst>
                <a:ext uri="{FF2B5EF4-FFF2-40B4-BE49-F238E27FC236}">
                  <a16:creationId xmlns:a16="http://schemas.microsoft.com/office/drawing/2014/main" id="{8C13B810-9664-45D8-8510-D6ED0ADD72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88" name="Freeform 29">
              <a:extLst>
                <a:ext uri="{FF2B5EF4-FFF2-40B4-BE49-F238E27FC236}">
                  <a16:creationId xmlns:a16="http://schemas.microsoft.com/office/drawing/2014/main" id="{10306E52-A922-4458-BCCE-C3C840CC75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89" name="Freeform 30">
              <a:extLst>
                <a:ext uri="{FF2B5EF4-FFF2-40B4-BE49-F238E27FC236}">
                  <a16:creationId xmlns:a16="http://schemas.microsoft.com/office/drawing/2014/main" id="{CB578819-B7E7-4250-932F-52AE2A2A9A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0" name="Freeform 31">
              <a:extLst>
                <a:ext uri="{FF2B5EF4-FFF2-40B4-BE49-F238E27FC236}">
                  <a16:creationId xmlns:a16="http://schemas.microsoft.com/office/drawing/2014/main" id="{454B9C91-B623-424A-B16E-F764F189D3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1" name="Freeform 32">
              <a:extLst>
                <a:ext uri="{FF2B5EF4-FFF2-40B4-BE49-F238E27FC236}">
                  <a16:creationId xmlns:a16="http://schemas.microsoft.com/office/drawing/2014/main" id="{EFD03C4A-8484-41E6-B458-032F1DCA70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2" name="Freeform 33">
              <a:extLst>
                <a:ext uri="{FF2B5EF4-FFF2-40B4-BE49-F238E27FC236}">
                  <a16:creationId xmlns:a16="http://schemas.microsoft.com/office/drawing/2014/main" id="{DDC2F3C3-1D4E-4913-9C5C-F9A65B47E5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3" name="Freeform 34">
              <a:extLst>
                <a:ext uri="{FF2B5EF4-FFF2-40B4-BE49-F238E27FC236}">
                  <a16:creationId xmlns:a16="http://schemas.microsoft.com/office/drawing/2014/main" id="{1E15BCA2-2420-4C53-ADE9-40FBAC2384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4" name="Freeform 35">
              <a:extLst>
                <a:ext uri="{FF2B5EF4-FFF2-40B4-BE49-F238E27FC236}">
                  <a16:creationId xmlns:a16="http://schemas.microsoft.com/office/drawing/2014/main" id="{73D5FBF4-7129-4C51-B603-E3BC334195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5" name="Freeform 36">
              <a:extLst>
                <a:ext uri="{FF2B5EF4-FFF2-40B4-BE49-F238E27FC236}">
                  <a16:creationId xmlns:a16="http://schemas.microsoft.com/office/drawing/2014/main" id="{0165B164-CE2A-494C-88FC-507232B37C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6" name="Freeform 37">
              <a:extLst>
                <a:ext uri="{FF2B5EF4-FFF2-40B4-BE49-F238E27FC236}">
                  <a16:creationId xmlns:a16="http://schemas.microsoft.com/office/drawing/2014/main" id="{87F127E5-B10B-4D18-BCF0-E7C3C7F401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7" name="Freeform 38">
              <a:extLst>
                <a:ext uri="{FF2B5EF4-FFF2-40B4-BE49-F238E27FC236}">
                  <a16:creationId xmlns:a16="http://schemas.microsoft.com/office/drawing/2014/main" id="{FC692D59-F28D-4E42-B435-225F2C6CFA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1299" name="Rectangle 11298">
            <a:extLst>
              <a:ext uri="{FF2B5EF4-FFF2-40B4-BE49-F238E27FC236}">
                <a16:creationId xmlns:a16="http://schemas.microsoft.com/office/drawing/2014/main" id="{1996130F-9AB5-4DE9-8574-3AF891C5C1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3716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1301" name="Freeform 11">
            <a:extLst>
              <a:ext uri="{FF2B5EF4-FFF2-40B4-BE49-F238E27FC236}">
                <a16:creationId xmlns:a16="http://schemas.microsoft.com/office/drawing/2014/main" id="{7326F4E6-9131-42DA-97B2-0BA8D1E258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3141" y="714375"/>
            <a:ext cx="1191394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1303" name="Rectangle 11302">
            <a:extLst>
              <a:ext uri="{FF2B5EF4-FFF2-40B4-BE49-F238E27FC236}">
                <a16:creationId xmlns:a16="http://schemas.microsoft.com/office/drawing/2014/main" id="{37B5A23F-7276-435D-91DA-09104D7777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0161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05" name="Rectangle 11304">
            <a:extLst>
              <a:ext uri="{FF2B5EF4-FFF2-40B4-BE49-F238E27FC236}">
                <a16:creationId xmlns:a16="http://schemas.microsoft.com/office/drawing/2014/main" id="{2F3ECD7F-BF61-4CB1-AA15-464BB771E7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786"/>
            <a:ext cx="9144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07" name="Rectangle 11306">
            <a:extLst>
              <a:ext uri="{FF2B5EF4-FFF2-40B4-BE49-F238E27FC236}">
                <a16:creationId xmlns:a16="http://schemas.microsoft.com/office/drawing/2014/main" id="{966F1B29-3A08-4DB7-9F92-4C09B3BCFF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6172199" cy="6858000"/>
          </a:xfrm>
          <a:prstGeom prst="rect">
            <a:avLst/>
          </a:prstGeom>
          <a:solidFill>
            <a:schemeClr val="bg2">
              <a:lumMod val="10000"/>
              <a:alpha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1309" name="Freeform 5">
            <a:extLst>
              <a:ext uri="{FF2B5EF4-FFF2-40B4-BE49-F238E27FC236}">
                <a16:creationId xmlns:a16="http://schemas.microsoft.com/office/drawing/2014/main" id="{44A5AAD1-9616-4E1C-B3AC-E5497A6A3C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0" y="659027"/>
            <a:ext cx="6782018" cy="1035152"/>
          </a:xfrm>
          <a:custGeom>
            <a:avLst/>
            <a:gdLst>
              <a:gd name="T0" fmla="*/ 1900 w 1902"/>
              <a:gd name="T1" fmla="*/ 77 h 163"/>
              <a:gd name="T2" fmla="*/ 1826 w 1902"/>
              <a:gd name="T3" fmla="*/ 3 h 163"/>
              <a:gd name="T4" fmla="*/ 1825 w 1902"/>
              <a:gd name="T5" fmla="*/ 2 h 163"/>
              <a:gd name="T6" fmla="*/ 1819 w 1902"/>
              <a:gd name="T7" fmla="*/ 0 h 163"/>
              <a:gd name="T8" fmla="*/ 1363 w 1902"/>
              <a:gd name="T9" fmla="*/ 0 h 163"/>
              <a:gd name="T10" fmla="*/ 1348 w 1902"/>
              <a:gd name="T11" fmla="*/ 0 h 163"/>
              <a:gd name="T12" fmla="*/ 1225 w 1902"/>
              <a:gd name="T13" fmla="*/ 0 h 163"/>
              <a:gd name="T14" fmla="*/ 1033 w 1902"/>
              <a:gd name="T15" fmla="*/ 0 h 163"/>
              <a:gd name="T16" fmla="*/ 892 w 1902"/>
              <a:gd name="T17" fmla="*/ 0 h 163"/>
              <a:gd name="T18" fmla="*/ 786 w 1902"/>
              <a:gd name="T19" fmla="*/ 0 h 163"/>
              <a:gd name="T20" fmla="*/ 577 w 1902"/>
              <a:gd name="T21" fmla="*/ 0 h 163"/>
              <a:gd name="T22" fmla="*/ 562 w 1902"/>
              <a:gd name="T23" fmla="*/ 0 h 163"/>
              <a:gd name="T24" fmla="*/ 439 w 1902"/>
              <a:gd name="T25" fmla="*/ 0 h 163"/>
              <a:gd name="T26" fmla="*/ 106 w 1902"/>
              <a:gd name="T27" fmla="*/ 0 h 163"/>
              <a:gd name="T28" fmla="*/ 0 w 1902"/>
              <a:gd name="T29" fmla="*/ 0 h 163"/>
              <a:gd name="T30" fmla="*/ 0 w 1902"/>
              <a:gd name="T31" fmla="*/ 163 h 163"/>
              <a:gd name="T32" fmla="*/ 106 w 1902"/>
              <a:gd name="T33" fmla="*/ 163 h 163"/>
              <a:gd name="T34" fmla="*/ 439 w 1902"/>
              <a:gd name="T35" fmla="*/ 163 h 163"/>
              <a:gd name="T36" fmla="*/ 562 w 1902"/>
              <a:gd name="T37" fmla="*/ 163 h 163"/>
              <a:gd name="T38" fmla="*/ 577 w 1902"/>
              <a:gd name="T39" fmla="*/ 163 h 163"/>
              <a:gd name="T40" fmla="*/ 786 w 1902"/>
              <a:gd name="T41" fmla="*/ 163 h 163"/>
              <a:gd name="T42" fmla="*/ 892 w 1902"/>
              <a:gd name="T43" fmla="*/ 163 h 163"/>
              <a:gd name="T44" fmla="*/ 1033 w 1902"/>
              <a:gd name="T45" fmla="*/ 163 h 163"/>
              <a:gd name="T46" fmla="*/ 1225 w 1902"/>
              <a:gd name="T47" fmla="*/ 163 h 163"/>
              <a:gd name="T48" fmla="*/ 1348 w 1902"/>
              <a:gd name="T49" fmla="*/ 163 h 163"/>
              <a:gd name="T50" fmla="*/ 1363 w 1902"/>
              <a:gd name="T51" fmla="*/ 163 h 163"/>
              <a:gd name="T52" fmla="*/ 1819 w 1902"/>
              <a:gd name="T53" fmla="*/ 163 h 163"/>
              <a:gd name="T54" fmla="*/ 1825 w 1902"/>
              <a:gd name="T55" fmla="*/ 161 h 163"/>
              <a:gd name="T56" fmla="*/ 1826 w 1902"/>
              <a:gd name="T57" fmla="*/ 160 h 163"/>
              <a:gd name="T58" fmla="*/ 1900 w 1902"/>
              <a:gd name="T59" fmla="*/ 86 h 163"/>
              <a:gd name="T60" fmla="*/ 1900 w 1902"/>
              <a:gd name="T61" fmla="*/ 77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902" h="163">
                <a:moveTo>
                  <a:pt x="1900" y="77"/>
                </a:moveTo>
                <a:cubicBezTo>
                  <a:pt x="1826" y="3"/>
                  <a:pt x="1826" y="3"/>
                  <a:pt x="1826" y="3"/>
                </a:cubicBezTo>
                <a:cubicBezTo>
                  <a:pt x="1825" y="2"/>
                  <a:pt x="1825" y="2"/>
                  <a:pt x="1825" y="2"/>
                </a:cubicBezTo>
                <a:cubicBezTo>
                  <a:pt x="1823" y="1"/>
                  <a:pt x="1821" y="0"/>
                  <a:pt x="1819" y="0"/>
                </a:cubicBezTo>
                <a:cubicBezTo>
                  <a:pt x="1363" y="0"/>
                  <a:pt x="1363" y="0"/>
                  <a:pt x="1363" y="0"/>
                </a:cubicBezTo>
                <a:cubicBezTo>
                  <a:pt x="1348" y="0"/>
                  <a:pt x="1348" y="0"/>
                  <a:pt x="1348" y="0"/>
                </a:cubicBezTo>
                <a:cubicBezTo>
                  <a:pt x="1225" y="0"/>
                  <a:pt x="1225" y="0"/>
                  <a:pt x="1225" y="0"/>
                </a:cubicBezTo>
                <a:cubicBezTo>
                  <a:pt x="1033" y="0"/>
                  <a:pt x="1033" y="0"/>
                  <a:pt x="1033" y="0"/>
                </a:cubicBezTo>
                <a:cubicBezTo>
                  <a:pt x="892" y="0"/>
                  <a:pt x="892" y="0"/>
                  <a:pt x="892" y="0"/>
                </a:cubicBezTo>
                <a:cubicBezTo>
                  <a:pt x="786" y="0"/>
                  <a:pt x="786" y="0"/>
                  <a:pt x="786" y="0"/>
                </a:cubicBezTo>
                <a:cubicBezTo>
                  <a:pt x="577" y="0"/>
                  <a:pt x="577" y="0"/>
                  <a:pt x="577" y="0"/>
                </a:cubicBezTo>
                <a:cubicBezTo>
                  <a:pt x="562" y="0"/>
                  <a:pt x="562" y="0"/>
                  <a:pt x="562" y="0"/>
                </a:cubicBezTo>
                <a:cubicBezTo>
                  <a:pt x="439" y="0"/>
                  <a:pt x="439" y="0"/>
                  <a:pt x="439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3"/>
                  <a:pt x="0" y="163"/>
                  <a:pt x="0" y="163"/>
                </a:cubicBezTo>
                <a:cubicBezTo>
                  <a:pt x="106" y="163"/>
                  <a:pt x="106" y="163"/>
                  <a:pt x="106" y="163"/>
                </a:cubicBezTo>
                <a:cubicBezTo>
                  <a:pt x="439" y="163"/>
                  <a:pt x="439" y="163"/>
                  <a:pt x="439" y="163"/>
                </a:cubicBezTo>
                <a:cubicBezTo>
                  <a:pt x="562" y="163"/>
                  <a:pt x="562" y="163"/>
                  <a:pt x="562" y="163"/>
                </a:cubicBezTo>
                <a:cubicBezTo>
                  <a:pt x="577" y="163"/>
                  <a:pt x="577" y="163"/>
                  <a:pt x="577" y="163"/>
                </a:cubicBezTo>
                <a:cubicBezTo>
                  <a:pt x="786" y="163"/>
                  <a:pt x="786" y="163"/>
                  <a:pt x="786" y="163"/>
                </a:cubicBezTo>
                <a:cubicBezTo>
                  <a:pt x="892" y="163"/>
                  <a:pt x="892" y="163"/>
                  <a:pt x="892" y="163"/>
                </a:cubicBezTo>
                <a:cubicBezTo>
                  <a:pt x="1033" y="163"/>
                  <a:pt x="1033" y="163"/>
                  <a:pt x="1033" y="163"/>
                </a:cubicBezTo>
                <a:cubicBezTo>
                  <a:pt x="1225" y="163"/>
                  <a:pt x="1225" y="163"/>
                  <a:pt x="1225" y="163"/>
                </a:cubicBezTo>
                <a:cubicBezTo>
                  <a:pt x="1348" y="163"/>
                  <a:pt x="1348" y="163"/>
                  <a:pt x="1348" y="163"/>
                </a:cubicBezTo>
                <a:cubicBezTo>
                  <a:pt x="1363" y="163"/>
                  <a:pt x="1363" y="163"/>
                  <a:pt x="1363" y="163"/>
                </a:cubicBezTo>
                <a:cubicBezTo>
                  <a:pt x="1819" y="163"/>
                  <a:pt x="1819" y="163"/>
                  <a:pt x="1819" y="163"/>
                </a:cubicBezTo>
                <a:cubicBezTo>
                  <a:pt x="1821" y="163"/>
                  <a:pt x="1823" y="162"/>
                  <a:pt x="1825" y="161"/>
                </a:cubicBezTo>
                <a:cubicBezTo>
                  <a:pt x="1825" y="160"/>
                  <a:pt x="1825" y="160"/>
                  <a:pt x="1826" y="160"/>
                </a:cubicBezTo>
                <a:cubicBezTo>
                  <a:pt x="1900" y="86"/>
                  <a:pt x="1900" y="86"/>
                  <a:pt x="1900" y="86"/>
                </a:cubicBezTo>
                <a:cubicBezTo>
                  <a:pt x="1902" y="83"/>
                  <a:pt x="1902" y="79"/>
                  <a:pt x="1900" y="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0" y="787400"/>
            <a:ext cx="5359399" cy="77893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>
                <a:solidFill>
                  <a:srgbClr val="FEFFFF"/>
                </a:solidFill>
              </a:rPr>
              <a:t>Influence on Jean Piaget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399" y="2032000"/>
            <a:ext cx="5359400" cy="3879222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>
                <a:solidFill>
                  <a:srgbClr val="FEFFFF"/>
                </a:solidFill>
              </a:rPr>
              <a:t>Maria Montessori influenced psychologist Jean Piaget.</a:t>
            </a:r>
          </a:p>
          <a:p>
            <a:r>
              <a:rPr lang="en-US">
                <a:solidFill>
                  <a:srgbClr val="FEFFFF"/>
                </a:solidFill>
              </a:rPr>
              <a:t>Piaget admired her emphasis on hands-on, experiential learning.</a:t>
            </a:r>
          </a:p>
          <a:p>
            <a:r>
              <a:rPr lang="en-US">
                <a:solidFill>
                  <a:srgbClr val="FEFFFF"/>
                </a:solidFill>
              </a:rPr>
              <a:t>Her methods contributed to his theories of cognitive development.</a:t>
            </a:r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id="{2E292FED-DDCC-FA5F-2F55-D096515241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34792" y="2077660"/>
            <a:ext cx="2251449" cy="377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588EBE-9500-A284-629A-EDC8C13ADB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9809" y="6135808"/>
            <a:ext cx="538599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r>
              <a:rPr lang="en-US" kern="1200" dirty="0">
                <a:solidFill>
                  <a:srgbClr val="FEFFFF"/>
                </a:solidFill>
                <a:latin typeface="+mn-lt"/>
                <a:ea typeface="+mn-ea"/>
                <a:cs typeface="+mn-cs"/>
              </a:rPr>
              <a:t>© NJ Italian Commission 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33" name="Group 12332">
            <a:extLst>
              <a:ext uri="{FF2B5EF4-FFF2-40B4-BE49-F238E27FC236}">
                <a16:creationId xmlns:a16="http://schemas.microsoft.com/office/drawing/2014/main" id="{7398C59F-5A18-487B-91D6-B955AACF2E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0" y="228600"/>
            <a:ext cx="2138628" cy="6638625"/>
            <a:chOff x="2487613" y="285750"/>
            <a:chExt cx="2428875" cy="5654676"/>
          </a:xfrm>
        </p:grpSpPr>
        <p:sp>
          <p:nvSpPr>
            <p:cNvPr id="12334" name="Freeform 11">
              <a:extLst>
                <a:ext uri="{FF2B5EF4-FFF2-40B4-BE49-F238E27FC236}">
                  <a16:creationId xmlns:a16="http://schemas.microsoft.com/office/drawing/2014/main" id="{0557FAFE-C7C3-47EC-A4F5-9B21663192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35" name="Freeform 12">
              <a:extLst>
                <a:ext uri="{FF2B5EF4-FFF2-40B4-BE49-F238E27FC236}">
                  <a16:creationId xmlns:a16="http://schemas.microsoft.com/office/drawing/2014/main" id="{95BC28FB-3882-4674-9D79-EA58BEB7CE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36" name="Freeform 13">
              <a:extLst>
                <a:ext uri="{FF2B5EF4-FFF2-40B4-BE49-F238E27FC236}">
                  <a16:creationId xmlns:a16="http://schemas.microsoft.com/office/drawing/2014/main" id="{9C6EC892-83F9-402F-8552-0AD7C0556E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37" name="Freeform 14">
              <a:extLst>
                <a:ext uri="{FF2B5EF4-FFF2-40B4-BE49-F238E27FC236}">
                  <a16:creationId xmlns:a16="http://schemas.microsoft.com/office/drawing/2014/main" id="{18387766-037C-4EF0-8471-D19CBF2A43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38" name="Freeform 15">
              <a:extLst>
                <a:ext uri="{FF2B5EF4-FFF2-40B4-BE49-F238E27FC236}">
                  <a16:creationId xmlns:a16="http://schemas.microsoft.com/office/drawing/2014/main" id="{1E364F38-6F3A-476A-93E6-962EA817C4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39" name="Freeform 16">
              <a:extLst>
                <a:ext uri="{FF2B5EF4-FFF2-40B4-BE49-F238E27FC236}">
                  <a16:creationId xmlns:a16="http://schemas.microsoft.com/office/drawing/2014/main" id="{35C335A4-1E67-4293-8BE2-DFB085D4FB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40" name="Freeform 17">
              <a:extLst>
                <a:ext uri="{FF2B5EF4-FFF2-40B4-BE49-F238E27FC236}">
                  <a16:creationId xmlns:a16="http://schemas.microsoft.com/office/drawing/2014/main" id="{9A8A0F10-2C98-4297-9F92-5D95533927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41" name="Freeform 18">
              <a:extLst>
                <a:ext uri="{FF2B5EF4-FFF2-40B4-BE49-F238E27FC236}">
                  <a16:creationId xmlns:a16="http://schemas.microsoft.com/office/drawing/2014/main" id="{C3B112A3-006E-4008-A778-DB5F6A09D5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42" name="Freeform 19">
              <a:extLst>
                <a:ext uri="{FF2B5EF4-FFF2-40B4-BE49-F238E27FC236}">
                  <a16:creationId xmlns:a16="http://schemas.microsoft.com/office/drawing/2014/main" id="{E5E62767-5C25-4C49-9568-432433A3C5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43" name="Freeform 20">
              <a:extLst>
                <a:ext uri="{FF2B5EF4-FFF2-40B4-BE49-F238E27FC236}">
                  <a16:creationId xmlns:a16="http://schemas.microsoft.com/office/drawing/2014/main" id="{598EC006-77B1-42BA-B815-66CCB9B170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44" name="Freeform 21">
              <a:extLst>
                <a:ext uri="{FF2B5EF4-FFF2-40B4-BE49-F238E27FC236}">
                  <a16:creationId xmlns:a16="http://schemas.microsoft.com/office/drawing/2014/main" id="{A144ED09-DA06-491D-95A8-AB3DED4329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45" name="Freeform 22">
              <a:extLst>
                <a:ext uri="{FF2B5EF4-FFF2-40B4-BE49-F238E27FC236}">
                  <a16:creationId xmlns:a16="http://schemas.microsoft.com/office/drawing/2014/main" id="{1CB00BD2-11CD-4A38-8F38-02B0D1105E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346" name="Group 12345">
            <a:extLst>
              <a:ext uri="{FF2B5EF4-FFF2-40B4-BE49-F238E27FC236}">
                <a16:creationId xmlns:a16="http://schemas.microsoft.com/office/drawing/2014/main" id="{520234FB-542E-4550-9C2F-1B56FD41A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0412" y="-786"/>
            <a:ext cx="1767505" cy="6854040"/>
            <a:chOff x="6627813" y="194833"/>
            <a:chExt cx="1952625" cy="5678918"/>
          </a:xfrm>
        </p:grpSpPr>
        <p:sp>
          <p:nvSpPr>
            <p:cNvPr id="12347" name="Freeform 27">
              <a:extLst>
                <a:ext uri="{FF2B5EF4-FFF2-40B4-BE49-F238E27FC236}">
                  <a16:creationId xmlns:a16="http://schemas.microsoft.com/office/drawing/2014/main" id="{41FCE1F3-DEB3-47CD-90FF-7DABB4AF45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48" name="Freeform 28">
              <a:extLst>
                <a:ext uri="{FF2B5EF4-FFF2-40B4-BE49-F238E27FC236}">
                  <a16:creationId xmlns:a16="http://schemas.microsoft.com/office/drawing/2014/main" id="{5708E488-C19B-452C-B197-6F1C34F6E7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49" name="Freeform 29">
              <a:extLst>
                <a:ext uri="{FF2B5EF4-FFF2-40B4-BE49-F238E27FC236}">
                  <a16:creationId xmlns:a16="http://schemas.microsoft.com/office/drawing/2014/main" id="{89D3FD25-890E-4981-A71D-EE796873D7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50" name="Freeform 30">
              <a:extLst>
                <a:ext uri="{FF2B5EF4-FFF2-40B4-BE49-F238E27FC236}">
                  <a16:creationId xmlns:a16="http://schemas.microsoft.com/office/drawing/2014/main" id="{51B5414C-556A-47CB-8EE2-974A85A7A4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51" name="Freeform 31">
              <a:extLst>
                <a:ext uri="{FF2B5EF4-FFF2-40B4-BE49-F238E27FC236}">
                  <a16:creationId xmlns:a16="http://schemas.microsoft.com/office/drawing/2014/main" id="{1C02B20C-2B27-4B75-8AEE-A5D2E2674B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52" name="Freeform 32">
              <a:extLst>
                <a:ext uri="{FF2B5EF4-FFF2-40B4-BE49-F238E27FC236}">
                  <a16:creationId xmlns:a16="http://schemas.microsoft.com/office/drawing/2014/main" id="{54427714-F9AA-4F93-BD1D-400F1EA93F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53" name="Freeform 33">
              <a:extLst>
                <a:ext uri="{FF2B5EF4-FFF2-40B4-BE49-F238E27FC236}">
                  <a16:creationId xmlns:a16="http://schemas.microsoft.com/office/drawing/2014/main" id="{28A77D6A-9E81-497F-ABCC-2695BB5ADD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54" name="Freeform 34">
              <a:extLst>
                <a:ext uri="{FF2B5EF4-FFF2-40B4-BE49-F238E27FC236}">
                  <a16:creationId xmlns:a16="http://schemas.microsoft.com/office/drawing/2014/main" id="{2A1533BA-1478-4F7C-8E24-3F3E905050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55" name="Freeform 35">
              <a:extLst>
                <a:ext uri="{FF2B5EF4-FFF2-40B4-BE49-F238E27FC236}">
                  <a16:creationId xmlns:a16="http://schemas.microsoft.com/office/drawing/2014/main" id="{39686201-E633-40FD-A80A-1E28AD52E3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56" name="Freeform 36">
              <a:extLst>
                <a:ext uri="{FF2B5EF4-FFF2-40B4-BE49-F238E27FC236}">
                  <a16:creationId xmlns:a16="http://schemas.microsoft.com/office/drawing/2014/main" id="{76A215C2-F590-4938-810B-F8A79366C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57" name="Freeform 37">
              <a:extLst>
                <a:ext uri="{FF2B5EF4-FFF2-40B4-BE49-F238E27FC236}">
                  <a16:creationId xmlns:a16="http://schemas.microsoft.com/office/drawing/2014/main" id="{85F418E7-330D-4002-8EC8-33C1A897FF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58" name="Freeform 38">
              <a:extLst>
                <a:ext uri="{FF2B5EF4-FFF2-40B4-BE49-F238E27FC236}">
                  <a16:creationId xmlns:a16="http://schemas.microsoft.com/office/drawing/2014/main" id="{8FFE669A-54C9-4436-9566-C5A90F16DB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2359" name="Rectangle 12358">
            <a:extLst>
              <a:ext uri="{FF2B5EF4-FFF2-40B4-BE49-F238E27FC236}">
                <a16:creationId xmlns:a16="http://schemas.microsoft.com/office/drawing/2014/main" id="{DE91395A-2D18-4AF6-A0AC-AAA7189FE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3716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2360" name="Freeform 11">
            <a:extLst>
              <a:ext uri="{FF2B5EF4-FFF2-40B4-BE49-F238E27FC236}">
                <a16:creationId xmlns:a16="http://schemas.microsoft.com/office/drawing/2014/main" id="{A57352BE-A213-4040-BE8E-D4A925AD9D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3141" y="714375"/>
            <a:ext cx="1191394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 useBgFill="1">
        <p:nvSpPr>
          <p:cNvPr id="12361" name="Rectangle 12360">
            <a:extLst>
              <a:ext uri="{FF2B5EF4-FFF2-40B4-BE49-F238E27FC236}">
                <a16:creationId xmlns:a16="http://schemas.microsoft.com/office/drawing/2014/main" id="{2B258D2B-6AC3-4B3A-A87C-FD7E651782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5715" y="-1"/>
            <a:ext cx="915543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2290" name="Picture 2" descr="Cute mixed race pupils looking at globe in library">
            <a:extLst>
              <a:ext uri="{FF2B5EF4-FFF2-40B4-BE49-F238E27FC236}">
                <a16:creationId xmlns:a16="http://schemas.microsoft.com/office/drawing/2014/main" id="{16BF1BA9-6890-3022-C1A4-03C30C2C54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23" r="25412"/>
          <a:stretch/>
        </p:blipFill>
        <p:spPr bwMode="auto">
          <a:xfrm>
            <a:off x="20" y="10"/>
            <a:ext cx="568081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62" name="Freeform 5">
            <a:extLst>
              <a:ext uri="{FF2B5EF4-FFF2-40B4-BE49-F238E27FC236}">
                <a16:creationId xmlns:a16="http://schemas.microsoft.com/office/drawing/2014/main" id="{8D55DD8B-9BF9-4B91-A22D-2D3F2AEFF1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0" y="659027"/>
            <a:ext cx="6782018" cy="1035152"/>
          </a:xfrm>
          <a:custGeom>
            <a:avLst/>
            <a:gdLst>
              <a:gd name="T0" fmla="*/ 1900 w 1902"/>
              <a:gd name="T1" fmla="*/ 77 h 163"/>
              <a:gd name="T2" fmla="*/ 1826 w 1902"/>
              <a:gd name="T3" fmla="*/ 3 h 163"/>
              <a:gd name="T4" fmla="*/ 1825 w 1902"/>
              <a:gd name="T5" fmla="*/ 2 h 163"/>
              <a:gd name="T6" fmla="*/ 1819 w 1902"/>
              <a:gd name="T7" fmla="*/ 0 h 163"/>
              <a:gd name="T8" fmla="*/ 1363 w 1902"/>
              <a:gd name="T9" fmla="*/ 0 h 163"/>
              <a:gd name="T10" fmla="*/ 1348 w 1902"/>
              <a:gd name="T11" fmla="*/ 0 h 163"/>
              <a:gd name="T12" fmla="*/ 1225 w 1902"/>
              <a:gd name="T13" fmla="*/ 0 h 163"/>
              <a:gd name="T14" fmla="*/ 1033 w 1902"/>
              <a:gd name="T15" fmla="*/ 0 h 163"/>
              <a:gd name="T16" fmla="*/ 892 w 1902"/>
              <a:gd name="T17" fmla="*/ 0 h 163"/>
              <a:gd name="T18" fmla="*/ 786 w 1902"/>
              <a:gd name="T19" fmla="*/ 0 h 163"/>
              <a:gd name="T20" fmla="*/ 577 w 1902"/>
              <a:gd name="T21" fmla="*/ 0 h 163"/>
              <a:gd name="T22" fmla="*/ 562 w 1902"/>
              <a:gd name="T23" fmla="*/ 0 h 163"/>
              <a:gd name="T24" fmla="*/ 439 w 1902"/>
              <a:gd name="T25" fmla="*/ 0 h 163"/>
              <a:gd name="T26" fmla="*/ 106 w 1902"/>
              <a:gd name="T27" fmla="*/ 0 h 163"/>
              <a:gd name="T28" fmla="*/ 0 w 1902"/>
              <a:gd name="T29" fmla="*/ 0 h 163"/>
              <a:gd name="T30" fmla="*/ 0 w 1902"/>
              <a:gd name="T31" fmla="*/ 163 h 163"/>
              <a:gd name="T32" fmla="*/ 106 w 1902"/>
              <a:gd name="T33" fmla="*/ 163 h 163"/>
              <a:gd name="T34" fmla="*/ 439 w 1902"/>
              <a:gd name="T35" fmla="*/ 163 h 163"/>
              <a:gd name="T36" fmla="*/ 562 w 1902"/>
              <a:gd name="T37" fmla="*/ 163 h 163"/>
              <a:gd name="T38" fmla="*/ 577 w 1902"/>
              <a:gd name="T39" fmla="*/ 163 h 163"/>
              <a:gd name="T40" fmla="*/ 786 w 1902"/>
              <a:gd name="T41" fmla="*/ 163 h 163"/>
              <a:gd name="T42" fmla="*/ 892 w 1902"/>
              <a:gd name="T43" fmla="*/ 163 h 163"/>
              <a:gd name="T44" fmla="*/ 1033 w 1902"/>
              <a:gd name="T45" fmla="*/ 163 h 163"/>
              <a:gd name="T46" fmla="*/ 1225 w 1902"/>
              <a:gd name="T47" fmla="*/ 163 h 163"/>
              <a:gd name="T48" fmla="*/ 1348 w 1902"/>
              <a:gd name="T49" fmla="*/ 163 h 163"/>
              <a:gd name="T50" fmla="*/ 1363 w 1902"/>
              <a:gd name="T51" fmla="*/ 163 h 163"/>
              <a:gd name="T52" fmla="*/ 1819 w 1902"/>
              <a:gd name="T53" fmla="*/ 163 h 163"/>
              <a:gd name="T54" fmla="*/ 1825 w 1902"/>
              <a:gd name="T55" fmla="*/ 161 h 163"/>
              <a:gd name="T56" fmla="*/ 1826 w 1902"/>
              <a:gd name="T57" fmla="*/ 160 h 163"/>
              <a:gd name="T58" fmla="*/ 1900 w 1902"/>
              <a:gd name="T59" fmla="*/ 86 h 163"/>
              <a:gd name="T60" fmla="*/ 1900 w 1902"/>
              <a:gd name="T61" fmla="*/ 77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902" h="163">
                <a:moveTo>
                  <a:pt x="1900" y="77"/>
                </a:moveTo>
                <a:cubicBezTo>
                  <a:pt x="1826" y="3"/>
                  <a:pt x="1826" y="3"/>
                  <a:pt x="1826" y="3"/>
                </a:cubicBezTo>
                <a:cubicBezTo>
                  <a:pt x="1825" y="2"/>
                  <a:pt x="1825" y="2"/>
                  <a:pt x="1825" y="2"/>
                </a:cubicBezTo>
                <a:cubicBezTo>
                  <a:pt x="1823" y="1"/>
                  <a:pt x="1821" y="0"/>
                  <a:pt x="1819" y="0"/>
                </a:cubicBezTo>
                <a:cubicBezTo>
                  <a:pt x="1363" y="0"/>
                  <a:pt x="1363" y="0"/>
                  <a:pt x="1363" y="0"/>
                </a:cubicBezTo>
                <a:cubicBezTo>
                  <a:pt x="1348" y="0"/>
                  <a:pt x="1348" y="0"/>
                  <a:pt x="1348" y="0"/>
                </a:cubicBezTo>
                <a:cubicBezTo>
                  <a:pt x="1225" y="0"/>
                  <a:pt x="1225" y="0"/>
                  <a:pt x="1225" y="0"/>
                </a:cubicBezTo>
                <a:cubicBezTo>
                  <a:pt x="1033" y="0"/>
                  <a:pt x="1033" y="0"/>
                  <a:pt x="1033" y="0"/>
                </a:cubicBezTo>
                <a:cubicBezTo>
                  <a:pt x="892" y="0"/>
                  <a:pt x="892" y="0"/>
                  <a:pt x="892" y="0"/>
                </a:cubicBezTo>
                <a:cubicBezTo>
                  <a:pt x="786" y="0"/>
                  <a:pt x="786" y="0"/>
                  <a:pt x="786" y="0"/>
                </a:cubicBezTo>
                <a:cubicBezTo>
                  <a:pt x="577" y="0"/>
                  <a:pt x="577" y="0"/>
                  <a:pt x="577" y="0"/>
                </a:cubicBezTo>
                <a:cubicBezTo>
                  <a:pt x="562" y="0"/>
                  <a:pt x="562" y="0"/>
                  <a:pt x="562" y="0"/>
                </a:cubicBezTo>
                <a:cubicBezTo>
                  <a:pt x="439" y="0"/>
                  <a:pt x="439" y="0"/>
                  <a:pt x="439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3"/>
                  <a:pt x="0" y="163"/>
                  <a:pt x="0" y="163"/>
                </a:cubicBezTo>
                <a:cubicBezTo>
                  <a:pt x="106" y="163"/>
                  <a:pt x="106" y="163"/>
                  <a:pt x="106" y="163"/>
                </a:cubicBezTo>
                <a:cubicBezTo>
                  <a:pt x="439" y="163"/>
                  <a:pt x="439" y="163"/>
                  <a:pt x="439" y="163"/>
                </a:cubicBezTo>
                <a:cubicBezTo>
                  <a:pt x="562" y="163"/>
                  <a:pt x="562" y="163"/>
                  <a:pt x="562" y="163"/>
                </a:cubicBezTo>
                <a:cubicBezTo>
                  <a:pt x="577" y="163"/>
                  <a:pt x="577" y="163"/>
                  <a:pt x="577" y="163"/>
                </a:cubicBezTo>
                <a:cubicBezTo>
                  <a:pt x="786" y="163"/>
                  <a:pt x="786" y="163"/>
                  <a:pt x="786" y="163"/>
                </a:cubicBezTo>
                <a:cubicBezTo>
                  <a:pt x="892" y="163"/>
                  <a:pt x="892" y="163"/>
                  <a:pt x="892" y="163"/>
                </a:cubicBezTo>
                <a:cubicBezTo>
                  <a:pt x="1033" y="163"/>
                  <a:pt x="1033" y="163"/>
                  <a:pt x="1033" y="163"/>
                </a:cubicBezTo>
                <a:cubicBezTo>
                  <a:pt x="1225" y="163"/>
                  <a:pt x="1225" y="163"/>
                  <a:pt x="1225" y="163"/>
                </a:cubicBezTo>
                <a:cubicBezTo>
                  <a:pt x="1348" y="163"/>
                  <a:pt x="1348" y="163"/>
                  <a:pt x="1348" y="163"/>
                </a:cubicBezTo>
                <a:cubicBezTo>
                  <a:pt x="1363" y="163"/>
                  <a:pt x="1363" y="163"/>
                  <a:pt x="1363" y="163"/>
                </a:cubicBezTo>
                <a:cubicBezTo>
                  <a:pt x="1819" y="163"/>
                  <a:pt x="1819" y="163"/>
                  <a:pt x="1819" y="163"/>
                </a:cubicBezTo>
                <a:cubicBezTo>
                  <a:pt x="1821" y="163"/>
                  <a:pt x="1823" y="162"/>
                  <a:pt x="1825" y="161"/>
                </a:cubicBezTo>
                <a:cubicBezTo>
                  <a:pt x="1825" y="160"/>
                  <a:pt x="1825" y="160"/>
                  <a:pt x="1826" y="160"/>
                </a:cubicBezTo>
                <a:cubicBezTo>
                  <a:pt x="1900" y="86"/>
                  <a:pt x="1900" y="86"/>
                  <a:pt x="1900" y="86"/>
                </a:cubicBezTo>
                <a:cubicBezTo>
                  <a:pt x="1902" y="83"/>
                  <a:pt x="1902" y="79"/>
                  <a:pt x="1900" y="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0" y="787400"/>
            <a:ext cx="5359399" cy="77893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>
                <a:solidFill>
                  <a:srgbClr val="FEFFFF"/>
                </a:solidFill>
              </a:rPr>
              <a:t>Modern Montessori Schools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95577" y="2017668"/>
            <a:ext cx="2812654" cy="3857816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Today, there are over 20,000 Montessori schools worldwide.</a:t>
            </a:r>
          </a:p>
          <a:p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These schools serve children from infancy through adolescence.</a:t>
            </a:r>
          </a:p>
          <a:p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The method adapts to diverse cultures and communities.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833BE1-DC57-DF63-FCE3-843A3662CD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9809" y="6135808"/>
            <a:ext cx="538599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r>
              <a:rPr lang="en-US" kern="12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© NJ Italian Commission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166BF9EE-F7AC-4FA5-AC7E-001B3A642F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0" y="228600"/>
            <a:ext cx="2138628" cy="6638625"/>
            <a:chOff x="2487613" y="285750"/>
            <a:chExt cx="2428875" cy="5654676"/>
          </a:xfrm>
        </p:grpSpPr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3B48D182-44E3-4D8B-ACEF-F1A900BE44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355A535A-A489-477F-A314-593AA8CAFB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954C2D4C-FD83-4EF4-9312-04442ABD66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C20701C2-CD9A-4698-BC97-E1085820C2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62575C35-466F-42AE-87A1-D691849AB8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58236F37-6119-45AC-80A0-CD2C311B50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F3FDD799-39FE-4D6F-9A64-2F472B2150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9820D241-1D49-442C-A95A-00BC1BF9E2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EBC2197C-B383-4866-8ABD-74222400BE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404B06AA-FC93-4471-9DE4-56A401E70A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E580600C-013F-4FAF-8FB7-4CC0FA80A9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9BFCF199-64B2-4AEE-88C4-E954ABF362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312DBA5-56D8-42B2-BA94-28168C2A67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0412" y="-786"/>
            <a:ext cx="1767505" cy="6854040"/>
            <a:chOff x="6627813" y="194833"/>
            <a:chExt cx="1952625" cy="5678918"/>
          </a:xfrm>
        </p:grpSpPr>
        <p:sp>
          <p:nvSpPr>
            <p:cNvPr id="27" name="Freeform 27">
              <a:extLst>
                <a:ext uri="{FF2B5EF4-FFF2-40B4-BE49-F238E27FC236}">
                  <a16:creationId xmlns:a16="http://schemas.microsoft.com/office/drawing/2014/main" id="{7AD46C74-3117-46B0-B267-0F61B57CAC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8">
              <a:extLst>
                <a:ext uri="{FF2B5EF4-FFF2-40B4-BE49-F238E27FC236}">
                  <a16:creationId xmlns:a16="http://schemas.microsoft.com/office/drawing/2014/main" id="{8C13B810-9664-45D8-8510-D6ED0ADD72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9">
              <a:extLst>
                <a:ext uri="{FF2B5EF4-FFF2-40B4-BE49-F238E27FC236}">
                  <a16:creationId xmlns:a16="http://schemas.microsoft.com/office/drawing/2014/main" id="{10306E52-A922-4458-BCCE-C3C840CC75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30">
              <a:extLst>
                <a:ext uri="{FF2B5EF4-FFF2-40B4-BE49-F238E27FC236}">
                  <a16:creationId xmlns:a16="http://schemas.microsoft.com/office/drawing/2014/main" id="{CB578819-B7E7-4250-932F-52AE2A2A9A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31">
              <a:extLst>
                <a:ext uri="{FF2B5EF4-FFF2-40B4-BE49-F238E27FC236}">
                  <a16:creationId xmlns:a16="http://schemas.microsoft.com/office/drawing/2014/main" id="{454B9C91-B623-424A-B16E-F764F189D3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32">
              <a:extLst>
                <a:ext uri="{FF2B5EF4-FFF2-40B4-BE49-F238E27FC236}">
                  <a16:creationId xmlns:a16="http://schemas.microsoft.com/office/drawing/2014/main" id="{EFD03C4A-8484-41E6-B458-032F1DCA70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33">
              <a:extLst>
                <a:ext uri="{FF2B5EF4-FFF2-40B4-BE49-F238E27FC236}">
                  <a16:creationId xmlns:a16="http://schemas.microsoft.com/office/drawing/2014/main" id="{DDC2F3C3-1D4E-4913-9C5C-F9A65B47E5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34">
              <a:extLst>
                <a:ext uri="{FF2B5EF4-FFF2-40B4-BE49-F238E27FC236}">
                  <a16:creationId xmlns:a16="http://schemas.microsoft.com/office/drawing/2014/main" id="{1E15BCA2-2420-4C53-ADE9-40FBAC2384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5">
              <a:extLst>
                <a:ext uri="{FF2B5EF4-FFF2-40B4-BE49-F238E27FC236}">
                  <a16:creationId xmlns:a16="http://schemas.microsoft.com/office/drawing/2014/main" id="{73D5FBF4-7129-4C51-B603-E3BC334195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6">
              <a:extLst>
                <a:ext uri="{FF2B5EF4-FFF2-40B4-BE49-F238E27FC236}">
                  <a16:creationId xmlns:a16="http://schemas.microsoft.com/office/drawing/2014/main" id="{0165B164-CE2A-494C-88FC-507232B37C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7">
              <a:extLst>
                <a:ext uri="{FF2B5EF4-FFF2-40B4-BE49-F238E27FC236}">
                  <a16:creationId xmlns:a16="http://schemas.microsoft.com/office/drawing/2014/main" id="{87F127E5-B10B-4D18-BCF0-E7C3C7F401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8">
              <a:extLst>
                <a:ext uri="{FF2B5EF4-FFF2-40B4-BE49-F238E27FC236}">
                  <a16:creationId xmlns:a16="http://schemas.microsoft.com/office/drawing/2014/main" id="{FC692D59-F28D-4E42-B435-225F2C6CFA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id="{1996130F-9AB5-4DE9-8574-3AF891C5C1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3716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42" name="Freeform 11">
            <a:extLst>
              <a:ext uri="{FF2B5EF4-FFF2-40B4-BE49-F238E27FC236}">
                <a16:creationId xmlns:a16="http://schemas.microsoft.com/office/drawing/2014/main" id="{7326F4E6-9131-42DA-97B2-0BA8D1E258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3141" y="714375"/>
            <a:ext cx="1191394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37B5A23F-7276-435D-91DA-09104D7777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0161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F3ECD7F-BF61-4CB1-AA15-464BB771E7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786"/>
            <a:ext cx="9144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966F1B29-3A08-4DB7-9F92-4C09B3BCFF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6172199" cy="6858000"/>
          </a:xfrm>
          <a:prstGeom prst="rect">
            <a:avLst/>
          </a:prstGeom>
          <a:solidFill>
            <a:schemeClr val="bg2">
              <a:lumMod val="10000"/>
              <a:alpha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50" name="Freeform 5">
            <a:extLst>
              <a:ext uri="{FF2B5EF4-FFF2-40B4-BE49-F238E27FC236}">
                <a16:creationId xmlns:a16="http://schemas.microsoft.com/office/drawing/2014/main" id="{44A5AAD1-9616-4E1C-B3AC-E5497A6A3C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0" y="659027"/>
            <a:ext cx="6782018" cy="1035152"/>
          </a:xfrm>
          <a:custGeom>
            <a:avLst/>
            <a:gdLst>
              <a:gd name="T0" fmla="*/ 1900 w 1902"/>
              <a:gd name="T1" fmla="*/ 77 h 163"/>
              <a:gd name="T2" fmla="*/ 1826 w 1902"/>
              <a:gd name="T3" fmla="*/ 3 h 163"/>
              <a:gd name="T4" fmla="*/ 1825 w 1902"/>
              <a:gd name="T5" fmla="*/ 2 h 163"/>
              <a:gd name="T6" fmla="*/ 1819 w 1902"/>
              <a:gd name="T7" fmla="*/ 0 h 163"/>
              <a:gd name="T8" fmla="*/ 1363 w 1902"/>
              <a:gd name="T9" fmla="*/ 0 h 163"/>
              <a:gd name="T10" fmla="*/ 1348 w 1902"/>
              <a:gd name="T11" fmla="*/ 0 h 163"/>
              <a:gd name="T12" fmla="*/ 1225 w 1902"/>
              <a:gd name="T13" fmla="*/ 0 h 163"/>
              <a:gd name="T14" fmla="*/ 1033 w 1902"/>
              <a:gd name="T15" fmla="*/ 0 h 163"/>
              <a:gd name="T16" fmla="*/ 892 w 1902"/>
              <a:gd name="T17" fmla="*/ 0 h 163"/>
              <a:gd name="T18" fmla="*/ 786 w 1902"/>
              <a:gd name="T19" fmla="*/ 0 h 163"/>
              <a:gd name="T20" fmla="*/ 577 w 1902"/>
              <a:gd name="T21" fmla="*/ 0 h 163"/>
              <a:gd name="T22" fmla="*/ 562 w 1902"/>
              <a:gd name="T23" fmla="*/ 0 h 163"/>
              <a:gd name="T24" fmla="*/ 439 w 1902"/>
              <a:gd name="T25" fmla="*/ 0 h 163"/>
              <a:gd name="T26" fmla="*/ 106 w 1902"/>
              <a:gd name="T27" fmla="*/ 0 h 163"/>
              <a:gd name="T28" fmla="*/ 0 w 1902"/>
              <a:gd name="T29" fmla="*/ 0 h 163"/>
              <a:gd name="T30" fmla="*/ 0 w 1902"/>
              <a:gd name="T31" fmla="*/ 163 h 163"/>
              <a:gd name="T32" fmla="*/ 106 w 1902"/>
              <a:gd name="T33" fmla="*/ 163 h 163"/>
              <a:gd name="T34" fmla="*/ 439 w 1902"/>
              <a:gd name="T35" fmla="*/ 163 h 163"/>
              <a:gd name="T36" fmla="*/ 562 w 1902"/>
              <a:gd name="T37" fmla="*/ 163 h 163"/>
              <a:gd name="T38" fmla="*/ 577 w 1902"/>
              <a:gd name="T39" fmla="*/ 163 h 163"/>
              <a:gd name="T40" fmla="*/ 786 w 1902"/>
              <a:gd name="T41" fmla="*/ 163 h 163"/>
              <a:gd name="T42" fmla="*/ 892 w 1902"/>
              <a:gd name="T43" fmla="*/ 163 h 163"/>
              <a:gd name="T44" fmla="*/ 1033 w 1902"/>
              <a:gd name="T45" fmla="*/ 163 h 163"/>
              <a:gd name="T46" fmla="*/ 1225 w 1902"/>
              <a:gd name="T47" fmla="*/ 163 h 163"/>
              <a:gd name="T48" fmla="*/ 1348 w 1902"/>
              <a:gd name="T49" fmla="*/ 163 h 163"/>
              <a:gd name="T50" fmla="*/ 1363 w 1902"/>
              <a:gd name="T51" fmla="*/ 163 h 163"/>
              <a:gd name="T52" fmla="*/ 1819 w 1902"/>
              <a:gd name="T53" fmla="*/ 163 h 163"/>
              <a:gd name="T54" fmla="*/ 1825 w 1902"/>
              <a:gd name="T55" fmla="*/ 161 h 163"/>
              <a:gd name="T56" fmla="*/ 1826 w 1902"/>
              <a:gd name="T57" fmla="*/ 160 h 163"/>
              <a:gd name="T58" fmla="*/ 1900 w 1902"/>
              <a:gd name="T59" fmla="*/ 86 h 163"/>
              <a:gd name="T60" fmla="*/ 1900 w 1902"/>
              <a:gd name="T61" fmla="*/ 77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902" h="163">
                <a:moveTo>
                  <a:pt x="1900" y="77"/>
                </a:moveTo>
                <a:cubicBezTo>
                  <a:pt x="1826" y="3"/>
                  <a:pt x="1826" y="3"/>
                  <a:pt x="1826" y="3"/>
                </a:cubicBezTo>
                <a:cubicBezTo>
                  <a:pt x="1825" y="2"/>
                  <a:pt x="1825" y="2"/>
                  <a:pt x="1825" y="2"/>
                </a:cubicBezTo>
                <a:cubicBezTo>
                  <a:pt x="1823" y="1"/>
                  <a:pt x="1821" y="0"/>
                  <a:pt x="1819" y="0"/>
                </a:cubicBezTo>
                <a:cubicBezTo>
                  <a:pt x="1363" y="0"/>
                  <a:pt x="1363" y="0"/>
                  <a:pt x="1363" y="0"/>
                </a:cubicBezTo>
                <a:cubicBezTo>
                  <a:pt x="1348" y="0"/>
                  <a:pt x="1348" y="0"/>
                  <a:pt x="1348" y="0"/>
                </a:cubicBezTo>
                <a:cubicBezTo>
                  <a:pt x="1225" y="0"/>
                  <a:pt x="1225" y="0"/>
                  <a:pt x="1225" y="0"/>
                </a:cubicBezTo>
                <a:cubicBezTo>
                  <a:pt x="1033" y="0"/>
                  <a:pt x="1033" y="0"/>
                  <a:pt x="1033" y="0"/>
                </a:cubicBezTo>
                <a:cubicBezTo>
                  <a:pt x="892" y="0"/>
                  <a:pt x="892" y="0"/>
                  <a:pt x="892" y="0"/>
                </a:cubicBezTo>
                <a:cubicBezTo>
                  <a:pt x="786" y="0"/>
                  <a:pt x="786" y="0"/>
                  <a:pt x="786" y="0"/>
                </a:cubicBezTo>
                <a:cubicBezTo>
                  <a:pt x="577" y="0"/>
                  <a:pt x="577" y="0"/>
                  <a:pt x="577" y="0"/>
                </a:cubicBezTo>
                <a:cubicBezTo>
                  <a:pt x="562" y="0"/>
                  <a:pt x="562" y="0"/>
                  <a:pt x="562" y="0"/>
                </a:cubicBezTo>
                <a:cubicBezTo>
                  <a:pt x="439" y="0"/>
                  <a:pt x="439" y="0"/>
                  <a:pt x="439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3"/>
                  <a:pt x="0" y="163"/>
                  <a:pt x="0" y="163"/>
                </a:cubicBezTo>
                <a:cubicBezTo>
                  <a:pt x="106" y="163"/>
                  <a:pt x="106" y="163"/>
                  <a:pt x="106" y="163"/>
                </a:cubicBezTo>
                <a:cubicBezTo>
                  <a:pt x="439" y="163"/>
                  <a:pt x="439" y="163"/>
                  <a:pt x="439" y="163"/>
                </a:cubicBezTo>
                <a:cubicBezTo>
                  <a:pt x="562" y="163"/>
                  <a:pt x="562" y="163"/>
                  <a:pt x="562" y="163"/>
                </a:cubicBezTo>
                <a:cubicBezTo>
                  <a:pt x="577" y="163"/>
                  <a:pt x="577" y="163"/>
                  <a:pt x="577" y="163"/>
                </a:cubicBezTo>
                <a:cubicBezTo>
                  <a:pt x="786" y="163"/>
                  <a:pt x="786" y="163"/>
                  <a:pt x="786" y="163"/>
                </a:cubicBezTo>
                <a:cubicBezTo>
                  <a:pt x="892" y="163"/>
                  <a:pt x="892" y="163"/>
                  <a:pt x="892" y="163"/>
                </a:cubicBezTo>
                <a:cubicBezTo>
                  <a:pt x="1033" y="163"/>
                  <a:pt x="1033" y="163"/>
                  <a:pt x="1033" y="163"/>
                </a:cubicBezTo>
                <a:cubicBezTo>
                  <a:pt x="1225" y="163"/>
                  <a:pt x="1225" y="163"/>
                  <a:pt x="1225" y="163"/>
                </a:cubicBezTo>
                <a:cubicBezTo>
                  <a:pt x="1348" y="163"/>
                  <a:pt x="1348" y="163"/>
                  <a:pt x="1348" y="163"/>
                </a:cubicBezTo>
                <a:cubicBezTo>
                  <a:pt x="1363" y="163"/>
                  <a:pt x="1363" y="163"/>
                  <a:pt x="1363" y="163"/>
                </a:cubicBezTo>
                <a:cubicBezTo>
                  <a:pt x="1819" y="163"/>
                  <a:pt x="1819" y="163"/>
                  <a:pt x="1819" y="163"/>
                </a:cubicBezTo>
                <a:cubicBezTo>
                  <a:pt x="1821" y="163"/>
                  <a:pt x="1823" y="162"/>
                  <a:pt x="1825" y="161"/>
                </a:cubicBezTo>
                <a:cubicBezTo>
                  <a:pt x="1825" y="160"/>
                  <a:pt x="1825" y="160"/>
                  <a:pt x="1826" y="160"/>
                </a:cubicBezTo>
                <a:cubicBezTo>
                  <a:pt x="1900" y="86"/>
                  <a:pt x="1900" y="86"/>
                  <a:pt x="1900" y="86"/>
                </a:cubicBezTo>
                <a:cubicBezTo>
                  <a:pt x="1902" y="83"/>
                  <a:pt x="1902" y="79"/>
                  <a:pt x="1900" y="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0" y="787400"/>
            <a:ext cx="5359399" cy="77893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>
                <a:solidFill>
                  <a:srgbClr val="FEFFFF"/>
                </a:solidFill>
              </a:rPr>
              <a:t>Core Principles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4294967295"/>
          </p:nvPr>
        </p:nvSpPr>
        <p:spPr>
          <a:xfrm>
            <a:off x="406399" y="2032000"/>
            <a:ext cx="5359400" cy="3879222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dirty="0">
                <a:solidFill>
                  <a:srgbClr val="FEFFFF"/>
                </a:solidFill>
              </a:rPr>
              <a:t>Five core principles guide Montessori education:</a:t>
            </a:r>
          </a:p>
          <a:p>
            <a:r>
              <a:rPr lang="en-US" dirty="0">
                <a:solidFill>
                  <a:srgbClr val="FEFFFF"/>
                </a:solidFill>
              </a:rPr>
              <a:t>1. Respect for the Child</a:t>
            </a:r>
          </a:p>
          <a:p>
            <a:r>
              <a:rPr lang="en-US" dirty="0">
                <a:solidFill>
                  <a:srgbClr val="FEFFFF"/>
                </a:solidFill>
              </a:rPr>
              <a:t>2. Independence </a:t>
            </a:r>
          </a:p>
          <a:p>
            <a:r>
              <a:rPr lang="en-US" dirty="0">
                <a:solidFill>
                  <a:srgbClr val="FEFFFF"/>
                </a:solidFill>
              </a:rPr>
              <a:t>3. Prepared Environment</a:t>
            </a:r>
          </a:p>
          <a:p>
            <a:r>
              <a:rPr lang="en-US" dirty="0">
                <a:solidFill>
                  <a:srgbClr val="FEFFFF"/>
                </a:solidFill>
              </a:rPr>
              <a:t>4. Observation </a:t>
            </a:r>
          </a:p>
          <a:p>
            <a:r>
              <a:rPr lang="en-US" dirty="0">
                <a:solidFill>
                  <a:srgbClr val="FEFFFF"/>
                </a:solidFill>
              </a:rPr>
              <a:t>5. Holistic Development</a:t>
            </a:r>
          </a:p>
        </p:txBody>
      </p:sp>
      <p:pic>
        <p:nvPicPr>
          <p:cNvPr id="9" name="Graphic 8" descr="Lightbulb">
            <a:extLst>
              <a:ext uri="{FF2B5EF4-FFF2-40B4-BE49-F238E27FC236}">
                <a16:creationId xmlns:a16="http://schemas.microsoft.com/office/drawing/2014/main" id="{1F824D67-9B9A-C3AF-01F2-B5F594AC7A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34792" y="2837523"/>
            <a:ext cx="2251449" cy="2251449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C9ECE9-FD35-40B9-05B8-0EC67E855D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9809" y="6135808"/>
            <a:ext cx="538599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r>
              <a:rPr lang="en-US" kern="1200">
                <a:solidFill>
                  <a:srgbClr val="FEFFFF"/>
                </a:solidFill>
                <a:latin typeface="+mn-lt"/>
                <a:ea typeface="+mn-ea"/>
                <a:cs typeface="+mn-cs"/>
              </a:rPr>
              <a:t>© NJ Italian Commission 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9" name="Group 13318">
            <a:extLst>
              <a:ext uri="{FF2B5EF4-FFF2-40B4-BE49-F238E27FC236}">
                <a16:creationId xmlns:a16="http://schemas.microsoft.com/office/drawing/2014/main" id="{7398C59F-5A18-487B-91D6-B955AACF2E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0" y="228600"/>
            <a:ext cx="2138628" cy="6638625"/>
            <a:chOff x="2487613" y="285750"/>
            <a:chExt cx="2428875" cy="5654676"/>
          </a:xfrm>
        </p:grpSpPr>
        <p:sp>
          <p:nvSpPr>
            <p:cNvPr id="13320" name="Freeform 11">
              <a:extLst>
                <a:ext uri="{FF2B5EF4-FFF2-40B4-BE49-F238E27FC236}">
                  <a16:creationId xmlns:a16="http://schemas.microsoft.com/office/drawing/2014/main" id="{0557FAFE-C7C3-47EC-A4F5-9B21663192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21" name="Freeform 12">
              <a:extLst>
                <a:ext uri="{FF2B5EF4-FFF2-40B4-BE49-F238E27FC236}">
                  <a16:creationId xmlns:a16="http://schemas.microsoft.com/office/drawing/2014/main" id="{95BC28FB-3882-4674-9D79-EA58BEB7CE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22" name="Freeform 13">
              <a:extLst>
                <a:ext uri="{FF2B5EF4-FFF2-40B4-BE49-F238E27FC236}">
                  <a16:creationId xmlns:a16="http://schemas.microsoft.com/office/drawing/2014/main" id="{9C6EC892-83F9-402F-8552-0AD7C0556E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23" name="Freeform 14">
              <a:extLst>
                <a:ext uri="{FF2B5EF4-FFF2-40B4-BE49-F238E27FC236}">
                  <a16:creationId xmlns:a16="http://schemas.microsoft.com/office/drawing/2014/main" id="{18387766-037C-4EF0-8471-D19CBF2A43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24" name="Freeform 15">
              <a:extLst>
                <a:ext uri="{FF2B5EF4-FFF2-40B4-BE49-F238E27FC236}">
                  <a16:creationId xmlns:a16="http://schemas.microsoft.com/office/drawing/2014/main" id="{1E364F38-6F3A-476A-93E6-962EA817C4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25" name="Freeform 16">
              <a:extLst>
                <a:ext uri="{FF2B5EF4-FFF2-40B4-BE49-F238E27FC236}">
                  <a16:creationId xmlns:a16="http://schemas.microsoft.com/office/drawing/2014/main" id="{35C335A4-1E67-4293-8BE2-DFB085D4FB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26" name="Freeform 17">
              <a:extLst>
                <a:ext uri="{FF2B5EF4-FFF2-40B4-BE49-F238E27FC236}">
                  <a16:creationId xmlns:a16="http://schemas.microsoft.com/office/drawing/2014/main" id="{9A8A0F10-2C98-4297-9F92-5D95533927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27" name="Freeform 18">
              <a:extLst>
                <a:ext uri="{FF2B5EF4-FFF2-40B4-BE49-F238E27FC236}">
                  <a16:creationId xmlns:a16="http://schemas.microsoft.com/office/drawing/2014/main" id="{C3B112A3-006E-4008-A778-DB5F6A09D5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28" name="Freeform 19">
              <a:extLst>
                <a:ext uri="{FF2B5EF4-FFF2-40B4-BE49-F238E27FC236}">
                  <a16:creationId xmlns:a16="http://schemas.microsoft.com/office/drawing/2014/main" id="{E5E62767-5C25-4C49-9568-432433A3C5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29" name="Freeform 20">
              <a:extLst>
                <a:ext uri="{FF2B5EF4-FFF2-40B4-BE49-F238E27FC236}">
                  <a16:creationId xmlns:a16="http://schemas.microsoft.com/office/drawing/2014/main" id="{598EC006-77B1-42BA-B815-66CCB9B170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30" name="Freeform 21">
              <a:extLst>
                <a:ext uri="{FF2B5EF4-FFF2-40B4-BE49-F238E27FC236}">
                  <a16:creationId xmlns:a16="http://schemas.microsoft.com/office/drawing/2014/main" id="{A144ED09-DA06-491D-95A8-AB3DED4329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31" name="Freeform 22">
              <a:extLst>
                <a:ext uri="{FF2B5EF4-FFF2-40B4-BE49-F238E27FC236}">
                  <a16:creationId xmlns:a16="http://schemas.microsoft.com/office/drawing/2014/main" id="{1CB00BD2-11CD-4A38-8F38-02B0D1105E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333" name="Group 13332">
            <a:extLst>
              <a:ext uri="{FF2B5EF4-FFF2-40B4-BE49-F238E27FC236}">
                <a16:creationId xmlns:a16="http://schemas.microsoft.com/office/drawing/2014/main" id="{520234FB-542E-4550-9C2F-1B56FD41A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0412" y="-786"/>
            <a:ext cx="1767505" cy="6854040"/>
            <a:chOff x="6627813" y="194833"/>
            <a:chExt cx="1952625" cy="5678918"/>
          </a:xfrm>
        </p:grpSpPr>
        <p:sp>
          <p:nvSpPr>
            <p:cNvPr id="13334" name="Freeform 27">
              <a:extLst>
                <a:ext uri="{FF2B5EF4-FFF2-40B4-BE49-F238E27FC236}">
                  <a16:creationId xmlns:a16="http://schemas.microsoft.com/office/drawing/2014/main" id="{41FCE1F3-DEB3-47CD-90FF-7DABB4AF45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35" name="Freeform 28">
              <a:extLst>
                <a:ext uri="{FF2B5EF4-FFF2-40B4-BE49-F238E27FC236}">
                  <a16:creationId xmlns:a16="http://schemas.microsoft.com/office/drawing/2014/main" id="{5708E488-C19B-452C-B197-6F1C34F6E7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36" name="Freeform 29">
              <a:extLst>
                <a:ext uri="{FF2B5EF4-FFF2-40B4-BE49-F238E27FC236}">
                  <a16:creationId xmlns:a16="http://schemas.microsoft.com/office/drawing/2014/main" id="{89D3FD25-890E-4981-A71D-EE796873D7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37" name="Freeform 30">
              <a:extLst>
                <a:ext uri="{FF2B5EF4-FFF2-40B4-BE49-F238E27FC236}">
                  <a16:creationId xmlns:a16="http://schemas.microsoft.com/office/drawing/2014/main" id="{51B5414C-556A-47CB-8EE2-974A85A7A4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38" name="Freeform 31">
              <a:extLst>
                <a:ext uri="{FF2B5EF4-FFF2-40B4-BE49-F238E27FC236}">
                  <a16:creationId xmlns:a16="http://schemas.microsoft.com/office/drawing/2014/main" id="{1C02B20C-2B27-4B75-8AEE-A5D2E2674B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39" name="Freeform 32">
              <a:extLst>
                <a:ext uri="{FF2B5EF4-FFF2-40B4-BE49-F238E27FC236}">
                  <a16:creationId xmlns:a16="http://schemas.microsoft.com/office/drawing/2014/main" id="{54427714-F9AA-4F93-BD1D-400F1EA93F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40" name="Freeform 33">
              <a:extLst>
                <a:ext uri="{FF2B5EF4-FFF2-40B4-BE49-F238E27FC236}">
                  <a16:creationId xmlns:a16="http://schemas.microsoft.com/office/drawing/2014/main" id="{28A77D6A-9E81-497F-ABCC-2695BB5ADD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41" name="Freeform 34">
              <a:extLst>
                <a:ext uri="{FF2B5EF4-FFF2-40B4-BE49-F238E27FC236}">
                  <a16:creationId xmlns:a16="http://schemas.microsoft.com/office/drawing/2014/main" id="{2A1533BA-1478-4F7C-8E24-3F3E905050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42" name="Freeform 35">
              <a:extLst>
                <a:ext uri="{FF2B5EF4-FFF2-40B4-BE49-F238E27FC236}">
                  <a16:creationId xmlns:a16="http://schemas.microsoft.com/office/drawing/2014/main" id="{39686201-E633-40FD-A80A-1E28AD52E3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43" name="Freeform 36">
              <a:extLst>
                <a:ext uri="{FF2B5EF4-FFF2-40B4-BE49-F238E27FC236}">
                  <a16:creationId xmlns:a16="http://schemas.microsoft.com/office/drawing/2014/main" id="{76A215C2-F590-4938-810B-F8A79366C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44" name="Freeform 37">
              <a:extLst>
                <a:ext uri="{FF2B5EF4-FFF2-40B4-BE49-F238E27FC236}">
                  <a16:creationId xmlns:a16="http://schemas.microsoft.com/office/drawing/2014/main" id="{85F418E7-330D-4002-8EC8-33C1A897FF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45" name="Freeform 38">
              <a:extLst>
                <a:ext uri="{FF2B5EF4-FFF2-40B4-BE49-F238E27FC236}">
                  <a16:creationId xmlns:a16="http://schemas.microsoft.com/office/drawing/2014/main" id="{8FFE669A-54C9-4436-9566-C5A90F16DB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347" name="Rectangle 13346">
            <a:extLst>
              <a:ext uri="{FF2B5EF4-FFF2-40B4-BE49-F238E27FC236}">
                <a16:creationId xmlns:a16="http://schemas.microsoft.com/office/drawing/2014/main" id="{DE91395A-2D18-4AF6-A0AC-AAA7189FE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3716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3349" name="Freeform 11">
            <a:extLst>
              <a:ext uri="{FF2B5EF4-FFF2-40B4-BE49-F238E27FC236}">
                <a16:creationId xmlns:a16="http://schemas.microsoft.com/office/drawing/2014/main" id="{A57352BE-A213-4040-BE8E-D4A925AD9D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3141" y="714375"/>
            <a:ext cx="1191394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pic>
        <p:nvPicPr>
          <p:cNvPr id="13314" name="Picture 2">
            <a:extLst>
              <a:ext uri="{FF2B5EF4-FFF2-40B4-BE49-F238E27FC236}">
                <a16:creationId xmlns:a16="http://schemas.microsoft.com/office/drawing/2014/main" id="{D8759147-0AA0-9A8F-E7C9-DBB9F96BDE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54" r="39967"/>
          <a:stretch/>
        </p:blipFill>
        <p:spPr bwMode="auto">
          <a:xfrm>
            <a:off x="3364167" y="10"/>
            <a:ext cx="5779833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13351" name="Freeform: Shape 13350">
            <a:extLst>
              <a:ext uri="{FF2B5EF4-FFF2-40B4-BE49-F238E27FC236}">
                <a16:creationId xmlns:a16="http://schemas.microsoft.com/office/drawing/2014/main" id="{23C7736A-5A08-4021-9AB6-390DFF506A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0" y="0"/>
            <a:ext cx="6127684" cy="6858000"/>
          </a:xfrm>
          <a:custGeom>
            <a:avLst/>
            <a:gdLst>
              <a:gd name="connsiteX0" fmla="*/ 4738960 w 8170246"/>
              <a:gd name="connsiteY0" fmla="*/ 0 h 6858000"/>
              <a:gd name="connsiteX1" fmla="*/ 4862151 w 8170246"/>
              <a:gd name="connsiteY1" fmla="*/ 0 h 6858000"/>
              <a:gd name="connsiteX2" fmla="*/ 8088169 w 8170246"/>
              <a:gd name="connsiteY2" fmla="*/ 3226735 h 6858000"/>
              <a:gd name="connsiteX3" fmla="*/ 8088169 w 8170246"/>
              <a:gd name="connsiteY3" fmla="*/ 3626507 h 6858000"/>
              <a:gd name="connsiteX4" fmla="*/ 4857393 w 8170246"/>
              <a:gd name="connsiteY4" fmla="*/ 6858000 h 6858000"/>
              <a:gd name="connsiteX5" fmla="*/ 4783581 w 8170246"/>
              <a:gd name="connsiteY5" fmla="*/ 6858000 h 6858000"/>
              <a:gd name="connsiteX6" fmla="*/ 4734202 w 8170246"/>
              <a:gd name="connsiteY6" fmla="*/ 6858000 h 6858000"/>
              <a:gd name="connsiteX7" fmla="*/ 7964978 w 8170246"/>
              <a:gd name="connsiteY7" fmla="*/ 3626507 h 6858000"/>
              <a:gd name="connsiteX8" fmla="*/ 7964978 w 8170246"/>
              <a:gd name="connsiteY8" fmla="*/ 3226735 h 6858000"/>
              <a:gd name="connsiteX9" fmla="*/ 4738960 w 8170246"/>
              <a:gd name="connsiteY9" fmla="*/ 0 h 6858000"/>
              <a:gd name="connsiteX10" fmla="*/ 0 w 8170246"/>
              <a:gd name="connsiteY10" fmla="*/ 0 h 6858000"/>
              <a:gd name="connsiteX11" fmla="*/ 98791 w 8170246"/>
              <a:gd name="connsiteY11" fmla="*/ 0 h 6858000"/>
              <a:gd name="connsiteX12" fmla="*/ 4456718 w 8170246"/>
              <a:gd name="connsiteY12" fmla="*/ 0 h 6858000"/>
              <a:gd name="connsiteX13" fmla="*/ 4603489 w 8170246"/>
              <a:gd name="connsiteY13" fmla="*/ 0 h 6858000"/>
              <a:gd name="connsiteX14" fmla="*/ 7829507 w 8170246"/>
              <a:gd name="connsiteY14" fmla="*/ 3226735 h 6858000"/>
              <a:gd name="connsiteX15" fmla="*/ 7829507 w 8170246"/>
              <a:gd name="connsiteY15" fmla="*/ 3626507 h 6858000"/>
              <a:gd name="connsiteX16" fmla="*/ 4598731 w 8170246"/>
              <a:gd name="connsiteY16" fmla="*/ 6858000 h 6858000"/>
              <a:gd name="connsiteX17" fmla="*/ 4540663 w 8170246"/>
              <a:gd name="connsiteY17" fmla="*/ 6858000 h 6858000"/>
              <a:gd name="connsiteX18" fmla="*/ 133398 w 8170246"/>
              <a:gd name="connsiteY18" fmla="*/ 6858000 h 6858000"/>
              <a:gd name="connsiteX19" fmla="*/ 0 w 8170246"/>
              <a:gd name="connsiteY1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170246" h="6858000">
                <a:moveTo>
                  <a:pt x="4738960" y="0"/>
                </a:moveTo>
                <a:lnTo>
                  <a:pt x="4862151" y="0"/>
                </a:lnTo>
                <a:cubicBezTo>
                  <a:pt x="4862151" y="0"/>
                  <a:pt x="4862151" y="0"/>
                  <a:pt x="8088169" y="3226735"/>
                </a:cubicBezTo>
                <a:cubicBezTo>
                  <a:pt x="8197606" y="3336196"/>
                  <a:pt x="8197606" y="3517045"/>
                  <a:pt x="8088169" y="3626507"/>
                </a:cubicBezTo>
                <a:cubicBezTo>
                  <a:pt x="8088169" y="3626507"/>
                  <a:pt x="8088169" y="3626507"/>
                  <a:pt x="4857393" y="6858000"/>
                </a:cubicBezTo>
                <a:cubicBezTo>
                  <a:pt x="4857393" y="6858000"/>
                  <a:pt x="4857393" y="6858000"/>
                  <a:pt x="4783581" y="6858000"/>
                </a:cubicBezTo>
                <a:lnTo>
                  <a:pt x="4734202" y="6858000"/>
                </a:lnTo>
                <a:cubicBezTo>
                  <a:pt x="7964978" y="3626507"/>
                  <a:pt x="7964978" y="3626507"/>
                  <a:pt x="7964978" y="3626507"/>
                </a:cubicBezTo>
                <a:cubicBezTo>
                  <a:pt x="8074415" y="3517045"/>
                  <a:pt x="8074415" y="3336196"/>
                  <a:pt x="7964978" y="3226735"/>
                </a:cubicBezTo>
                <a:cubicBezTo>
                  <a:pt x="4738960" y="0"/>
                  <a:pt x="4738960" y="0"/>
                  <a:pt x="4738960" y="0"/>
                </a:cubicBezTo>
                <a:close/>
                <a:moveTo>
                  <a:pt x="0" y="0"/>
                </a:moveTo>
                <a:lnTo>
                  <a:pt x="98791" y="0"/>
                </a:lnTo>
                <a:cubicBezTo>
                  <a:pt x="1075904" y="0"/>
                  <a:pt x="2469401" y="0"/>
                  <a:pt x="4456718" y="0"/>
                </a:cubicBezTo>
                <a:lnTo>
                  <a:pt x="4603489" y="0"/>
                </a:lnTo>
                <a:cubicBezTo>
                  <a:pt x="4603489" y="0"/>
                  <a:pt x="4603489" y="0"/>
                  <a:pt x="7829507" y="3226735"/>
                </a:cubicBezTo>
                <a:cubicBezTo>
                  <a:pt x="7938944" y="3336196"/>
                  <a:pt x="7938944" y="3517045"/>
                  <a:pt x="7829507" y="3626507"/>
                </a:cubicBezTo>
                <a:cubicBezTo>
                  <a:pt x="7829507" y="3626507"/>
                  <a:pt x="7829507" y="3626507"/>
                  <a:pt x="4598731" y="6858000"/>
                </a:cubicBezTo>
                <a:lnTo>
                  <a:pt x="4540663" y="6858000"/>
                </a:lnTo>
                <a:cubicBezTo>
                  <a:pt x="4077749" y="6858000"/>
                  <a:pt x="2938270" y="6858000"/>
                  <a:pt x="133398" y="6858000"/>
                </a:cubicBezTo>
                <a:lnTo>
                  <a:pt x="0" y="6858000"/>
                </a:lnTo>
                <a:close/>
              </a:path>
            </a:pathLst>
          </a:custGeom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1643" y="624110"/>
            <a:ext cx="3467967" cy="1280890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800" dirty="0"/>
              <a:t>Respect, Independence, Environment</a:t>
            </a:r>
          </a:p>
        </p:txBody>
      </p:sp>
      <p:sp>
        <p:nvSpPr>
          <p:cNvPr id="13353" name="Rectangle 13352">
            <a:extLst>
              <a:ext uri="{FF2B5EF4-FFF2-40B4-BE49-F238E27FC236}">
                <a16:creationId xmlns:a16="http://schemas.microsoft.com/office/drawing/2014/main" id="{433DF4D3-8A35-461A-ABE0-F56B78A137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3716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8859" y="2133600"/>
            <a:ext cx="3469411" cy="3777622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/>
              <a:t>Respect for the child fosters self-esteem and mutual respect.</a:t>
            </a:r>
          </a:p>
          <a:p>
            <a:r>
              <a:rPr lang="en-US"/>
              <a:t>Independence builds confidence and self-reliance in children.</a:t>
            </a:r>
          </a:p>
          <a:p>
            <a:r>
              <a:rPr lang="en-US"/>
              <a:t>Prepared environments encourage sensory exploration and discovery.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FA1A66-151A-1BC3-4E36-1F7FCD453F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98859" y="6135808"/>
            <a:ext cx="2965308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r>
              <a:rPr lang="en-US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© NJ Italian Commission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81" name="Group 14380">
            <a:extLst>
              <a:ext uri="{FF2B5EF4-FFF2-40B4-BE49-F238E27FC236}">
                <a16:creationId xmlns:a16="http://schemas.microsoft.com/office/drawing/2014/main" id="{7398C59F-5A18-487B-91D6-B955AACF2E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0" y="228600"/>
            <a:ext cx="2138628" cy="6638625"/>
            <a:chOff x="2487613" y="285750"/>
            <a:chExt cx="2428875" cy="5654676"/>
          </a:xfrm>
        </p:grpSpPr>
        <p:sp>
          <p:nvSpPr>
            <p:cNvPr id="14382" name="Freeform 11">
              <a:extLst>
                <a:ext uri="{FF2B5EF4-FFF2-40B4-BE49-F238E27FC236}">
                  <a16:creationId xmlns:a16="http://schemas.microsoft.com/office/drawing/2014/main" id="{0557FAFE-C7C3-47EC-A4F5-9B21663192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83" name="Freeform 12">
              <a:extLst>
                <a:ext uri="{FF2B5EF4-FFF2-40B4-BE49-F238E27FC236}">
                  <a16:creationId xmlns:a16="http://schemas.microsoft.com/office/drawing/2014/main" id="{95BC28FB-3882-4674-9D79-EA58BEB7CE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84" name="Freeform 13">
              <a:extLst>
                <a:ext uri="{FF2B5EF4-FFF2-40B4-BE49-F238E27FC236}">
                  <a16:creationId xmlns:a16="http://schemas.microsoft.com/office/drawing/2014/main" id="{9C6EC892-83F9-402F-8552-0AD7C0556E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85" name="Freeform 14">
              <a:extLst>
                <a:ext uri="{FF2B5EF4-FFF2-40B4-BE49-F238E27FC236}">
                  <a16:creationId xmlns:a16="http://schemas.microsoft.com/office/drawing/2014/main" id="{18387766-037C-4EF0-8471-D19CBF2A43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86" name="Freeform 15">
              <a:extLst>
                <a:ext uri="{FF2B5EF4-FFF2-40B4-BE49-F238E27FC236}">
                  <a16:creationId xmlns:a16="http://schemas.microsoft.com/office/drawing/2014/main" id="{1E364F38-6F3A-476A-93E6-962EA817C4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87" name="Freeform 16">
              <a:extLst>
                <a:ext uri="{FF2B5EF4-FFF2-40B4-BE49-F238E27FC236}">
                  <a16:creationId xmlns:a16="http://schemas.microsoft.com/office/drawing/2014/main" id="{35C335A4-1E67-4293-8BE2-DFB085D4FB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88" name="Freeform 17">
              <a:extLst>
                <a:ext uri="{FF2B5EF4-FFF2-40B4-BE49-F238E27FC236}">
                  <a16:creationId xmlns:a16="http://schemas.microsoft.com/office/drawing/2014/main" id="{9A8A0F10-2C98-4297-9F92-5D95533927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89" name="Freeform 18">
              <a:extLst>
                <a:ext uri="{FF2B5EF4-FFF2-40B4-BE49-F238E27FC236}">
                  <a16:creationId xmlns:a16="http://schemas.microsoft.com/office/drawing/2014/main" id="{C3B112A3-006E-4008-A778-DB5F6A09D5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90" name="Freeform 19">
              <a:extLst>
                <a:ext uri="{FF2B5EF4-FFF2-40B4-BE49-F238E27FC236}">
                  <a16:creationId xmlns:a16="http://schemas.microsoft.com/office/drawing/2014/main" id="{E5E62767-5C25-4C49-9568-432433A3C5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91" name="Freeform 20">
              <a:extLst>
                <a:ext uri="{FF2B5EF4-FFF2-40B4-BE49-F238E27FC236}">
                  <a16:creationId xmlns:a16="http://schemas.microsoft.com/office/drawing/2014/main" id="{598EC006-77B1-42BA-B815-66CCB9B170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92" name="Freeform 21">
              <a:extLst>
                <a:ext uri="{FF2B5EF4-FFF2-40B4-BE49-F238E27FC236}">
                  <a16:creationId xmlns:a16="http://schemas.microsoft.com/office/drawing/2014/main" id="{A144ED09-DA06-491D-95A8-AB3DED4329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93" name="Freeform 22">
              <a:extLst>
                <a:ext uri="{FF2B5EF4-FFF2-40B4-BE49-F238E27FC236}">
                  <a16:creationId xmlns:a16="http://schemas.microsoft.com/office/drawing/2014/main" id="{1CB00BD2-11CD-4A38-8F38-02B0D1105E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394" name="Group 14393">
            <a:extLst>
              <a:ext uri="{FF2B5EF4-FFF2-40B4-BE49-F238E27FC236}">
                <a16:creationId xmlns:a16="http://schemas.microsoft.com/office/drawing/2014/main" id="{520234FB-542E-4550-9C2F-1B56FD41A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0412" y="-786"/>
            <a:ext cx="1767505" cy="6854040"/>
            <a:chOff x="6627813" y="194833"/>
            <a:chExt cx="1952625" cy="5678918"/>
          </a:xfrm>
        </p:grpSpPr>
        <p:sp>
          <p:nvSpPr>
            <p:cNvPr id="14395" name="Freeform 27">
              <a:extLst>
                <a:ext uri="{FF2B5EF4-FFF2-40B4-BE49-F238E27FC236}">
                  <a16:creationId xmlns:a16="http://schemas.microsoft.com/office/drawing/2014/main" id="{41FCE1F3-DEB3-47CD-90FF-7DABB4AF45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96" name="Freeform 28">
              <a:extLst>
                <a:ext uri="{FF2B5EF4-FFF2-40B4-BE49-F238E27FC236}">
                  <a16:creationId xmlns:a16="http://schemas.microsoft.com/office/drawing/2014/main" id="{5708E488-C19B-452C-B197-6F1C34F6E7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97" name="Freeform 29">
              <a:extLst>
                <a:ext uri="{FF2B5EF4-FFF2-40B4-BE49-F238E27FC236}">
                  <a16:creationId xmlns:a16="http://schemas.microsoft.com/office/drawing/2014/main" id="{89D3FD25-890E-4981-A71D-EE796873D7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98" name="Freeform 30">
              <a:extLst>
                <a:ext uri="{FF2B5EF4-FFF2-40B4-BE49-F238E27FC236}">
                  <a16:creationId xmlns:a16="http://schemas.microsoft.com/office/drawing/2014/main" id="{51B5414C-556A-47CB-8EE2-974A85A7A4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99" name="Freeform 31">
              <a:extLst>
                <a:ext uri="{FF2B5EF4-FFF2-40B4-BE49-F238E27FC236}">
                  <a16:creationId xmlns:a16="http://schemas.microsoft.com/office/drawing/2014/main" id="{1C02B20C-2B27-4B75-8AEE-A5D2E2674B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00" name="Freeform 32">
              <a:extLst>
                <a:ext uri="{FF2B5EF4-FFF2-40B4-BE49-F238E27FC236}">
                  <a16:creationId xmlns:a16="http://schemas.microsoft.com/office/drawing/2014/main" id="{54427714-F9AA-4F93-BD1D-400F1EA93F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01" name="Freeform 33">
              <a:extLst>
                <a:ext uri="{FF2B5EF4-FFF2-40B4-BE49-F238E27FC236}">
                  <a16:creationId xmlns:a16="http://schemas.microsoft.com/office/drawing/2014/main" id="{28A77D6A-9E81-497F-ABCC-2695BB5ADD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02" name="Freeform 34">
              <a:extLst>
                <a:ext uri="{FF2B5EF4-FFF2-40B4-BE49-F238E27FC236}">
                  <a16:creationId xmlns:a16="http://schemas.microsoft.com/office/drawing/2014/main" id="{2A1533BA-1478-4F7C-8E24-3F3E905050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03" name="Freeform 35">
              <a:extLst>
                <a:ext uri="{FF2B5EF4-FFF2-40B4-BE49-F238E27FC236}">
                  <a16:creationId xmlns:a16="http://schemas.microsoft.com/office/drawing/2014/main" id="{39686201-E633-40FD-A80A-1E28AD52E3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04" name="Freeform 36">
              <a:extLst>
                <a:ext uri="{FF2B5EF4-FFF2-40B4-BE49-F238E27FC236}">
                  <a16:creationId xmlns:a16="http://schemas.microsoft.com/office/drawing/2014/main" id="{76A215C2-F590-4938-810B-F8A79366C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05" name="Freeform 37">
              <a:extLst>
                <a:ext uri="{FF2B5EF4-FFF2-40B4-BE49-F238E27FC236}">
                  <a16:creationId xmlns:a16="http://schemas.microsoft.com/office/drawing/2014/main" id="{85F418E7-330D-4002-8EC8-33C1A897FF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06" name="Freeform 38">
              <a:extLst>
                <a:ext uri="{FF2B5EF4-FFF2-40B4-BE49-F238E27FC236}">
                  <a16:creationId xmlns:a16="http://schemas.microsoft.com/office/drawing/2014/main" id="{8FFE669A-54C9-4436-9566-C5A90F16DB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4407" name="Rectangle 14406">
            <a:extLst>
              <a:ext uri="{FF2B5EF4-FFF2-40B4-BE49-F238E27FC236}">
                <a16:creationId xmlns:a16="http://schemas.microsoft.com/office/drawing/2014/main" id="{DE91395A-2D18-4AF6-A0AC-AAA7189FE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3716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4408" name="Freeform 11">
            <a:extLst>
              <a:ext uri="{FF2B5EF4-FFF2-40B4-BE49-F238E27FC236}">
                <a16:creationId xmlns:a16="http://schemas.microsoft.com/office/drawing/2014/main" id="{A57352BE-A213-4040-BE8E-D4A925AD9D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3141" y="714375"/>
            <a:ext cx="1191394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5751" y="624110"/>
            <a:ext cx="3102795" cy="1280890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800"/>
              <a:t>Observation and Holistic Development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2967" y="2133600"/>
            <a:ext cx="3105579" cy="3777622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1400">
                <a:solidFill>
                  <a:schemeClr val="tx1"/>
                </a:solidFill>
              </a:rPr>
              <a:t>Observation helps teachers tailor learning to each child’s needs.</a:t>
            </a:r>
          </a:p>
          <a:p>
            <a:r>
              <a:rPr lang="en-US" sz="1400">
                <a:solidFill>
                  <a:schemeClr val="tx1"/>
                </a:solidFill>
              </a:rPr>
              <a:t>Holistic development addresses academic, emotional, social, and physical growth.</a:t>
            </a:r>
          </a:p>
          <a:p>
            <a:r>
              <a:rPr lang="en-US" sz="1400">
                <a:solidFill>
                  <a:schemeClr val="tx1"/>
                </a:solidFill>
              </a:rPr>
              <a:t>This approach nurtures well-rounded individuals.</a:t>
            </a:r>
          </a:p>
        </p:txBody>
      </p:sp>
      <p:pic>
        <p:nvPicPr>
          <p:cNvPr id="14338" name="Picture 2">
            <a:extLst>
              <a:ext uri="{FF2B5EF4-FFF2-40B4-BE49-F238E27FC236}">
                <a16:creationId xmlns:a16="http://schemas.microsoft.com/office/drawing/2014/main" id="{77DB3B35-F299-7DE3-DC2D-248663651D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79" r="27048" b="1"/>
          <a:stretch/>
        </p:blipFill>
        <p:spPr bwMode="auto">
          <a:xfrm>
            <a:off x="4568937" y="10"/>
            <a:ext cx="4575063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01D0A7-36EB-87CB-C8A4-3D8B3208B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41909" y="6135808"/>
            <a:ext cx="5714999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r>
              <a:rPr lang="en-US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© NJ Italian Commission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5" name="Group 1034">
            <a:extLst>
              <a:ext uri="{FF2B5EF4-FFF2-40B4-BE49-F238E27FC236}">
                <a16:creationId xmlns:a16="http://schemas.microsoft.com/office/drawing/2014/main" id="{7398C59F-5A18-487B-91D6-B955AACF2E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0" y="228600"/>
            <a:ext cx="2138628" cy="6638625"/>
            <a:chOff x="2487613" y="285750"/>
            <a:chExt cx="2428875" cy="5654676"/>
          </a:xfrm>
        </p:grpSpPr>
        <p:sp>
          <p:nvSpPr>
            <p:cNvPr id="1036" name="Freeform 11">
              <a:extLst>
                <a:ext uri="{FF2B5EF4-FFF2-40B4-BE49-F238E27FC236}">
                  <a16:creationId xmlns:a16="http://schemas.microsoft.com/office/drawing/2014/main" id="{0557FAFE-C7C3-47EC-A4F5-9B21663192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7" name="Freeform 12">
              <a:extLst>
                <a:ext uri="{FF2B5EF4-FFF2-40B4-BE49-F238E27FC236}">
                  <a16:creationId xmlns:a16="http://schemas.microsoft.com/office/drawing/2014/main" id="{95BC28FB-3882-4674-9D79-EA58BEB7CE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8" name="Freeform 13">
              <a:extLst>
                <a:ext uri="{FF2B5EF4-FFF2-40B4-BE49-F238E27FC236}">
                  <a16:creationId xmlns:a16="http://schemas.microsoft.com/office/drawing/2014/main" id="{9C6EC892-83F9-402F-8552-0AD7C0556E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9" name="Freeform 14">
              <a:extLst>
                <a:ext uri="{FF2B5EF4-FFF2-40B4-BE49-F238E27FC236}">
                  <a16:creationId xmlns:a16="http://schemas.microsoft.com/office/drawing/2014/main" id="{18387766-037C-4EF0-8471-D19CBF2A43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0" name="Freeform 15">
              <a:extLst>
                <a:ext uri="{FF2B5EF4-FFF2-40B4-BE49-F238E27FC236}">
                  <a16:creationId xmlns:a16="http://schemas.microsoft.com/office/drawing/2014/main" id="{1E364F38-6F3A-476A-93E6-962EA817C4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1" name="Freeform 16">
              <a:extLst>
                <a:ext uri="{FF2B5EF4-FFF2-40B4-BE49-F238E27FC236}">
                  <a16:creationId xmlns:a16="http://schemas.microsoft.com/office/drawing/2014/main" id="{35C335A4-1E67-4293-8BE2-DFB085D4FB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2" name="Freeform 17">
              <a:extLst>
                <a:ext uri="{FF2B5EF4-FFF2-40B4-BE49-F238E27FC236}">
                  <a16:creationId xmlns:a16="http://schemas.microsoft.com/office/drawing/2014/main" id="{9A8A0F10-2C98-4297-9F92-5D95533927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3" name="Freeform 18">
              <a:extLst>
                <a:ext uri="{FF2B5EF4-FFF2-40B4-BE49-F238E27FC236}">
                  <a16:creationId xmlns:a16="http://schemas.microsoft.com/office/drawing/2014/main" id="{C3B112A3-006E-4008-A778-DB5F6A09D5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4" name="Freeform 19">
              <a:extLst>
                <a:ext uri="{FF2B5EF4-FFF2-40B4-BE49-F238E27FC236}">
                  <a16:creationId xmlns:a16="http://schemas.microsoft.com/office/drawing/2014/main" id="{E5E62767-5C25-4C49-9568-432433A3C5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5" name="Freeform 20">
              <a:extLst>
                <a:ext uri="{FF2B5EF4-FFF2-40B4-BE49-F238E27FC236}">
                  <a16:creationId xmlns:a16="http://schemas.microsoft.com/office/drawing/2014/main" id="{598EC006-77B1-42BA-B815-66CCB9B170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6" name="Freeform 21">
              <a:extLst>
                <a:ext uri="{FF2B5EF4-FFF2-40B4-BE49-F238E27FC236}">
                  <a16:creationId xmlns:a16="http://schemas.microsoft.com/office/drawing/2014/main" id="{A144ED09-DA06-491D-95A8-AB3DED4329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7" name="Freeform 22">
              <a:extLst>
                <a:ext uri="{FF2B5EF4-FFF2-40B4-BE49-F238E27FC236}">
                  <a16:creationId xmlns:a16="http://schemas.microsoft.com/office/drawing/2014/main" id="{1CB00BD2-11CD-4A38-8F38-02B0D1105E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49" name="Group 1048">
            <a:extLst>
              <a:ext uri="{FF2B5EF4-FFF2-40B4-BE49-F238E27FC236}">
                <a16:creationId xmlns:a16="http://schemas.microsoft.com/office/drawing/2014/main" id="{520234FB-542E-4550-9C2F-1B56FD41A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0412" y="-786"/>
            <a:ext cx="1767505" cy="6854040"/>
            <a:chOff x="6627813" y="194833"/>
            <a:chExt cx="1952625" cy="5678918"/>
          </a:xfrm>
        </p:grpSpPr>
        <p:sp>
          <p:nvSpPr>
            <p:cNvPr id="1050" name="Freeform 27">
              <a:extLst>
                <a:ext uri="{FF2B5EF4-FFF2-40B4-BE49-F238E27FC236}">
                  <a16:creationId xmlns:a16="http://schemas.microsoft.com/office/drawing/2014/main" id="{41FCE1F3-DEB3-47CD-90FF-7DABB4AF45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1" name="Freeform 28">
              <a:extLst>
                <a:ext uri="{FF2B5EF4-FFF2-40B4-BE49-F238E27FC236}">
                  <a16:creationId xmlns:a16="http://schemas.microsoft.com/office/drawing/2014/main" id="{5708E488-C19B-452C-B197-6F1C34F6E7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2" name="Freeform 29">
              <a:extLst>
                <a:ext uri="{FF2B5EF4-FFF2-40B4-BE49-F238E27FC236}">
                  <a16:creationId xmlns:a16="http://schemas.microsoft.com/office/drawing/2014/main" id="{89D3FD25-890E-4981-A71D-EE796873D7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3" name="Freeform 30">
              <a:extLst>
                <a:ext uri="{FF2B5EF4-FFF2-40B4-BE49-F238E27FC236}">
                  <a16:creationId xmlns:a16="http://schemas.microsoft.com/office/drawing/2014/main" id="{51B5414C-556A-47CB-8EE2-974A85A7A4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4" name="Freeform 31">
              <a:extLst>
                <a:ext uri="{FF2B5EF4-FFF2-40B4-BE49-F238E27FC236}">
                  <a16:creationId xmlns:a16="http://schemas.microsoft.com/office/drawing/2014/main" id="{1C02B20C-2B27-4B75-8AEE-A5D2E2674B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5" name="Freeform 32">
              <a:extLst>
                <a:ext uri="{FF2B5EF4-FFF2-40B4-BE49-F238E27FC236}">
                  <a16:creationId xmlns:a16="http://schemas.microsoft.com/office/drawing/2014/main" id="{54427714-F9AA-4F93-BD1D-400F1EA93F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6" name="Freeform 33">
              <a:extLst>
                <a:ext uri="{FF2B5EF4-FFF2-40B4-BE49-F238E27FC236}">
                  <a16:creationId xmlns:a16="http://schemas.microsoft.com/office/drawing/2014/main" id="{28A77D6A-9E81-497F-ABCC-2695BB5ADD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7" name="Freeform 34">
              <a:extLst>
                <a:ext uri="{FF2B5EF4-FFF2-40B4-BE49-F238E27FC236}">
                  <a16:creationId xmlns:a16="http://schemas.microsoft.com/office/drawing/2014/main" id="{2A1533BA-1478-4F7C-8E24-3F3E905050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8" name="Freeform 35">
              <a:extLst>
                <a:ext uri="{FF2B5EF4-FFF2-40B4-BE49-F238E27FC236}">
                  <a16:creationId xmlns:a16="http://schemas.microsoft.com/office/drawing/2014/main" id="{39686201-E633-40FD-A80A-1E28AD52E3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9" name="Freeform 36">
              <a:extLst>
                <a:ext uri="{FF2B5EF4-FFF2-40B4-BE49-F238E27FC236}">
                  <a16:creationId xmlns:a16="http://schemas.microsoft.com/office/drawing/2014/main" id="{76A215C2-F590-4938-810B-F8A79366C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0" name="Freeform 37">
              <a:extLst>
                <a:ext uri="{FF2B5EF4-FFF2-40B4-BE49-F238E27FC236}">
                  <a16:creationId xmlns:a16="http://schemas.microsoft.com/office/drawing/2014/main" id="{85F418E7-330D-4002-8EC8-33C1A897FF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1" name="Freeform 38">
              <a:extLst>
                <a:ext uri="{FF2B5EF4-FFF2-40B4-BE49-F238E27FC236}">
                  <a16:creationId xmlns:a16="http://schemas.microsoft.com/office/drawing/2014/main" id="{8FFE669A-54C9-4436-9566-C5A90F16DB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63" name="Rectangle 1062">
            <a:extLst>
              <a:ext uri="{FF2B5EF4-FFF2-40B4-BE49-F238E27FC236}">
                <a16:creationId xmlns:a16="http://schemas.microsoft.com/office/drawing/2014/main" id="{DE91395A-2D18-4AF6-A0AC-AAA7189FE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3716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065" name="Freeform 11">
            <a:extLst>
              <a:ext uri="{FF2B5EF4-FFF2-40B4-BE49-F238E27FC236}">
                <a16:creationId xmlns:a16="http://schemas.microsoft.com/office/drawing/2014/main" id="{A57352BE-A213-4040-BE8E-D4A925AD9D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3141" y="714375"/>
            <a:ext cx="1191394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5751" y="624110"/>
            <a:ext cx="3429123" cy="1280890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90000"/>
              </a:lnSpc>
            </a:pPr>
            <a:r>
              <a:rPr lang="en-US" sz="2800" b="1" dirty="0"/>
              <a:t>Maria Montessori: A Revolutionary Approach to Education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2967" y="2133600"/>
            <a:ext cx="3105579" cy="3777622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1400">
                <a:solidFill>
                  <a:schemeClr val="tx1"/>
                </a:solidFill>
              </a:rPr>
              <a:t>Maria Montessori’s pioneering work revolutionized the way we think about education.</a:t>
            </a:r>
          </a:p>
          <a:p>
            <a:r>
              <a:rPr lang="en-US" sz="1400">
                <a:solidFill>
                  <a:schemeClr val="tx1"/>
                </a:solidFill>
              </a:rPr>
              <a:t>Her methods, grounded in respect for children and human development, left a lasting impact.</a:t>
            </a:r>
          </a:p>
          <a:p>
            <a:r>
              <a:rPr lang="en-US" sz="1400">
                <a:solidFill>
                  <a:schemeClr val="tx1"/>
                </a:solidFill>
              </a:rPr>
              <a:t>She empowered children to explore their potential and fostered lifelong love of learning.</a:t>
            </a: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E8C449B2-19FC-68AD-8B97-B591C0D2C5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73" r="3973"/>
          <a:stretch/>
        </p:blipFill>
        <p:spPr bwMode="auto">
          <a:xfrm>
            <a:off x="4568937" y="10"/>
            <a:ext cx="4575063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D254A9-1008-0649-1558-DDB42CEAD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41909" y="6135808"/>
            <a:ext cx="5714999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r>
              <a:rPr lang="en-US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© NJ Italian Commission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05" name="Group 15404">
            <a:extLst>
              <a:ext uri="{FF2B5EF4-FFF2-40B4-BE49-F238E27FC236}">
                <a16:creationId xmlns:a16="http://schemas.microsoft.com/office/drawing/2014/main" id="{7398C59F-5A18-487B-91D6-B955AACF2E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0" y="228600"/>
            <a:ext cx="2138628" cy="6638625"/>
            <a:chOff x="2487613" y="285750"/>
            <a:chExt cx="2428875" cy="5654676"/>
          </a:xfrm>
        </p:grpSpPr>
        <p:sp>
          <p:nvSpPr>
            <p:cNvPr id="15406" name="Freeform 11">
              <a:extLst>
                <a:ext uri="{FF2B5EF4-FFF2-40B4-BE49-F238E27FC236}">
                  <a16:creationId xmlns:a16="http://schemas.microsoft.com/office/drawing/2014/main" id="{0557FAFE-C7C3-47EC-A4F5-9B21663192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07" name="Freeform 12">
              <a:extLst>
                <a:ext uri="{FF2B5EF4-FFF2-40B4-BE49-F238E27FC236}">
                  <a16:creationId xmlns:a16="http://schemas.microsoft.com/office/drawing/2014/main" id="{95BC28FB-3882-4674-9D79-EA58BEB7CE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08" name="Freeform 13">
              <a:extLst>
                <a:ext uri="{FF2B5EF4-FFF2-40B4-BE49-F238E27FC236}">
                  <a16:creationId xmlns:a16="http://schemas.microsoft.com/office/drawing/2014/main" id="{9C6EC892-83F9-402F-8552-0AD7C0556E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09" name="Freeform 14">
              <a:extLst>
                <a:ext uri="{FF2B5EF4-FFF2-40B4-BE49-F238E27FC236}">
                  <a16:creationId xmlns:a16="http://schemas.microsoft.com/office/drawing/2014/main" id="{18387766-037C-4EF0-8471-D19CBF2A43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10" name="Freeform 15">
              <a:extLst>
                <a:ext uri="{FF2B5EF4-FFF2-40B4-BE49-F238E27FC236}">
                  <a16:creationId xmlns:a16="http://schemas.microsoft.com/office/drawing/2014/main" id="{1E364F38-6F3A-476A-93E6-962EA817C4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11" name="Freeform 16">
              <a:extLst>
                <a:ext uri="{FF2B5EF4-FFF2-40B4-BE49-F238E27FC236}">
                  <a16:creationId xmlns:a16="http://schemas.microsoft.com/office/drawing/2014/main" id="{35C335A4-1E67-4293-8BE2-DFB085D4FB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12" name="Freeform 17">
              <a:extLst>
                <a:ext uri="{FF2B5EF4-FFF2-40B4-BE49-F238E27FC236}">
                  <a16:creationId xmlns:a16="http://schemas.microsoft.com/office/drawing/2014/main" id="{9A8A0F10-2C98-4297-9F92-5D95533927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13" name="Freeform 18">
              <a:extLst>
                <a:ext uri="{FF2B5EF4-FFF2-40B4-BE49-F238E27FC236}">
                  <a16:creationId xmlns:a16="http://schemas.microsoft.com/office/drawing/2014/main" id="{C3B112A3-006E-4008-A778-DB5F6A09D5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14" name="Freeform 19">
              <a:extLst>
                <a:ext uri="{FF2B5EF4-FFF2-40B4-BE49-F238E27FC236}">
                  <a16:creationId xmlns:a16="http://schemas.microsoft.com/office/drawing/2014/main" id="{E5E62767-5C25-4C49-9568-432433A3C5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15" name="Freeform 20">
              <a:extLst>
                <a:ext uri="{FF2B5EF4-FFF2-40B4-BE49-F238E27FC236}">
                  <a16:creationId xmlns:a16="http://schemas.microsoft.com/office/drawing/2014/main" id="{598EC006-77B1-42BA-B815-66CCB9B170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16" name="Freeform 21">
              <a:extLst>
                <a:ext uri="{FF2B5EF4-FFF2-40B4-BE49-F238E27FC236}">
                  <a16:creationId xmlns:a16="http://schemas.microsoft.com/office/drawing/2014/main" id="{A144ED09-DA06-491D-95A8-AB3DED4329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17" name="Freeform 22">
              <a:extLst>
                <a:ext uri="{FF2B5EF4-FFF2-40B4-BE49-F238E27FC236}">
                  <a16:creationId xmlns:a16="http://schemas.microsoft.com/office/drawing/2014/main" id="{1CB00BD2-11CD-4A38-8F38-02B0D1105E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5418" name="Group 15417">
            <a:extLst>
              <a:ext uri="{FF2B5EF4-FFF2-40B4-BE49-F238E27FC236}">
                <a16:creationId xmlns:a16="http://schemas.microsoft.com/office/drawing/2014/main" id="{520234FB-542E-4550-9C2F-1B56FD41A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0412" y="-786"/>
            <a:ext cx="1767505" cy="6854040"/>
            <a:chOff x="6627813" y="194833"/>
            <a:chExt cx="1952625" cy="5678918"/>
          </a:xfrm>
        </p:grpSpPr>
        <p:sp>
          <p:nvSpPr>
            <p:cNvPr id="15419" name="Freeform 27">
              <a:extLst>
                <a:ext uri="{FF2B5EF4-FFF2-40B4-BE49-F238E27FC236}">
                  <a16:creationId xmlns:a16="http://schemas.microsoft.com/office/drawing/2014/main" id="{41FCE1F3-DEB3-47CD-90FF-7DABB4AF45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20" name="Freeform 28">
              <a:extLst>
                <a:ext uri="{FF2B5EF4-FFF2-40B4-BE49-F238E27FC236}">
                  <a16:creationId xmlns:a16="http://schemas.microsoft.com/office/drawing/2014/main" id="{5708E488-C19B-452C-B197-6F1C34F6E7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21" name="Freeform 29">
              <a:extLst>
                <a:ext uri="{FF2B5EF4-FFF2-40B4-BE49-F238E27FC236}">
                  <a16:creationId xmlns:a16="http://schemas.microsoft.com/office/drawing/2014/main" id="{89D3FD25-890E-4981-A71D-EE796873D7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22" name="Freeform 30">
              <a:extLst>
                <a:ext uri="{FF2B5EF4-FFF2-40B4-BE49-F238E27FC236}">
                  <a16:creationId xmlns:a16="http://schemas.microsoft.com/office/drawing/2014/main" id="{51B5414C-556A-47CB-8EE2-974A85A7A4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23" name="Freeform 31">
              <a:extLst>
                <a:ext uri="{FF2B5EF4-FFF2-40B4-BE49-F238E27FC236}">
                  <a16:creationId xmlns:a16="http://schemas.microsoft.com/office/drawing/2014/main" id="{1C02B20C-2B27-4B75-8AEE-A5D2E2674B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24" name="Freeform 32">
              <a:extLst>
                <a:ext uri="{FF2B5EF4-FFF2-40B4-BE49-F238E27FC236}">
                  <a16:creationId xmlns:a16="http://schemas.microsoft.com/office/drawing/2014/main" id="{54427714-F9AA-4F93-BD1D-400F1EA93F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25" name="Freeform 33">
              <a:extLst>
                <a:ext uri="{FF2B5EF4-FFF2-40B4-BE49-F238E27FC236}">
                  <a16:creationId xmlns:a16="http://schemas.microsoft.com/office/drawing/2014/main" id="{28A77D6A-9E81-497F-ABCC-2695BB5ADD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26" name="Freeform 34">
              <a:extLst>
                <a:ext uri="{FF2B5EF4-FFF2-40B4-BE49-F238E27FC236}">
                  <a16:creationId xmlns:a16="http://schemas.microsoft.com/office/drawing/2014/main" id="{2A1533BA-1478-4F7C-8E24-3F3E905050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27" name="Freeform 35">
              <a:extLst>
                <a:ext uri="{FF2B5EF4-FFF2-40B4-BE49-F238E27FC236}">
                  <a16:creationId xmlns:a16="http://schemas.microsoft.com/office/drawing/2014/main" id="{39686201-E633-40FD-A80A-1E28AD52E3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28" name="Freeform 36">
              <a:extLst>
                <a:ext uri="{FF2B5EF4-FFF2-40B4-BE49-F238E27FC236}">
                  <a16:creationId xmlns:a16="http://schemas.microsoft.com/office/drawing/2014/main" id="{76A215C2-F590-4938-810B-F8A79366C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29" name="Freeform 37">
              <a:extLst>
                <a:ext uri="{FF2B5EF4-FFF2-40B4-BE49-F238E27FC236}">
                  <a16:creationId xmlns:a16="http://schemas.microsoft.com/office/drawing/2014/main" id="{85F418E7-330D-4002-8EC8-33C1A897FF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30" name="Freeform 38">
              <a:extLst>
                <a:ext uri="{FF2B5EF4-FFF2-40B4-BE49-F238E27FC236}">
                  <a16:creationId xmlns:a16="http://schemas.microsoft.com/office/drawing/2014/main" id="{8FFE669A-54C9-4436-9566-C5A90F16DB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5431" name="Rectangle 15430">
            <a:extLst>
              <a:ext uri="{FF2B5EF4-FFF2-40B4-BE49-F238E27FC236}">
                <a16:creationId xmlns:a16="http://schemas.microsoft.com/office/drawing/2014/main" id="{DE91395A-2D18-4AF6-A0AC-AAA7189FE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3716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5432" name="Freeform 11">
            <a:extLst>
              <a:ext uri="{FF2B5EF4-FFF2-40B4-BE49-F238E27FC236}">
                <a16:creationId xmlns:a16="http://schemas.microsoft.com/office/drawing/2014/main" id="{A57352BE-A213-4040-BE8E-D4A925AD9D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3141" y="714375"/>
            <a:ext cx="1191394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5433" name="Rectangle 15432">
            <a:extLst>
              <a:ext uri="{FF2B5EF4-FFF2-40B4-BE49-F238E27FC236}">
                <a16:creationId xmlns:a16="http://schemas.microsoft.com/office/drawing/2014/main" id="{B2EC7880-C5D9-40A8-A6B0-3198AD07AD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786"/>
            <a:ext cx="3464657" cy="6854038"/>
          </a:xfrm>
          <a:prstGeom prst="rect">
            <a:avLst/>
          </a:prstGeom>
          <a:solidFill>
            <a:schemeClr val="tx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645106"/>
            <a:ext cx="2737709" cy="125989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 dirty="0">
                <a:solidFill>
                  <a:srgbClr val="FF0000"/>
                </a:solidFill>
              </a:rPr>
              <a:t>Faith and Philosophy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6918" y="2133600"/>
            <a:ext cx="2737709" cy="3759253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/>
              <a:t>Montessori’s Catholic faith deeply influenced her philosophy.</a:t>
            </a:r>
          </a:p>
          <a:p>
            <a:r>
              <a:rPr lang="en-US"/>
              <a:t>She believed in the inherent dignity and worth of every child.</a:t>
            </a:r>
          </a:p>
          <a:p>
            <a:r>
              <a:rPr lang="en-US"/>
              <a:t>Education was a means of nurturing the divine potential within.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D25CB2-250C-066E-877A-3D87AE2FF9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15687" y="6135808"/>
            <a:ext cx="233172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r>
              <a:rPr lang="en-US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© NJ Italian Commission </a:t>
            </a:r>
          </a:p>
        </p:txBody>
      </p:sp>
      <p:pic>
        <p:nvPicPr>
          <p:cNvPr id="15362" name="Picture 2" descr="A large building with a dome&#10;&#10;AI-generated content may be incorrect.">
            <a:extLst>
              <a:ext uri="{FF2B5EF4-FFF2-40B4-BE49-F238E27FC236}">
                <a16:creationId xmlns:a16="http://schemas.microsoft.com/office/drawing/2014/main" id="{35F7C632-773F-816D-5EA0-DDE5053CFB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97" r="18495" b="1"/>
          <a:stretch/>
        </p:blipFill>
        <p:spPr bwMode="auto">
          <a:xfrm>
            <a:off x="3464657" y="10"/>
            <a:ext cx="5679343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1" name="Group 16390">
            <a:extLst>
              <a:ext uri="{FF2B5EF4-FFF2-40B4-BE49-F238E27FC236}">
                <a16:creationId xmlns:a16="http://schemas.microsoft.com/office/drawing/2014/main" id="{7398C59F-5A18-487B-91D6-B955AACF2E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0" y="228600"/>
            <a:ext cx="2138628" cy="6638625"/>
            <a:chOff x="2487613" y="285750"/>
            <a:chExt cx="2428875" cy="5654676"/>
          </a:xfrm>
        </p:grpSpPr>
        <p:sp>
          <p:nvSpPr>
            <p:cNvPr id="16392" name="Freeform 11">
              <a:extLst>
                <a:ext uri="{FF2B5EF4-FFF2-40B4-BE49-F238E27FC236}">
                  <a16:creationId xmlns:a16="http://schemas.microsoft.com/office/drawing/2014/main" id="{0557FAFE-C7C3-47EC-A4F5-9B21663192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93" name="Freeform 12">
              <a:extLst>
                <a:ext uri="{FF2B5EF4-FFF2-40B4-BE49-F238E27FC236}">
                  <a16:creationId xmlns:a16="http://schemas.microsoft.com/office/drawing/2014/main" id="{95BC28FB-3882-4674-9D79-EA58BEB7CE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94" name="Freeform 13">
              <a:extLst>
                <a:ext uri="{FF2B5EF4-FFF2-40B4-BE49-F238E27FC236}">
                  <a16:creationId xmlns:a16="http://schemas.microsoft.com/office/drawing/2014/main" id="{9C6EC892-83F9-402F-8552-0AD7C0556E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95" name="Freeform 14">
              <a:extLst>
                <a:ext uri="{FF2B5EF4-FFF2-40B4-BE49-F238E27FC236}">
                  <a16:creationId xmlns:a16="http://schemas.microsoft.com/office/drawing/2014/main" id="{18387766-037C-4EF0-8471-D19CBF2A43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96" name="Freeform 15">
              <a:extLst>
                <a:ext uri="{FF2B5EF4-FFF2-40B4-BE49-F238E27FC236}">
                  <a16:creationId xmlns:a16="http://schemas.microsoft.com/office/drawing/2014/main" id="{1E364F38-6F3A-476A-93E6-962EA817C4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97" name="Freeform 16">
              <a:extLst>
                <a:ext uri="{FF2B5EF4-FFF2-40B4-BE49-F238E27FC236}">
                  <a16:creationId xmlns:a16="http://schemas.microsoft.com/office/drawing/2014/main" id="{35C335A4-1E67-4293-8BE2-DFB085D4FB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98" name="Freeform 17">
              <a:extLst>
                <a:ext uri="{FF2B5EF4-FFF2-40B4-BE49-F238E27FC236}">
                  <a16:creationId xmlns:a16="http://schemas.microsoft.com/office/drawing/2014/main" id="{9A8A0F10-2C98-4297-9F92-5D95533927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99" name="Freeform 18">
              <a:extLst>
                <a:ext uri="{FF2B5EF4-FFF2-40B4-BE49-F238E27FC236}">
                  <a16:creationId xmlns:a16="http://schemas.microsoft.com/office/drawing/2014/main" id="{C3B112A3-006E-4008-A778-DB5F6A09D5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00" name="Freeform 19">
              <a:extLst>
                <a:ext uri="{FF2B5EF4-FFF2-40B4-BE49-F238E27FC236}">
                  <a16:creationId xmlns:a16="http://schemas.microsoft.com/office/drawing/2014/main" id="{E5E62767-5C25-4C49-9568-432433A3C5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01" name="Freeform 20">
              <a:extLst>
                <a:ext uri="{FF2B5EF4-FFF2-40B4-BE49-F238E27FC236}">
                  <a16:creationId xmlns:a16="http://schemas.microsoft.com/office/drawing/2014/main" id="{598EC006-77B1-42BA-B815-66CCB9B170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02" name="Freeform 21">
              <a:extLst>
                <a:ext uri="{FF2B5EF4-FFF2-40B4-BE49-F238E27FC236}">
                  <a16:creationId xmlns:a16="http://schemas.microsoft.com/office/drawing/2014/main" id="{A144ED09-DA06-491D-95A8-AB3DED4329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03" name="Freeform 22">
              <a:extLst>
                <a:ext uri="{FF2B5EF4-FFF2-40B4-BE49-F238E27FC236}">
                  <a16:creationId xmlns:a16="http://schemas.microsoft.com/office/drawing/2014/main" id="{1CB00BD2-11CD-4A38-8F38-02B0D1105E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6405" name="Group 16404">
            <a:extLst>
              <a:ext uri="{FF2B5EF4-FFF2-40B4-BE49-F238E27FC236}">
                <a16:creationId xmlns:a16="http://schemas.microsoft.com/office/drawing/2014/main" id="{520234FB-542E-4550-9C2F-1B56FD41A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0412" y="-786"/>
            <a:ext cx="1767505" cy="6854040"/>
            <a:chOff x="6627813" y="194833"/>
            <a:chExt cx="1952625" cy="5678918"/>
          </a:xfrm>
        </p:grpSpPr>
        <p:sp>
          <p:nvSpPr>
            <p:cNvPr id="16406" name="Freeform 27">
              <a:extLst>
                <a:ext uri="{FF2B5EF4-FFF2-40B4-BE49-F238E27FC236}">
                  <a16:creationId xmlns:a16="http://schemas.microsoft.com/office/drawing/2014/main" id="{41FCE1F3-DEB3-47CD-90FF-7DABB4AF45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07" name="Freeform 28">
              <a:extLst>
                <a:ext uri="{FF2B5EF4-FFF2-40B4-BE49-F238E27FC236}">
                  <a16:creationId xmlns:a16="http://schemas.microsoft.com/office/drawing/2014/main" id="{5708E488-C19B-452C-B197-6F1C34F6E7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08" name="Freeform 29">
              <a:extLst>
                <a:ext uri="{FF2B5EF4-FFF2-40B4-BE49-F238E27FC236}">
                  <a16:creationId xmlns:a16="http://schemas.microsoft.com/office/drawing/2014/main" id="{89D3FD25-890E-4981-A71D-EE796873D7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09" name="Freeform 30">
              <a:extLst>
                <a:ext uri="{FF2B5EF4-FFF2-40B4-BE49-F238E27FC236}">
                  <a16:creationId xmlns:a16="http://schemas.microsoft.com/office/drawing/2014/main" id="{51B5414C-556A-47CB-8EE2-974A85A7A4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10" name="Freeform 31">
              <a:extLst>
                <a:ext uri="{FF2B5EF4-FFF2-40B4-BE49-F238E27FC236}">
                  <a16:creationId xmlns:a16="http://schemas.microsoft.com/office/drawing/2014/main" id="{1C02B20C-2B27-4B75-8AEE-A5D2E2674B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11" name="Freeform 32">
              <a:extLst>
                <a:ext uri="{FF2B5EF4-FFF2-40B4-BE49-F238E27FC236}">
                  <a16:creationId xmlns:a16="http://schemas.microsoft.com/office/drawing/2014/main" id="{54427714-F9AA-4F93-BD1D-400F1EA93F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12" name="Freeform 33">
              <a:extLst>
                <a:ext uri="{FF2B5EF4-FFF2-40B4-BE49-F238E27FC236}">
                  <a16:creationId xmlns:a16="http://schemas.microsoft.com/office/drawing/2014/main" id="{28A77D6A-9E81-497F-ABCC-2695BB5ADD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13" name="Freeform 34">
              <a:extLst>
                <a:ext uri="{FF2B5EF4-FFF2-40B4-BE49-F238E27FC236}">
                  <a16:creationId xmlns:a16="http://schemas.microsoft.com/office/drawing/2014/main" id="{2A1533BA-1478-4F7C-8E24-3F3E905050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14" name="Freeform 35">
              <a:extLst>
                <a:ext uri="{FF2B5EF4-FFF2-40B4-BE49-F238E27FC236}">
                  <a16:creationId xmlns:a16="http://schemas.microsoft.com/office/drawing/2014/main" id="{39686201-E633-40FD-A80A-1E28AD52E3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15" name="Freeform 36">
              <a:extLst>
                <a:ext uri="{FF2B5EF4-FFF2-40B4-BE49-F238E27FC236}">
                  <a16:creationId xmlns:a16="http://schemas.microsoft.com/office/drawing/2014/main" id="{76A215C2-F590-4938-810B-F8A79366C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16" name="Freeform 37">
              <a:extLst>
                <a:ext uri="{FF2B5EF4-FFF2-40B4-BE49-F238E27FC236}">
                  <a16:creationId xmlns:a16="http://schemas.microsoft.com/office/drawing/2014/main" id="{85F418E7-330D-4002-8EC8-33C1A897FF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17" name="Freeform 38">
              <a:extLst>
                <a:ext uri="{FF2B5EF4-FFF2-40B4-BE49-F238E27FC236}">
                  <a16:creationId xmlns:a16="http://schemas.microsoft.com/office/drawing/2014/main" id="{8FFE669A-54C9-4436-9566-C5A90F16DB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6419" name="Rectangle 16418">
            <a:extLst>
              <a:ext uri="{FF2B5EF4-FFF2-40B4-BE49-F238E27FC236}">
                <a16:creationId xmlns:a16="http://schemas.microsoft.com/office/drawing/2014/main" id="{DE91395A-2D18-4AF6-A0AC-AAA7189FE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3716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6421" name="Freeform 11">
            <a:extLst>
              <a:ext uri="{FF2B5EF4-FFF2-40B4-BE49-F238E27FC236}">
                <a16:creationId xmlns:a16="http://schemas.microsoft.com/office/drawing/2014/main" id="{A57352BE-A213-4040-BE8E-D4A925AD9D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3141" y="714375"/>
            <a:ext cx="1191394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5751" y="624110"/>
            <a:ext cx="3102795" cy="128089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/>
              <a:t>Peace and Justice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2967" y="2133600"/>
            <a:ext cx="3105579" cy="3777622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1400">
                <a:solidFill>
                  <a:schemeClr val="tx1"/>
                </a:solidFill>
              </a:rPr>
              <a:t>Her emphasis on peace reflects Catholic values of justice.</a:t>
            </a:r>
          </a:p>
          <a:p>
            <a:r>
              <a:rPr lang="en-US" sz="1400">
                <a:solidFill>
                  <a:schemeClr val="tx1"/>
                </a:solidFill>
              </a:rPr>
              <a:t>Montessori saw education as a tool for promoting the common good.</a:t>
            </a:r>
          </a:p>
          <a:p>
            <a:r>
              <a:rPr lang="en-US" sz="1400">
                <a:solidFill>
                  <a:schemeClr val="tx1"/>
                </a:solidFill>
              </a:rPr>
              <a:t>Moral and spiritual development were key components of her approach.</a:t>
            </a:r>
          </a:p>
        </p:txBody>
      </p:sp>
      <p:pic>
        <p:nvPicPr>
          <p:cNvPr id="16386" name="Picture 2" descr="Padre Pio-Taormina-Sicilia-Italy - Creative Commons by gnuckx">
            <a:extLst>
              <a:ext uri="{FF2B5EF4-FFF2-40B4-BE49-F238E27FC236}">
                <a16:creationId xmlns:a16="http://schemas.microsoft.com/office/drawing/2014/main" id="{49202EBE-4FBF-8599-3388-8EFA1FA297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65" r="13602"/>
          <a:stretch/>
        </p:blipFill>
        <p:spPr bwMode="auto">
          <a:xfrm>
            <a:off x="4568937" y="10"/>
            <a:ext cx="4575063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EFB306-D2E5-B6A6-DE20-DA2FBFF9AC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41909" y="6135808"/>
            <a:ext cx="5714999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r>
              <a:rPr lang="en-US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© NJ Italian Commission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5" name="Group 17414">
            <a:extLst>
              <a:ext uri="{FF2B5EF4-FFF2-40B4-BE49-F238E27FC236}">
                <a16:creationId xmlns:a16="http://schemas.microsoft.com/office/drawing/2014/main" id="{7398C59F-5A18-487B-91D6-B955AACF2E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0" y="228600"/>
            <a:ext cx="2138628" cy="6638625"/>
            <a:chOff x="2487613" y="285750"/>
            <a:chExt cx="2428875" cy="5654676"/>
          </a:xfrm>
        </p:grpSpPr>
        <p:sp>
          <p:nvSpPr>
            <p:cNvPr id="17416" name="Freeform 11">
              <a:extLst>
                <a:ext uri="{FF2B5EF4-FFF2-40B4-BE49-F238E27FC236}">
                  <a16:creationId xmlns:a16="http://schemas.microsoft.com/office/drawing/2014/main" id="{0557FAFE-C7C3-47EC-A4F5-9B21663192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17" name="Freeform 12">
              <a:extLst>
                <a:ext uri="{FF2B5EF4-FFF2-40B4-BE49-F238E27FC236}">
                  <a16:creationId xmlns:a16="http://schemas.microsoft.com/office/drawing/2014/main" id="{95BC28FB-3882-4674-9D79-EA58BEB7CE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18" name="Freeform 13">
              <a:extLst>
                <a:ext uri="{FF2B5EF4-FFF2-40B4-BE49-F238E27FC236}">
                  <a16:creationId xmlns:a16="http://schemas.microsoft.com/office/drawing/2014/main" id="{9C6EC892-83F9-402F-8552-0AD7C0556E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19" name="Freeform 14">
              <a:extLst>
                <a:ext uri="{FF2B5EF4-FFF2-40B4-BE49-F238E27FC236}">
                  <a16:creationId xmlns:a16="http://schemas.microsoft.com/office/drawing/2014/main" id="{18387766-037C-4EF0-8471-D19CBF2A43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20" name="Freeform 15">
              <a:extLst>
                <a:ext uri="{FF2B5EF4-FFF2-40B4-BE49-F238E27FC236}">
                  <a16:creationId xmlns:a16="http://schemas.microsoft.com/office/drawing/2014/main" id="{1E364F38-6F3A-476A-93E6-962EA817C4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21" name="Freeform 16">
              <a:extLst>
                <a:ext uri="{FF2B5EF4-FFF2-40B4-BE49-F238E27FC236}">
                  <a16:creationId xmlns:a16="http://schemas.microsoft.com/office/drawing/2014/main" id="{35C335A4-1E67-4293-8BE2-DFB085D4FB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22" name="Freeform 17">
              <a:extLst>
                <a:ext uri="{FF2B5EF4-FFF2-40B4-BE49-F238E27FC236}">
                  <a16:creationId xmlns:a16="http://schemas.microsoft.com/office/drawing/2014/main" id="{9A8A0F10-2C98-4297-9F92-5D95533927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23" name="Freeform 18">
              <a:extLst>
                <a:ext uri="{FF2B5EF4-FFF2-40B4-BE49-F238E27FC236}">
                  <a16:creationId xmlns:a16="http://schemas.microsoft.com/office/drawing/2014/main" id="{C3B112A3-006E-4008-A778-DB5F6A09D5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24" name="Freeform 19">
              <a:extLst>
                <a:ext uri="{FF2B5EF4-FFF2-40B4-BE49-F238E27FC236}">
                  <a16:creationId xmlns:a16="http://schemas.microsoft.com/office/drawing/2014/main" id="{E5E62767-5C25-4C49-9568-432433A3C5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25" name="Freeform 20">
              <a:extLst>
                <a:ext uri="{FF2B5EF4-FFF2-40B4-BE49-F238E27FC236}">
                  <a16:creationId xmlns:a16="http://schemas.microsoft.com/office/drawing/2014/main" id="{598EC006-77B1-42BA-B815-66CCB9B170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26" name="Freeform 21">
              <a:extLst>
                <a:ext uri="{FF2B5EF4-FFF2-40B4-BE49-F238E27FC236}">
                  <a16:creationId xmlns:a16="http://schemas.microsoft.com/office/drawing/2014/main" id="{A144ED09-DA06-491D-95A8-AB3DED4329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27" name="Freeform 22">
              <a:extLst>
                <a:ext uri="{FF2B5EF4-FFF2-40B4-BE49-F238E27FC236}">
                  <a16:creationId xmlns:a16="http://schemas.microsoft.com/office/drawing/2014/main" id="{1CB00BD2-11CD-4A38-8F38-02B0D1105E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7429" name="Group 17428">
            <a:extLst>
              <a:ext uri="{FF2B5EF4-FFF2-40B4-BE49-F238E27FC236}">
                <a16:creationId xmlns:a16="http://schemas.microsoft.com/office/drawing/2014/main" id="{520234FB-542E-4550-9C2F-1B56FD41A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0412" y="-786"/>
            <a:ext cx="1767505" cy="6854040"/>
            <a:chOff x="6627813" y="194833"/>
            <a:chExt cx="1952625" cy="5678918"/>
          </a:xfrm>
        </p:grpSpPr>
        <p:sp>
          <p:nvSpPr>
            <p:cNvPr id="17430" name="Freeform 27">
              <a:extLst>
                <a:ext uri="{FF2B5EF4-FFF2-40B4-BE49-F238E27FC236}">
                  <a16:creationId xmlns:a16="http://schemas.microsoft.com/office/drawing/2014/main" id="{41FCE1F3-DEB3-47CD-90FF-7DABB4AF45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31" name="Freeform 28">
              <a:extLst>
                <a:ext uri="{FF2B5EF4-FFF2-40B4-BE49-F238E27FC236}">
                  <a16:creationId xmlns:a16="http://schemas.microsoft.com/office/drawing/2014/main" id="{5708E488-C19B-452C-B197-6F1C34F6E7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32" name="Freeform 29">
              <a:extLst>
                <a:ext uri="{FF2B5EF4-FFF2-40B4-BE49-F238E27FC236}">
                  <a16:creationId xmlns:a16="http://schemas.microsoft.com/office/drawing/2014/main" id="{89D3FD25-890E-4981-A71D-EE796873D7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33" name="Freeform 30">
              <a:extLst>
                <a:ext uri="{FF2B5EF4-FFF2-40B4-BE49-F238E27FC236}">
                  <a16:creationId xmlns:a16="http://schemas.microsoft.com/office/drawing/2014/main" id="{51B5414C-556A-47CB-8EE2-974A85A7A4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34" name="Freeform 31">
              <a:extLst>
                <a:ext uri="{FF2B5EF4-FFF2-40B4-BE49-F238E27FC236}">
                  <a16:creationId xmlns:a16="http://schemas.microsoft.com/office/drawing/2014/main" id="{1C02B20C-2B27-4B75-8AEE-A5D2E2674B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35" name="Freeform 32">
              <a:extLst>
                <a:ext uri="{FF2B5EF4-FFF2-40B4-BE49-F238E27FC236}">
                  <a16:creationId xmlns:a16="http://schemas.microsoft.com/office/drawing/2014/main" id="{54427714-F9AA-4F93-BD1D-400F1EA93F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36" name="Freeform 33">
              <a:extLst>
                <a:ext uri="{FF2B5EF4-FFF2-40B4-BE49-F238E27FC236}">
                  <a16:creationId xmlns:a16="http://schemas.microsoft.com/office/drawing/2014/main" id="{28A77D6A-9E81-497F-ABCC-2695BB5ADD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37" name="Freeform 34">
              <a:extLst>
                <a:ext uri="{FF2B5EF4-FFF2-40B4-BE49-F238E27FC236}">
                  <a16:creationId xmlns:a16="http://schemas.microsoft.com/office/drawing/2014/main" id="{2A1533BA-1478-4F7C-8E24-3F3E905050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38" name="Freeform 35">
              <a:extLst>
                <a:ext uri="{FF2B5EF4-FFF2-40B4-BE49-F238E27FC236}">
                  <a16:creationId xmlns:a16="http://schemas.microsoft.com/office/drawing/2014/main" id="{39686201-E633-40FD-A80A-1E28AD52E3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39" name="Freeform 36">
              <a:extLst>
                <a:ext uri="{FF2B5EF4-FFF2-40B4-BE49-F238E27FC236}">
                  <a16:creationId xmlns:a16="http://schemas.microsoft.com/office/drawing/2014/main" id="{76A215C2-F590-4938-810B-F8A79366C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40" name="Freeform 37">
              <a:extLst>
                <a:ext uri="{FF2B5EF4-FFF2-40B4-BE49-F238E27FC236}">
                  <a16:creationId xmlns:a16="http://schemas.microsoft.com/office/drawing/2014/main" id="{85F418E7-330D-4002-8EC8-33C1A897FF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41" name="Freeform 38">
              <a:extLst>
                <a:ext uri="{FF2B5EF4-FFF2-40B4-BE49-F238E27FC236}">
                  <a16:creationId xmlns:a16="http://schemas.microsoft.com/office/drawing/2014/main" id="{8FFE669A-54C9-4436-9566-C5A90F16DB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443" name="Rectangle 17442">
            <a:extLst>
              <a:ext uri="{FF2B5EF4-FFF2-40B4-BE49-F238E27FC236}">
                <a16:creationId xmlns:a16="http://schemas.microsoft.com/office/drawing/2014/main" id="{DE91395A-2D18-4AF6-A0AC-AAA7189FE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3716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7445" name="Freeform 11">
            <a:extLst>
              <a:ext uri="{FF2B5EF4-FFF2-40B4-BE49-F238E27FC236}">
                <a16:creationId xmlns:a16="http://schemas.microsoft.com/office/drawing/2014/main" id="{A57352BE-A213-4040-BE8E-D4A925AD9D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3141" y="714375"/>
            <a:ext cx="1191394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 useBgFill="1">
        <p:nvSpPr>
          <p:cNvPr id="17447" name="Rectangle 17446">
            <a:extLst>
              <a:ext uri="{FF2B5EF4-FFF2-40B4-BE49-F238E27FC236}">
                <a16:creationId xmlns:a16="http://schemas.microsoft.com/office/drawing/2014/main" id="{39EE869B-085D-43B3-AED8-9B06556124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5715" y="-1"/>
            <a:ext cx="915543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7449" name="Rectangle 17448">
            <a:extLst>
              <a:ext uri="{FF2B5EF4-FFF2-40B4-BE49-F238E27FC236}">
                <a16:creationId xmlns:a16="http://schemas.microsoft.com/office/drawing/2014/main" id="{C54E744A-A072-47AF-981A-37186176C2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6172199" cy="6858000"/>
          </a:xfrm>
          <a:prstGeom prst="rect">
            <a:avLst/>
          </a:prstGeom>
          <a:solidFill>
            <a:schemeClr val="tx2">
              <a:lumMod val="10000"/>
              <a:alpha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17410" name="Picture 2">
            <a:extLst>
              <a:ext uri="{FF2B5EF4-FFF2-40B4-BE49-F238E27FC236}">
                <a16:creationId xmlns:a16="http://schemas.microsoft.com/office/drawing/2014/main" id="{AD5030F7-57C5-61DE-33B2-7297BFDEF1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47" r="27045" b="-2"/>
          <a:stretch/>
        </p:blipFill>
        <p:spPr bwMode="auto">
          <a:xfrm>
            <a:off x="6172198" y="10"/>
            <a:ext cx="2971801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51" name="Freeform 5">
            <a:extLst>
              <a:ext uri="{FF2B5EF4-FFF2-40B4-BE49-F238E27FC236}">
                <a16:creationId xmlns:a16="http://schemas.microsoft.com/office/drawing/2014/main" id="{F0254341-1068-4FB7-8AEF-220C6EB410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0" y="659027"/>
            <a:ext cx="6782018" cy="1035152"/>
          </a:xfrm>
          <a:custGeom>
            <a:avLst/>
            <a:gdLst>
              <a:gd name="T0" fmla="*/ 1900 w 1902"/>
              <a:gd name="T1" fmla="*/ 77 h 163"/>
              <a:gd name="T2" fmla="*/ 1826 w 1902"/>
              <a:gd name="T3" fmla="*/ 3 h 163"/>
              <a:gd name="T4" fmla="*/ 1825 w 1902"/>
              <a:gd name="T5" fmla="*/ 2 h 163"/>
              <a:gd name="T6" fmla="*/ 1819 w 1902"/>
              <a:gd name="T7" fmla="*/ 0 h 163"/>
              <a:gd name="T8" fmla="*/ 1363 w 1902"/>
              <a:gd name="T9" fmla="*/ 0 h 163"/>
              <a:gd name="T10" fmla="*/ 1348 w 1902"/>
              <a:gd name="T11" fmla="*/ 0 h 163"/>
              <a:gd name="T12" fmla="*/ 1225 w 1902"/>
              <a:gd name="T13" fmla="*/ 0 h 163"/>
              <a:gd name="T14" fmla="*/ 1033 w 1902"/>
              <a:gd name="T15" fmla="*/ 0 h 163"/>
              <a:gd name="T16" fmla="*/ 892 w 1902"/>
              <a:gd name="T17" fmla="*/ 0 h 163"/>
              <a:gd name="T18" fmla="*/ 786 w 1902"/>
              <a:gd name="T19" fmla="*/ 0 h 163"/>
              <a:gd name="T20" fmla="*/ 577 w 1902"/>
              <a:gd name="T21" fmla="*/ 0 h 163"/>
              <a:gd name="T22" fmla="*/ 562 w 1902"/>
              <a:gd name="T23" fmla="*/ 0 h 163"/>
              <a:gd name="T24" fmla="*/ 439 w 1902"/>
              <a:gd name="T25" fmla="*/ 0 h 163"/>
              <a:gd name="T26" fmla="*/ 106 w 1902"/>
              <a:gd name="T27" fmla="*/ 0 h 163"/>
              <a:gd name="T28" fmla="*/ 0 w 1902"/>
              <a:gd name="T29" fmla="*/ 0 h 163"/>
              <a:gd name="T30" fmla="*/ 0 w 1902"/>
              <a:gd name="T31" fmla="*/ 163 h 163"/>
              <a:gd name="T32" fmla="*/ 106 w 1902"/>
              <a:gd name="T33" fmla="*/ 163 h 163"/>
              <a:gd name="T34" fmla="*/ 439 w 1902"/>
              <a:gd name="T35" fmla="*/ 163 h 163"/>
              <a:gd name="T36" fmla="*/ 562 w 1902"/>
              <a:gd name="T37" fmla="*/ 163 h 163"/>
              <a:gd name="T38" fmla="*/ 577 w 1902"/>
              <a:gd name="T39" fmla="*/ 163 h 163"/>
              <a:gd name="T40" fmla="*/ 786 w 1902"/>
              <a:gd name="T41" fmla="*/ 163 h 163"/>
              <a:gd name="T42" fmla="*/ 892 w 1902"/>
              <a:gd name="T43" fmla="*/ 163 h 163"/>
              <a:gd name="T44" fmla="*/ 1033 w 1902"/>
              <a:gd name="T45" fmla="*/ 163 h 163"/>
              <a:gd name="T46" fmla="*/ 1225 w 1902"/>
              <a:gd name="T47" fmla="*/ 163 h 163"/>
              <a:gd name="T48" fmla="*/ 1348 w 1902"/>
              <a:gd name="T49" fmla="*/ 163 h 163"/>
              <a:gd name="T50" fmla="*/ 1363 w 1902"/>
              <a:gd name="T51" fmla="*/ 163 h 163"/>
              <a:gd name="T52" fmla="*/ 1819 w 1902"/>
              <a:gd name="T53" fmla="*/ 163 h 163"/>
              <a:gd name="T54" fmla="*/ 1825 w 1902"/>
              <a:gd name="T55" fmla="*/ 161 h 163"/>
              <a:gd name="T56" fmla="*/ 1826 w 1902"/>
              <a:gd name="T57" fmla="*/ 160 h 163"/>
              <a:gd name="T58" fmla="*/ 1900 w 1902"/>
              <a:gd name="T59" fmla="*/ 86 h 163"/>
              <a:gd name="T60" fmla="*/ 1900 w 1902"/>
              <a:gd name="T61" fmla="*/ 77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902" h="163">
                <a:moveTo>
                  <a:pt x="1900" y="77"/>
                </a:moveTo>
                <a:cubicBezTo>
                  <a:pt x="1826" y="3"/>
                  <a:pt x="1826" y="3"/>
                  <a:pt x="1826" y="3"/>
                </a:cubicBezTo>
                <a:cubicBezTo>
                  <a:pt x="1825" y="2"/>
                  <a:pt x="1825" y="2"/>
                  <a:pt x="1825" y="2"/>
                </a:cubicBezTo>
                <a:cubicBezTo>
                  <a:pt x="1823" y="1"/>
                  <a:pt x="1821" y="0"/>
                  <a:pt x="1819" y="0"/>
                </a:cubicBezTo>
                <a:cubicBezTo>
                  <a:pt x="1363" y="0"/>
                  <a:pt x="1363" y="0"/>
                  <a:pt x="1363" y="0"/>
                </a:cubicBezTo>
                <a:cubicBezTo>
                  <a:pt x="1348" y="0"/>
                  <a:pt x="1348" y="0"/>
                  <a:pt x="1348" y="0"/>
                </a:cubicBezTo>
                <a:cubicBezTo>
                  <a:pt x="1225" y="0"/>
                  <a:pt x="1225" y="0"/>
                  <a:pt x="1225" y="0"/>
                </a:cubicBezTo>
                <a:cubicBezTo>
                  <a:pt x="1033" y="0"/>
                  <a:pt x="1033" y="0"/>
                  <a:pt x="1033" y="0"/>
                </a:cubicBezTo>
                <a:cubicBezTo>
                  <a:pt x="892" y="0"/>
                  <a:pt x="892" y="0"/>
                  <a:pt x="892" y="0"/>
                </a:cubicBezTo>
                <a:cubicBezTo>
                  <a:pt x="786" y="0"/>
                  <a:pt x="786" y="0"/>
                  <a:pt x="786" y="0"/>
                </a:cubicBezTo>
                <a:cubicBezTo>
                  <a:pt x="577" y="0"/>
                  <a:pt x="577" y="0"/>
                  <a:pt x="577" y="0"/>
                </a:cubicBezTo>
                <a:cubicBezTo>
                  <a:pt x="562" y="0"/>
                  <a:pt x="562" y="0"/>
                  <a:pt x="562" y="0"/>
                </a:cubicBezTo>
                <a:cubicBezTo>
                  <a:pt x="439" y="0"/>
                  <a:pt x="439" y="0"/>
                  <a:pt x="439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3"/>
                  <a:pt x="0" y="163"/>
                  <a:pt x="0" y="163"/>
                </a:cubicBezTo>
                <a:cubicBezTo>
                  <a:pt x="106" y="163"/>
                  <a:pt x="106" y="163"/>
                  <a:pt x="106" y="163"/>
                </a:cubicBezTo>
                <a:cubicBezTo>
                  <a:pt x="439" y="163"/>
                  <a:pt x="439" y="163"/>
                  <a:pt x="439" y="163"/>
                </a:cubicBezTo>
                <a:cubicBezTo>
                  <a:pt x="562" y="163"/>
                  <a:pt x="562" y="163"/>
                  <a:pt x="562" y="163"/>
                </a:cubicBezTo>
                <a:cubicBezTo>
                  <a:pt x="577" y="163"/>
                  <a:pt x="577" y="163"/>
                  <a:pt x="577" y="163"/>
                </a:cubicBezTo>
                <a:cubicBezTo>
                  <a:pt x="786" y="163"/>
                  <a:pt x="786" y="163"/>
                  <a:pt x="786" y="163"/>
                </a:cubicBezTo>
                <a:cubicBezTo>
                  <a:pt x="892" y="163"/>
                  <a:pt x="892" y="163"/>
                  <a:pt x="892" y="163"/>
                </a:cubicBezTo>
                <a:cubicBezTo>
                  <a:pt x="1033" y="163"/>
                  <a:pt x="1033" y="163"/>
                  <a:pt x="1033" y="163"/>
                </a:cubicBezTo>
                <a:cubicBezTo>
                  <a:pt x="1225" y="163"/>
                  <a:pt x="1225" y="163"/>
                  <a:pt x="1225" y="163"/>
                </a:cubicBezTo>
                <a:cubicBezTo>
                  <a:pt x="1348" y="163"/>
                  <a:pt x="1348" y="163"/>
                  <a:pt x="1348" y="163"/>
                </a:cubicBezTo>
                <a:cubicBezTo>
                  <a:pt x="1363" y="163"/>
                  <a:pt x="1363" y="163"/>
                  <a:pt x="1363" y="163"/>
                </a:cubicBezTo>
                <a:cubicBezTo>
                  <a:pt x="1819" y="163"/>
                  <a:pt x="1819" y="163"/>
                  <a:pt x="1819" y="163"/>
                </a:cubicBezTo>
                <a:cubicBezTo>
                  <a:pt x="1821" y="163"/>
                  <a:pt x="1823" y="162"/>
                  <a:pt x="1825" y="161"/>
                </a:cubicBezTo>
                <a:cubicBezTo>
                  <a:pt x="1825" y="160"/>
                  <a:pt x="1825" y="160"/>
                  <a:pt x="1826" y="160"/>
                </a:cubicBezTo>
                <a:cubicBezTo>
                  <a:pt x="1900" y="86"/>
                  <a:pt x="1900" y="86"/>
                  <a:pt x="1900" y="86"/>
                </a:cubicBezTo>
                <a:cubicBezTo>
                  <a:pt x="1902" y="83"/>
                  <a:pt x="1902" y="79"/>
                  <a:pt x="1900" y="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0" y="787400"/>
            <a:ext cx="5359399" cy="77893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>
                <a:solidFill>
                  <a:srgbClr val="FEFFFF"/>
                </a:solidFill>
              </a:rPr>
              <a:t>Criticisms of the Method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399" y="2032000"/>
            <a:ext cx="5359400" cy="3879222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>
                <a:solidFill>
                  <a:srgbClr val="FEFFFF"/>
                </a:solidFill>
              </a:rPr>
              <a:t>Despite its success, the Montessori Method has faced criticism.</a:t>
            </a:r>
          </a:p>
          <a:p>
            <a:r>
              <a:rPr lang="en-US">
                <a:solidFill>
                  <a:srgbClr val="FEFFFF"/>
                </a:solidFill>
              </a:rPr>
              <a:t>Some argue it can be too rigid in its principles.</a:t>
            </a:r>
          </a:p>
          <a:p>
            <a:r>
              <a:rPr lang="en-US">
                <a:solidFill>
                  <a:srgbClr val="FEFFFF"/>
                </a:solidFill>
              </a:rPr>
              <a:t>Others believe it underemphasizes teamwork and collaboration.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DEB6C9-0094-2125-45EC-7A41CD4F27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9809" y="6135808"/>
            <a:ext cx="538599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r>
              <a:rPr lang="en-US" kern="1200">
                <a:solidFill>
                  <a:srgbClr val="FEFFFF"/>
                </a:solidFill>
                <a:latin typeface="+mn-lt"/>
                <a:ea typeface="+mn-ea"/>
                <a:cs typeface="+mn-cs"/>
              </a:rPr>
              <a:t>© NJ Italian Commission 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7398C59F-5A18-487B-91D6-B955AACF2E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0" y="228600"/>
            <a:ext cx="2138628" cy="6638625"/>
            <a:chOff x="2487613" y="285750"/>
            <a:chExt cx="2428875" cy="5654676"/>
          </a:xfrm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0557FAFE-C7C3-47EC-A4F5-9B21663192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95BC28FB-3882-4674-9D79-EA58BEB7CE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9C6EC892-83F9-402F-8552-0AD7C0556E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18387766-037C-4EF0-8471-D19CBF2A43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1E364F38-6F3A-476A-93E6-962EA817C4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35C335A4-1E67-4293-8BE2-DFB085D4FB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9A8A0F10-2C98-4297-9F92-5D95533927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C3B112A3-006E-4008-A778-DB5F6A09D5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E5E62767-5C25-4C49-9568-432433A3C5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598EC006-77B1-42BA-B815-66CCB9B170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A144ED09-DA06-491D-95A8-AB3DED4329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1CB00BD2-11CD-4A38-8F38-02B0D1105E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520234FB-542E-4550-9C2F-1B56FD41A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0412" y="-786"/>
            <a:ext cx="1767505" cy="6854040"/>
            <a:chOff x="6627813" y="194833"/>
            <a:chExt cx="1952625" cy="5678918"/>
          </a:xfrm>
        </p:grpSpPr>
        <p:sp>
          <p:nvSpPr>
            <p:cNvPr id="26" name="Freeform 27">
              <a:extLst>
                <a:ext uri="{FF2B5EF4-FFF2-40B4-BE49-F238E27FC236}">
                  <a16:creationId xmlns:a16="http://schemas.microsoft.com/office/drawing/2014/main" id="{41FCE1F3-DEB3-47CD-90FF-7DABB4AF45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8">
              <a:extLst>
                <a:ext uri="{FF2B5EF4-FFF2-40B4-BE49-F238E27FC236}">
                  <a16:creationId xmlns:a16="http://schemas.microsoft.com/office/drawing/2014/main" id="{5708E488-C19B-452C-B197-6F1C34F6E7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9">
              <a:extLst>
                <a:ext uri="{FF2B5EF4-FFF2-40B4-BE49-F238E27FC236}">
                  <a16:creationId xmlns:a16="http://schemas.microsoft.com/office/drawing/2014/main" id="{89D3FD25-890E-4981-A71D-EE796873D7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30">
              <a:extLst>
                <a:ext uri="{FF2B5EF4-FFF2-40B4-BE49-F238E27FC236}">
                  <a16:creationId xmlns:a16="http://schemas.microsoft.com/office/drawing/2014/main" id="{51B5414C-556A-47CB-8EE2-974A85A7A4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31">
              <a:extLst>
                <a:ext uri="{FF2B5EF4-FFF2-40B4-BE49-F238E27FC236}">
                  <a16:creationId xmlns:a16="http://schemas.microsoft.com/office/drawing/2014/main" id="{1C02B20C-2B27-4B75-8AEE-A5D2E2674B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32">
              <a:extLst>
                <a:ext uri="{FF2B5EF4-FFF2-40B4-BE49-F238E27FC236}">
                  <a16:creationId xmlns:a16="http://schemas.microsoft.com/office/drawing/2014/main" id="{54427714-F9AA-4F93-BD1D-400F1EA93F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33">
              <a:extLst>
                <a:ext uri="{FF2B5EF4-FFF2-40B4-BE49-F238E27FC236}">
                  <a16:creationId xmlns:a16="http://schemas.microsoft.com/office/drawing/2014/main" id="{28A77D6A-9E81-497F-ABCC-2695BB5ADD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34">
              <a:extLst>
                <a:ext uri="{FF2B5EF4-FFF2-40B4-BE49-F238E27FC236}">
                  <a16:creationId xmlns:a16="http://schemas.microsoft.com/office/drawing/2014/main" id="{2A1533BA-1478-4F7C-8E24-3F3E905050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35">
              <a:extLst>
                <a:ext uri="{FF2B5EF4-FFF2-40B4-BE49-F238E27FC236}">
                  <a16:creationId xmlns:a16="http://schemas.microsoft.com/office/drawing/2014/main" id="{39686201-E633-40FD-A80A-1E28AD52E3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6">
              <a:extLst>
                <a:ext uri="{FF2B5EF4-FFF2-40B4-BE49-F238E27FC236}">
                  <a16:creationId xmlns:a16="http://schemas.microsoft.com/office/drawing/2014/main" id="{76A215C2-F590-4938-810B-F8A79366C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7">
              <a:extLst>
                <a:ext uri="{FF2B5EF4-FFF2-40B4-BE49-F238E27FC236}">
                  <a16:creationId xmlns:a16="http://schemas.microsoft.com/office/drawing/2014/main" id="{85F418E7-330D-4002-8EC8-33C1A897FF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8">
              <a:extLst>
                <a:ext uri="{FF2B5EF4-FFF2-40B4-BE49-F238E27FC236}">
                  <a16:creationId xmlns:a16="http://schemas.microsoft.com/office/drawing/2014/main" id="{8FFE669A-54C9-4436-9566-C5A90F16DB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9" name="Rectangle 38">
            <a:extLst>
              <a:ext uri="{FF2B5EF4-FFF2-40B4-BE49-F238E27FC236}">
                <a16:creationId xmlns:a16="http://schemas.microsoft.com/office/drawing/2014/main" id="{DE91395A-2D18-4AF6-A0AC-AAA7189FE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3716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41" name="Freeform 11">
            <a:extLst>
              <a:ext uri="{FF2B5EF4-FFF2-40B4-BE49-F238E27FC236}">
                <a16:creationId xmlns:a16="http://schemas.microsoft.com/office/drawing/2014/main" id="{A57352BE-A213-4040-BE8E-D4A925AD9D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3141" y="714375"/>
            <a:ext cx="1191394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pic>
        <p:nvPicPr>
          <p:cNvPr id="7" name="Picture 6" descr="Numbers and symbols">
            <a:extLst>
              <a:ext uri="{FF2B5EF4-FFF2-40B4-BE49-F238E27FC236}">
                <a16:creationId xmlns:a16="http://schemas.microsoft.com/office/drawing/2014/main" id="{256BB8D7-E0BC-651F-DA38-552F584388F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4802" r="18941" b="-1"/>
          <a:stretch/>
        </p:blipFill>
        <p:spPr>
          <a:xfrm>
            <a:off x="3364167" y="10"/>
            <a:ext cx="5779833" cy="6857990"/>
          </a:xfrm>
          <a:prstGeom prst="rect">
            <a:avLst/>
          </a:prstGeom>
        </p:spPr>
      </p:pic>
      <p:sp useBgFill="1">
        <p:nvSpPr>
          <p:cNvPr id="43" name="Freeform: Shape 42">
            <a:extLst>
              <a:ext uri="{FF2B5EF4-FFF2-40B4-BE49-F238E27FC236}">
                <a16:creationId xmlns:a16="http://schemas.microsoft.com/office/drawing/2014/main" id="{23C7736A-5A08-4021-9AB6-390DFF506A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0" y="0"/>
            <a:ext cx="6127684" cy="6858000"/>
          </a:xfrm>
          <a:custGeom>
            <a:avLst/>
            <a:gdLst>
              <a:gd name="connsiteX0" fmla="*/ 4738960 w 8170246"/>
              <a:gd name="connsiteY0" fmla="*/ 0 h 6858000"/>
              <a:gd name="connsiteX1" fmla="*/ 4862151 w 8170246"/>
              <a:gd name="connsiteY1" fmla="*/ 0 h 6858000"/>
              <a:gd name="connsiteX2" fmla="*/ 8088169 w 8170246"/>
              <a:gd name="connsiteY2" fmla="*/ 3226735 h 6858000"/>
              <a:gd name="connsiteX3" fmla="*/ 8088169 w 8170246"/>
              <a:gd name="connsiteY3" fmla="*/ 3626507 h 6858000"/>
              <a:gd name="connsiteX4" fmla="*/ 4857393 w 8170246"/>
              <a:gd name="connsiteY4" fmla="*/ 6858000 h 6858000"/>
              <a:gd name="connsiteX5" fmla="*/ 4783581 w 8170246"/>
              <a:gd name="connsiteY5" fmla="*/ 6858000 h 6858000"/>
              <a:gd name="connsiteX6" fmla="*/ 4734202 w 8170246"/>
              <a:gd name="connsiteY6" fmla="*/ 6858000 h 6858000"/>
              <a:gd name="connsiteX7" fmla="*/ 7964978 w 8170246"/>
              <a:gd name="connsiteY7" fmla="*/ 3626507 h 6858000"/>
              <a:gd name="connsiteX8" fmla="*/ 7964978 w 8170246"/>
              <a:gd name="connsiteY8" fmla="*/ 3226735 h 6858000"/>
              <a:gd name="connsiteX9" fmla="*/ 4738960 w 8170246"/>
              <a:gd name="connsiteY9" fmla="*/ 0 h 6858000"/>
              <a:gd name="connsiteX10" fmla="*/ 0 w 8170246"/>
              <a:gd name="connsiteY10" fmla="*/ 0 h 6858000"/>
              <a:gd name="connsiteX11" fmla="*/ 98791 w 8170246"/>
              <a:gd name="connsiteY11" fmla="*/ 0 h 6858000"/>
              <a:gd name="connsiteX12" fmla="*/ 4456718 w 8170246"/>
              <a:gd name="connsiteY12" fmla="*/ 0 h 6858000"/>
              <a:gd name="connsiteX13" fmla="*/ 4603489 w 8170246"/>
              <a:gd name="connsiteY13" fmla="*/ 0 h 6858000"/>
              <a:gd name="connsiteX14" fmla="*/ 7829507 w 8170246"/>
              <a:gd name="connsiteY14" fmla="*/ 3226735 h 6858000"/>
              <a:gd name="connsiteX15" fmla="*/ 7829507 w 8170246"/>
              <a:gd name="connsiteY15" fmla="*/ 3626507 h 6858000"/>
              <a:gd name="connsiteX16" fmla="*/ 4598731 w 8170246"/>
              <a:gd name="connsiteY16" fmla="*/ 6858000 h 6858000"/>
              <a:gd name="connsiteX17" fmla="*/ 4540663 w 8170246"/>
              <a:gd name="connsiteY17" fmla="*/ 6858000 h 6858000"/>
              <a:gd name="connsiteX18" fmla="*/ 133398 w 8170246"/>
              <a:gd name="connsiteY18" fmla="*/ 6858000 h 6858000"/>
              <a:gd name="connsiteX19" fmla="*/ 0 w 8170246"/>
              <a:gd name="connsiteY1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170246" h="6858000">
                <a:moveTo>
                  <a:pt x="4738960" y="0"/>
                </a:moveTo>
                <a:lnTo>
                  <a:pt x="4862151" y="0"/>
                </a:lnTo>
                <a:cubicBezTo>
                  <a:pt x="4862151" y="0"/>
                  <a:pt x="4862151" y="0"/>
                  <a:pt x="8088169" y="3226735"/>
                </a:cubicBezTo>
                <a:cubicBezTo>
                  <a:pt x="8197606" y="3336196"/>
                  <a:pt x="8197606" y="3517045"/>
                  <a:pt x="8088169" y="3626507"/>
                </a:cubicBezTo>
                <a:cubicBezTo>
                  <a:pt x="8088169" y="3626507"/>
                  <a:pt x="8088169" y="3626507"/>
                  <a:pt x="4857393" y="6858000"/>
                </a:cubicBezTo>
                <a:cubicBezTo>
                  <a:pt x="4857393" y="6858000"/>
                  <a:pt x="4857393" y="6858000"/>
                  <a:pt x="4783581" y="6858000"/>
                </a:cubicBezTo>
                <a:lnTo>
                  <a:pt x="4734202" y="6858000"/>
                </a:lnTo>
                <a:cubicBezTo>
                  <a:pt x="7964978" y="3626507"/>
                  <a:pt x="7964978" y="3626507"/>
                  <a:pt x="7964978" y="3626507"/>
                </a:cubicBezTo>
                <a:cubicBezTo>
                  <a:pt x="8074415" y="3517045"/>
                  <a:pt x="8074415" y="3336196"/>
                  <a:pt x="7964978" y="3226735"/>
                </a:cubicBezTo>
                <a:cubicBezTo>
                  <a:pt x="4738960" y="0"/>
                  <a:pt x="4738960" y="0"/>
                  <a:pt x="4738960" y="0"/>
                </a:cubicBezTo>
                <a:close/>
                <a:moveTo>
                  <a:pt x="0" y="0"/>
                </a:moveTo>
                <a:lnTo>
                  <a:pt x="98791" y="0"/>
                </a:lnTo>
                <a:cubicBezTo>
                  <a:pt x="1075904" y="0"/>
                  <a:pt x="2469401" y="0"/>
                  <a:pt x="4456718" y="0"/>
                </a:cubicBezTo>
                <a:lnTo>
                  <a:pt x="4603489" y="0"/>
                </a:lnTo>
                <a:cubicBezTo>
                  <a:pt x="4603489" y="0"/>
                  <a:pt x="4603489" y="0"/>
                  <a:pt x="7829507" y="3226735"/>
                </a:cubicBezTo>
                <a:cubicBezTo>
                  <a:pt x="7938944" y="3336196"/>
                  <a:pt x="7938944" y="3517045"/>
                  <a:pt x="7829507" y="3626507"/>
                </a:cubicBezTo>
                <a:cubicBezTo>
                  <a:pt x="7829507" y="3626507"/>
                  <a:pt x="7829507" y="3626507"/>
                  <a:pt x="4598731" y="6858000"/>
                </a:cubicBezTo>
                <a:lnTo>
                  <a:pt x="4540663" y="6858000"/>
                </a:lnTo>
                <a:cubicBezTo>
                  <a:pt x="4077749" y="6858000"/>
                  <a:pt x="2938270" y="6858000"/>
                  <a:pt x="133398" y="6858000"/>
                </a:cubicBezTo>
                <a:lnTo>
                  <a:pt x="0" y="6858000"/>
                </a:lnTo>
                <a:close/>
              </a:path>
            </a:pathLst>
          </a:custGeom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1643" y="624110"/>
            <a:ext cx="3467967" cy="128089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/>
              <a:t>Variability of Schools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433DF4D3-8A35-461A-ABE0-F56B78A137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3716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8859" y="2133600"/>
            <a:ext cx="3469411" cy="3777622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/>
              <a:t>Another challenge is the variability among Montessori schools.</a:t>
            </a:r>
          </a:p>
          <a:p>
            <a:r>
              <a:rPr lang="en-US"/>
              <a:t>Since 'Montessori' is not trademarked, quality can differ widely.</a:t>
            </a:r>
          </a:p>
          <a:p>
            <a:r>
              <a:rPr lang="en-US"/>
              <a:t>This creates confusion for parents and educators.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779BB2-7DB0-70DF-310A-CDD62BF348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98859" y="6135808"/>
            <a:ext cx="2965308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r>
              <a:rPr lang="en-US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© NJ Italian Commission 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9" name="Group 18438">
            <a:extLst>
              <a:ext uri="{FF2B5EF4-FFF2-40B4-BE49-F238E27FC236}">
                <a16:creationId xmlns:a16="http://schemas.microsoft.com/office/drawing/2014/main" id="{7398C59F-5A18-487B-91D6-B955AACF2E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0" y="228600"/>
            <a:ext cx="2138628" cy="6638625"/>
            <a:chOff x="2487613" y="285750"/>
            <a:chExt cx="2428875" cy="5654676"/>
          </a:xfrm>
        </p:grpSpPr>
        <p:sp>
          <p:nvSpPr>
            <p:cNvPr id="18440" name="Freeform 11">
              <a:extLst>
                <a:ext uri="{FF2B5EF4-FFF2-40B4-BE49-F238E27FC236}">
                  <a16:creationId xmlns:a16="http://schemas.microsoft.com/office/drawing/2014/main" id="{0557FAFE-C7C3-47EC-A4F5-9B21663192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41" name="Freeform 12">
              <a:extLst>
                <a:ext uri="{FF2B5EF4-FFF2-40B4-BE49-F238E27FC236}">
                  <a16:creationId xmlns:a16="http://schemas.microsoft.com/office/drawing/2014/main" id="{95BC28FB-3882-4674-9D79-EA58BEB7CE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42" name="Freeform 13">
              <a:extLst>
                <a:ext uri="{FF2B5EF4-FFF2-40B4-BE49-F238E27FC236}">
                  <a16:creationId xmlns:a16="http://schemas.microsoft.com/office/drawing/2014/main" id="{9C6EC892-83F9-402F-8552-0AD7C0556E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43" name="Freeform 14">
              <a:extLst>
                <a:ext uri="{FF2B5EF4-FFF2-40B4-BE49-F238E27FC236}">
                  <a16:creationId xmlns:a16="http://schemas.microsoft.com/office/drawing/2014/main" id="{18387766-037C-4EF0-8471-D19CBF2A43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44" name="Freeform 15">
              <a:extLst>
                <a:ext uri="{FF2B5EF4-FFF2-40B4-BE49-F238E27FC236}">
                  <a16:creationId xmlns:a16="http://schemas.microsoft.com/office/drawing/2014/main" id="{1E364F38-6F3A-476A-93E6-962EA817C4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45" name="Freeform 16">
              <a:extLst>
                <a:ext uri="{FF2B5EF4-FFF2-40B4-BE49-F238E27FC236}">
                  <a16:creationId xmlns:a16="http://schemas.microsoft.com/office/drawing/2014/main" id="{35C335A4-1E67-4293-8BE2-DFB085D4FB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46" name="Freeform 17">
              <a:extLst>
                <a:ext uri="{FF2B5EF4-FFF2-40B4-BE49-F238E27FC236}">
                  <a16:creationId xmlns:a16="http://schemas.microsoft.com/office/drawing/2014/main" id="{9A8A0F10-2C98-4297-9F92-5D95533927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47" name="Freeform 18">
              <a:extLst>
                <a:ext uri="{FF2B5EF4-FFF2-40B4-BE49-F238E27FC236}">
                  <a16:creationId xmlns:a16="http://schemas.microsoft.com/office/drawing/2014/main" id="{C3B112A3-006E-4008-A778-DB5F6A09D5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48" name="Freeform 19">
              <a:extLst>
                <a:ext uri="{FF2B5EF4-FFF2-40B4-BE49-F238E27FC236}">
                  <a16:creationId xmlns:a16="http://schemas.microsoft.com/office/drawing/2014/main" id="{E5E62767-5C25-4C49-9568-432433A3C5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49" name="Freeform 20">
              <a:extLst>
                <a:ext uri="{FF2B5EF4-FFF2-40B4-BE49-F238E27FC236}">
                  <a16:creationId xmlns:a16="http://schemas.microsoft.com/office/drawing/2014/main" id="{598EC006-77B1-42BA-B815-66CCB9B170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50" name="Freeform 21">
              <a:extLst>
                <a:ext uri="{FF2B5EF4-FFF2-40B4-BE49-F238E27FC236}">
                  <a16:creationId xmlns:a16="http://schemas.microsoft.com/office/drawing/2014/main" id="{A144ED09-DA06-491D-95A8-AB3DED4329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51" name="Freeform 22">
              <a:extLst>
                <a:ext uri="{FF2B5EF4-FFF2-40B4-BE49-F238E27FC236}">
                  <a16:creationId xmlns:a16="http://schemas.microsoft.com/office/drawing/2014/main" id="{1CB00BD2-11CD-4A38-8F38-02B0D1105E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8453" name="Group 18452">
            <a:extLst>
              <a:ext uri="{FF2B5EF4-FFF2-40B4-BE49-F238E27FC236}">
                <a16:creationId xmlns:a16="http://schemas.microsoft.com/office/drawing/2014/main" id="{520234FB-542E-4550-9C2F-1B56FD41A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0412" y="-786"/>
            <a:ext cx="1767505" cy="6854040"/>
            <a:chOff x="6627813" y="194833"/>
            <a:chExt cx="1952625" cy="5678918"/>
          </a:xfrm>
        </p:grpSpPr>
        <p:sp>
          <p:nvSpPr>
            <p:cNvPr id="18454" name="Freeform 27">
              <a:extLst>
                <a:ext uri="{FF2B5EF4-FFF2-40B4-BE49-F238E27FC236}">
                  <a16:creationId xmlns:a16="http://schemas.microsoft.com/office/drawing/2014/main" id="{41FCE1F3-DEB3-47CD-90FF-7DABB4AF45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55" name="Freeform 28">
              <a:extLst>
                <a:ext uri="{FF2B5EF4-FFF2-40B4-BE49-F238E27FC236}">
                  <a16:creationId xmlns:a16="http://schemas.microsoft.com/office/drawing/2014/main" id="{5708E488-C19B-452C-B197-6F1C34F6E7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56" name="Freeform 29">
              <a:extLst>
                <a:ext uri="{FF2B5EF4-FFF2-40B4-BE49-F238E27FC236}">
                  <a16:creationId xmlns:a16="http://schemas.microsoft.com/office/drawing/2014/main" id="{89D3FD25-890E-4981-A71D-EE796873D7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57" name="Freeform 30">
              <a:extLst>
                <a:ext uri="{FF2B5EF4-FFF2-40B4-BE49-F238E27FC236}">
                  <a16:creationId xmlns:a16="http://schemas.microsoft.com/office/drawing/2014/main" id="{51B5414C-556A-47CB-8EE2-974A85A7A4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58" name="Freeform 31">
              <a:extLst>
                <a:ext uri="{FF2B5EF4-FFF2-40B4-BE49-F238E27FC236}">
                  <a16:creationId xmlns:a16="http://schemas.microsoft.com/office/drawing/2014/main" id="{1C02B20C-2B27-4B75-8AEE-A5D2E2674B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59" name="Freeform 32">
              <a:extLst>
                <a:ext uri="{FF2B5EF4-FFF2-40B4-BE49-F238E27FC236}">
                  <a16:creationId xmlns:a16="http://schemas.microsoft.com/office/drawing/2014/main" id="{54427714-F9AA-4F93-BD1D-400F1EA93F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60" name="Freeform 33">
              <a:extLst>
                <a:ext uri="{FF2B5EF4-FFF2-40B4-BE49-F238E27FC236}">
                  <a16:creationId xmlns:a16="http://schemas.microsoft.com/office/drawing/2014/main" id="{28A77D6A-9E81-497F-ABCC-2695BB5ADD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61" name="Freeform 34">
              <a:extLst>
                <a:ext uri="{FF2B5EF4-FFF2-40B4-BE49-F238E27FC236}">
                  <a16:creationId xmlns:a16="http://schemas.microsoft.com/office/drawing/2014/main" id="{2A1533BA-1478-4F7C-8E24-3F3E905050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62" name="Freeform 35">
              <a:extLst>
                <a:ext uri="{FF2B5EF4-FFF2-40B4-BE49-F238E27FC236}">
                  <a16:creationId xmlns:a16="http://schemas.microsoft.com/office/drawing/2014/main" id="{39686201-E633-40FD-A80A-1E28AD52E3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63" name="Freeform 36">
              <a:extLst>
                <a:ext uri="{FF2B5EF4-FFF2-40B4-BE49-F238E27FC236}">
                  <a16:creationId xmlns:a16="http://schemas.microsoft.com/office/drawing/2014/main" id="{76A215C2-F590-4938-810B-F8A79366C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64" name="Freeform 37">
              <a:extLst>
                <a:ext uri="{FF2B5EF4-FFF2-40B4-BE49-F238E27FC236}">
                  <a16:creationId xmlns:a16="http://schemas.microsoft.com/office/drawing/2014/main" id="{85F418E7-330D-4002-8EC8-33C1A897FF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65" name="Freeform 38">
              <a:extLst>
                <a:ext uri="{FF2B5EF4-FFF2-40B4-BE49-F238E27FC236}">
                  <a16:creationId xmlns:a16="http://schemas.microsoft.com/office/drawing/2014/main" id="{8FFE669A-54C9-4436-9566-C5A90F16DB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8467" name="Rectangle 18466">
            <a:extLst>
              <a:ext uri="{FF2B5EF4-FFF2-40B4-BE49-F238E27FC236}">
                <a16:creationId xmlns:a16="http://schemas.microsoft.com/office/drawing/2014/main" id="{DE91395A-2D18-4AF6-A0AC-AAA7189FE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3716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8469" name="Freeform 11">
            <a:extLst>
              <a:ext uri="{FF2B5EF4-FFF2-40B4-BE49-F238E27FC236}">
                <a16:creationId xmlns:a16="http://schemas.microsoft.com/office/drawing/2014/main" id="{A57352BE-A213-4040-BE8E-D4A925AD9D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3141" y="714375"/>
            <a:ext cx="1191394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5751" y="624110"/>
            <a:ext cx="3102795" cy="128089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/>
              <a:t>Accessibility Concerns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2967" y="2133600"/>
            <a:ext cx="3105579" cy="3777622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1400" dirty="0">
                <a:solidFill>
                  <a:schemeClr val="tx1"/>
                </a:solidFill>
              </a:rPr>
              <a:t>Accessibility remains a concern with Montessori education.</a:t>
            </a:r>
          </a:p>
          <a:p>
            <a:r>
              <a:rPr lang="en-US" sz="1400" dirty="0">
                <a:solidFill>
                  <a:schemeClr val="tx1"/>
                </a:solidFill>
              </a:rPr>
              <a:t>Historically, Private Montessori schools can be costly and exclusionary.</a:t>
            </a:r>
          </a:p>
          <a:p>
            <a:r>
              <a:rPr lang="en-US" sz="1400" dirty="0">
                <a:solidFill>
                  <a:schemeClr val="tx1"/>
                </a:solidFill>
              </a:rPr>
              <a:t>Public Montessori programs are less common and face systemic challenges.</a:t>
            </a:r>
          </a:p>
        </p:txBody>
      </p:sp>
      <p:pic>
        <p:nvPicPr>
          <p:cNvPr id="18434" name="Picture 2">
            <a:extLst>
              <a:ext uri="{FF2B5EF4-FFF2-40B4-BE49-F238E27FC236}">
                <a16:creationId xmlns:a16="http://schemas.microsoft.com/office/drawing/2014/main" id="{824F6024-79F3-5E4A-E246-855308A9A3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60" r="12329"/>
          <a:stretch/>
        </p:blipFill>
        <p:spPr bwMode="auto">
          <a:xfrm>
            <a:off x="4161417" y="347371"/>
            <a:ext cx="4671061" cy="7001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5D7CED-DA11-0C21-9268-26CEF1768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41909" y="6135808"/>
            <a:ext cx="5714999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r>
              <a:rPr lang="en-US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© NJ Italian Commission 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3" name="Group 19462">
            <a:extLst>
              <a:ext uri="{FF2B5EF4-FFF2-40B4-BE49-F238E27FC236}">
                <a16:creationId xmlns:a16="http://schemas.microsoft.com/office/drawing/2014/main" id="{7398C59F-5A18-487B-91D6-B955AACF2E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0" y="228600"/>
            <a:ext cx="2138628" cy="6638625"/>
            <a:chOff x="2487613" y="285750"/>
            <a:chExt cx="2428875" cy="5654676"/>
          </a:xfrm>
        </p:grpSpPr>
        <p:sp>
          <p:nvSpPr>
            <p:cNvPr id="19464" name="Freeform 11">
              <a:extLst>
                <a:ext uri="{FF2B5EF4-FFF2-40B4-BE49-F238E27FC236}">
                  <a16:creationId xmlns:a16="http://schemas.microsoft.com/office/drawing/2014/main" id="{0557FAFE-C7C3-47EC-A4F5-9B21663192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65" name="Freeform 12">
              <a:extLst>
                <a:ext uri="{FF2B5EF4-FFF2-40B4-BE49-F238E27FC236}">
                  <a16:creationId xmlns:a16="http://schemas.microsoft.com/office/drawing/2014/main" id="{95BC28FB-3882-4674-9D79-EA58BEB7CE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66" name="Freeform 13">
              <a:extLst>
                <a:ext uri="{FF2B5EF4-FFF2-40B4-BE49-F238E27FC236}">
                  <a16:creationId xmlns:a16="http://schemas.microsoft.com/office/drawing/2014/main" id="{9C6EC892-83F9-402F-8552-0AD7C0556E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67" name="Freeform 14">
              <a:extLst>
                <a:ext uri="{FF2B5EF4-FFF2-40B4-BE49-F238E27FC236}">
                  <a16:creationId xmlns:a16="http://schemas.microsoft.com/office/drawing/2014/main" id="{18387766-037C-4EF0-8471-D19CBF2A43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68" name="Freeform 15">
              <a:extLst>
                <a:ext uri="{FF2B5EF4-FFF2-40B4-BE49-F238E27FC236}">
                  <a16:creationId xmlns:a16="http://schemas.microsoft.com/office/drawing/2014/main" id="{1E364F38-6F3A-476A-93E6-962EA817C4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69" name="Freeform 16">
              <a:extLst>
                <a:ext uri="{FF2B5EF4-FFF2-40B4-BE49-F238E27FC236}">
                  <a16:creationId xmlns:a16="http://schemas.microsoft.com/office/drawing/2014/main" id="{35C335A4-1E67-4293-8BE2-DFB085D4FB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70" name="Freeform 17">
              <a:extLst>
                <a:ext uri="{FF2B5EF4-FFF2-40B4-BE49-F238E27FC236}">
                  <a16:creationId xmlns:a16="http://schemas.microsoft.com/office/drawing/2014/main" id="{9A8A0F10-2C98-4297-9F92-5D95533927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71" name="Freeform 18">
              <a:extLst>
                <a:ext uri="{FF2B5EF4-FFF2-40B4-BE49-F238E27FC236}">
                  <a16:creationId xmlns:a16="http://schemas.microsoft.com/office/drawing/2014/main" id="{C3B112A3-006E-4008-A778-DB5F6A09D5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72" name="Freeform 19">
              <a:extLst>
                <a:ext uri="{FF2B5EF4-FFF2-40B4-BE49-F238E27FC236}">
                  <a16:creationId xmlns:a16="http://schemas.microsoft.com/office/drawing/2014/main" id="{E5E62767-5C25-4C49-9568-432433A3C5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73" name="Freeform 20">
              <a:extLst>
                <a:ext uri="{FF2B5EF4-FFF2-40B4-BE49-F238E27FC236}">
                  <a16:creationId xmlns:a16="http://schemas.microsoft.com/office/drawing/2014/main" id="{598EC006-77B1-42BA-B815-66CCB9B170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74" name="Freeform 21">
              <a:extLst>
                <a:ext uri="{FF2B5EF4-FFF2-40B4-BE49-F238E27FC236}">
                  <a16:creationId xmlns:a16="http://schemas.microsoft.com/office/drawing/2014/main" id="{A144ED09-DA06-491D-95A8-AB3DED4329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75" name="Freeform 22">
              <a:extLst>
                <a:ext uri="{FF2B5EF4-FFF2-40B4-BE49-F238E27FC236}">
                  <a16:creationId xmlns:a16="http://schemas.microsoft.com/office/drawing/2014/main" id="{1CB00BD2-11CD-4A38-8F38-02B0D1105E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9477" name="Group 19476">
            <a:extLst>
              <a:ext uri="{FF2B5EF4-FFF2-40B4-BE49-F238E27FC236}">
                <a16:creationId xmlns:a16="http://schemas.microsoft.com/office/drawing/2014/main" id="{520234FB-542E-4550-9C2F-1B56FD41A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0412" y="-786"/>
            <a:ext cx="1767505" cy="6854040"/>
            <a:chOff x="6627813" y="194833"/>
            <a:chExt cx="1952625" cy="5678918"/>
          </a:xfrm>
        </p:grpSpPr>
        <p:sp>
          <p:nvSpPr>
            <p:cNvPr id="19478" name="Freeform 27">
              <a:extLst>
                <a:ext uri="{FF2B5EF4-FFF2-40B4-BE49-F238E27FC236}">
                  <a16:creationId xmlns:a16="http://schemas.microsoft.com/office/drawing/2014/main" id="{41FCE1F3-DEB3-47CD-90FF-7DABB4AF45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79" name="Freeform 28">
              <a:extLst>
                <a:ext uri="{FF2B5EF4-FFF2-40B4-BE49-F238E27FC236}">
                  <a16:creationId xmlns:a16="http://schemas.microsoft.com/office/drawing/2014/main" id="{5708E488-C19B-452C-B197-6F1C34F6E7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80" name="Freeform 29">
              <a:extLst>
                <a:ext uri="{FF2B5EF4-FFF2-40B4-BE49-F238E27FC236}">
                  <a16:creationId xmlns:a16="http://schemas.microsoft.com/office/drawing/2014/main" id="{89D3FD25-890E-4981-A71D-EE796873D7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81" name="Freeform 30">
              <a:extLst>
                <a:ext uri="{FF2B5EF4-FFF2-40B4-BE49-F238E27FC236}">
                  <a16:creationId xmlns:a16="http://schemas.microsoft.com/office/drawing/2014/main" id="{51B5414C-556A-47CB-8EE2-974A85A7A4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82" name="Freeform 31">
              <a:extLst>
                <a:ext uri="{FF2B5EF4-FFF2-40B4-BE49-F238E27FC236}">
                  <a16:creationId xmlns:a16="http://schemas.microsoft.com/office/drawing/2014/main" id="{1C02B20C-2B27-4B75-8AEE-A5D2E2674B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83" name="Freeform 32">
              <a:extLst>
                <a:ext uri="{FF2B5EF4-FFF2-40B4-BE49-F238E27FC236}">
                  <a16:creationId xmlns:a16="http://schemas.microsoft.com/office/drawing/2014/main" id="{54427714-F9AA-4F93-BD1D-400F1EA93F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84" name="Freeform 33">
              <a:extLst>
                <a:ext uri="{FF2B5EF4-FFF2-40B4-BE49-F238E27FC236}">
                  <a16:creationId xmlns:a16="http://schemas.microsoft.com/office/drawing/2014/main" id="{28A77D6A-9E81-497F-ABCC-2695BB5ADD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85" name="Freeform 34">
              <a:extLst>
                <a:ext uri="{FF2B5EF4-FFF2-40B4-BE49-F238E27FC236}">
                  <a16:creationId xmlns:a16="http://schemas.microsoft.com/office/drawing/2014/main" id="{2A1533BA-1478-4F7C-8E24-3F3E905050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86" name="Freeform 35">
              <a:extLst>
                <a:ext uri="{FF2B5EF4-FFF2-40B4-BE49-F238E27FC236}">
                  <a16:creationId xmlns:a16="http://schemas.microsoft.com/office/drawing/2014/main" id="{39686201-E633-40FD-A80A-1E28AD52E3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87" name="Freeform 36">
              <a:extLst>
                <a:ext uri="{FF2B5EF4-FFF2-40B4-BE49-F238E27FC236}">
                  <a16:creationId xmlns:a16="http://schemas.microsoft.com/office/drawing/2014/main" id="{76A215C2-F590-4938-810B-F8A79366C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88" name="Freeform 37">
              <a:extLst>
                <a:ext uri="{FF2B5EF4-FFF2-40B4-BE49-F238E27FC236}">
                  <a16:creationId xmlns:a16="http://schemas.microsoft.com/office/drawing/2014/main" id="{85F418E7-330D-4002-8EC8-33C1A897FF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89" name="Freeform 38">
              <a:extLst>
                <a:ext uri="{FF2B5EF4-FFF2-40B4-BE49-F238E27FC236}">
                  <a16:creationId xmlns:a16="http://schemas.microsoft.com/office/drawing/2014/main" id="{8FFE669A-54C9-4436-9566-C5A90F16DB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491" name="Rectangle 19490">
            <a:extLst>
              <a:ext uri="{FF2B5EF4-FFF2-40B4-BE49-F238E27FC236}">
                <a16:creationId xmlns:a16="http://schemas.microsoft.com/office/drawing/2014/main" id="{DE91395A-2D18-4AF6-A0AC-AAA7189FE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3716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9493" name="Freeform 11">
            <a:extLst>
              <a:ext uri="{FF2B5EF4-FFF2-40B4-BE49-F238E27FC236}">
                <a16:creationId xmlns:a16="http://schemas.microsoft.com/office/drawing/2014/main" id="{A57352BE-A213-4040-BE8E-D4A925AD9D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3141" y="714375"/>
            <a:ext cx="1191394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 useBgFill="1">
        <p:nvSpPr>
          <p:cNvPr id="19495" name="Rectangle 19494">
            <a:extLst>
              <a:ext uri="{FF2B5EF4-FFF2-40B4-BE49-F238E27FC236}">
                <a16:creationId xmlns:a16="http://schemas.microsoft.com/office/drawing/2014/main" id="{93262980-E907-4930-9E6E-3DC2025CE7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786"/>
            <a:ext cx="9144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645106"/>
            <a:ext cx="2737709" cy="125989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>
                <a:solidFill>
                  <a:srgbClr val="4D593C"/>
                </a:solidFill>
              </a:rPr>
              <a:t>Modern Influence</a:t>
            </a:r>
          </a:p>
        </p:txBody>
      </p:sp>
      <p:sp>
        <p:nvSpPr>
          <p:cNvPr id="19497" name="Rectangle 19496">
            <a:extLst>
              <a:ext uri="{FF2B5EF4-FFF2-40B4-BE49-F238E27FC236}">
                <a16:creationId xmlns:a16="http://schemas.microsoft.com/office/drawing/2014/main" id="{AFD53EBD-B361-45AD-8ABF-9270B20B4A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37160" cy="6858000"/>
          </a:xfrm>
          <a:prstGeom prst="rect">
            <a:avLst/>
          </a:prstGeom>
          <a:solidFill>
            <a:srgbClr val="4D59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6918" y="2133600"/>
            <a:ext cx="2737709" cy="3759253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buClr>
                <a:srgbClr val="826537"/>
              </a:buClr>
            </a:pPr>
            <a:r>
              <a:rPr lang="en-US" sz="1700"/>
              <a:t>Nevertheless, Montessori’s contributions to education are profound.</a:t>
            </a:r>
          </a:p>
          <a:p>
            <a:pPr>
              <a:lnSpc>
                <a:spcPct val="90000"/>
              </a:lnSpc>
              <a:buClr>
                <a:srgbClr val="826537"/>
              </a:buClr>
            </a:pPr>
            <a:r>
              <a:rPr lang="en-US" sz="1700"/>
              <a:t>Her ideas influenced project-based and inquiry-based learning methods.</a:t>
            </a:r>
          </a:p>
          <a:p>
            <a:pPr>
              <a:lnSpc>
                <a:spcPct val="90000"/>
              </a:lnSpc>
              <a:buClr>
                <a:srgbClr val="826537"/>
              </a:buClr>
            </a:pPr>
            <a:r>
              <a:rPr lang="en-US" sz="1700"/>
              <a:t>Modern child development research supports her educational insights.</a:t>
            </a:r>
          </a:p>
        </p:txBody>
      </p:sp>
      <p:sp>
        <p:nvSpPr>
          <p:cNvPr id="19499" name="Freeform 11">
            <a:extLst>
              <a:ext uri="{FF2B5EF4-FFF2-40B4-BE49-F238E27FC236}">
                <a16:creationId xmlns:a16="http://schemas.microsoft.com/office/drawing/2014/main" id="{DA1A4CE7-6399-4B37-ACE2-CFC4B4077B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061223"/>
            <a:ext cx="778526" cy="506277"/>
          </a:xfrm>
          <a:custGeom>
            <a:avLst/>
            <a:gdLst>
              <a:gd name="connsiteX0" fmla="*/ 0 w 1038036"/>
              <a:gd name="connsiteY0" fmla="*/ 0 h 506277"/>
              <a:gd name="connsiteX1" fmla="*/ 182880 w 1038036"/>
              <a:gd name="connsiteY1" fmla="*/ 0 h 506277"/>
              <a:gd name="connsiteX2" fmla="*/ 291705 w 1038036"/>
              <a:gd name="connsiteY2" fmla="*/ 0 h 506277"/>
              <a:gd name="connsiteX3" fmla="*/ 291705 w 1038036"/>
              <a:gd name="connsiteY3" fmla="*/ 151 h 506277"/>
              <a:gd name="connsiteX4" fmla="*/ 692049 w 1038036"/>
              <a:gd name="connsiteY4" fmla="*/ 705 h 506277"/>
              <a:gd name="connsiteX5" fmla="*/ 782744 w 1038036"/>
              <a:gd name="connsiteY5" fmla="*/ 705 h 506277"/>
              <a:gd name="connsiteX6" fmla="*/ 797001 w 1038036"/>
              <a:gd name="connsiteY6" fmla="*/ 5473 h 506277"/>
              <a:gd name="connsiteX7" fmla="*/ 801982 w 1038036"/>
              <a:gd name="connsiteY7" fmla="*/ 10242 h 506277"/>
              <a:gd name="connsiteX8" fmla="*/ 1030951 w 1038036"/>
              <a:gd name="connsiteY8" fmla="*/ 239185 h 506277"/>
              <a:gd name="connsiteX9" fmla="*/ 1030951 w 1038036"/>
              <a:gd name="connsiteY9" fmla="*/ 267797 h 506277"/>
              <a:gd name="connsiteX10" fmla="*/ 801982 w 1038036"/>
              <a:gd name="connsiteY10" fmla="*/ 496740 h 506277"/>
              <a:gd name="connsiteX11" fmla="*/ 797001 w 1038036"/>
              <a:gd name="connsiteY11" fmla="*/ 501508 h 506277"/>
              <a:gd name="connsiteX12" fmla="*/ 782744 w 1038036"/>
              <a:gd name="connsiteY12" fmla="*/ 506277 h 506277"/>
              <a:gd name="connsiteX13" fmla="*/ 692049 w 1038036"/>
              <a:gd name="connsiteY13" fmla="*/ 506277 h 506277"/>
              <a:gd name="connsiteX14" fmla="*/ 291705 w 1038036"/>
              <a:gd name="connsiteY14" fmla="*/ 505140 h 506277"/>
              <a:gd name="connsiteX15" fmla="*/ 291705 w 1038036"/>
              <a:gd name="connsiteY15" fmla="*/ 506277 h 506277"/>
              <a:gd name="connsiteX16" fmla="*/ 0 w 1038036"/>
              <a:gd name="connsiteY16" fmla="*/ 506277 h 506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38036" h="506277">
                <a:moveTo>
                  <a:pt x="0" y="0"/>
                </a:moveTo>
                <a:lnTo>
                  <a:pt x="182880" y="0"/>
                </a:lnTo>
                <a:lnTo>
                  <a:pt x="291705" y="0"/>
                </a:lnTo>
                <a:lnTo>
                  <a:pt x="291705" y="151"/>
                </a:lnTo>
                <a:lnTo>
                  <a:pt x="692049" y="705"/>
                </a:lnTo>
                <a:lnTo>
                  <a:pt x="782744" y="705"/>
                </a:lnTo>
                <a:cubicBezTo>
                  <a:pt x="787553" y="705"/>
                  <a:pt x="792363" y="5473"/>
                  <a:pt x="797001" y="5473"/>
                </a:cubicBezTo>
                <a:cubicBezTo>
                  <a:pt x="797001" y="10242"/>
                  <a:pt x="801982" y="10242"/>
                  <a:pt x="801982" y="10242"/>
                </a:cubicBezTo>
                <a:lnTo>
                  <a:pt x="1030951" y="239185"/>
                </a:lnTo>
                <a:cubicBezTo>
                  <a:pt x="1040398" y="248722"/>
                  <a:pt x="1040398" y="258259"/>
                  <a:pt x="1030951" y="267797"/>
                </a:cubicBezTo>
                <a:lnTo>
                  <a:pt x="801982" y="496740"/>
                </a:lnTo>
                <a:cubicBezTo>
                  <a:pt x="800436" y="498363"/>
                  <a:pt x="798547" y="499885"/>
                  <a:pt x="797001" y="501508"/>
                </a:cubicBezTo>
                <a:cubicBezTo>
                  <a:pt x="792363" y="506277"/>
                  <a:pt x="787553" y="506277"/>
                  <a:pt x="782744" y="506277"/>
                </a:cubicBezTo>
                <a:lnTo>
                  <a:pt x="692049" y="506277"/>
                </a:lnTo>
                <a:lnTo>
                  <a:pt x="291705" y="505140"/>
                </a:lnTo>
                <a:lnTo>
                  <a:pt x="291705" y="506277"/>
                </a:lnTo>
                <a:lnTo>
                  <a:pt x="0" y="50627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458" name="Picture 2" descr="Nassau Hall, Princeton University, Princeton, New Jersey">
            <a:extLst>
              <a:ext uri="{FF2B5EF4-FFF2-40B4-BE49-F238E27FC236}">
                <a16:creationId xmlns:a16="http://schemas.microsoft.com/office/drawing/2014/main" id="{FC52CD2B-AB2C-1A4A-9F1E-014A6CE443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62" r="18358"/>
          <a:stretch/>
        </p:blipFill>
        <p:spPr bwMode="auto">
          <a:xfrm>
            <a:off x="3464657" y="10"/>
            <a:ext cx="5679343" cy="6853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51935C-AC7B-EEFD-15D8-CDEC62B38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15687" y="6135808"/>
            <a:ext cx="5714999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r>
              <a:rPr lang="en-US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© NJ Italian Commission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183CFBA6-CE65-403A-9402-96B75FC899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0" y="228600"/>
            <a:ext cx="2138628" cy="6638625"/>
            <a:chOff x="2487613" y="285750"/>
            <a:chExt cx="2428875" cy="5654676"/>
          </a:xfrm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59AF335C-09EE-4959-A2C9-B32F3C6C1D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94CCE8C7-E8BB-47EB-BBC7-5E8948F89F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2665878D-6479-49F4-BD1C-D1BE63CABA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C6400AEB-4991-4E07-8599-C36A9E3543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0C2AEB7A-70D9-4DE7-B97A-0325DBC9F2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FC03DDD2-9CC7-40B7-A632-50BF3E3F6A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7F0B3262-F0EC-44D3-AA37-9552D248C7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1839BD80-9BF2-49B4-BB03-B5AAB359BF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BDC00C45-9216-4702-A31A-391B1D89C4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5FB0F70F-34B9-4938-B487-312A0BF0E0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791D1EE1-5A08-47A7-8D44-0940DEF5B4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E04F3404-E41A-43F9-AC45-52EB0874B4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C1BC7BDB-967A-4559-AA14-041BCB872D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0412" y="-786"/>
            <a:ext cx="1767505" cy="6854040"/>
            <a:chOff x="6627813" y="194833"/>
            <a:chExt cx="1952625" cy="5678918"/>
          </a:xfrm>
        </p:grpSpPr>
        <p:sp>
          <p:nvSpPr>
            <p:cNvPr id="26" name="Freeform 27">
              <a:extLst>
                <a:ext uri="{FF2B5EF4-FFF2-40B4-BE49-F238E27FC236}">
                  <a16:creationId xmlns:a16="http://schemas.microsoft.com/office/drawing/2014/main" id="{A39F46EA-3E4A-46CA-BCB8-CA695ED3F4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8">
              <a:extLst>
                <a:ext uri="{FF2B5EF4-FFF2-40B4-BE49-F238E27FC236}">
                  <a16:creationId xmlns:a16="http://schemas.microsoft.com/office/drawing/2014/main" id="{491A4A32-7F8C-4CA7-9281-9761F03571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9">
              <a:extLst>
                <a:ext uri="{FF2B5EF4-FFF2-40B4-BE49-F238E27FC236}">
                  <a16:creationId xmlns:a16="http://schemas.microsoft.com/office/drawing/2014/main" id="{46B02D76-3CD9-4DF5-A3AD-793E7204E0D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30">
              <a:extLst>
                <a:ext uri="{FF2B5EF4-FFF2-40B4-BE49-F238E27FC236}">
                  <a16:creationId xmlns:a16="http://schemas.microsoft.com/office/drawing/2014/main" id="{E579A2FB-E98B-4144-9D52-3A72BD8D1B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31">
              <a:extLst>
                <a:ext uri="{FF2B5EF4-FFF2-40B4-BE49-F238E27FC236}">
                  <a16:creationId xmlns:a16="http://schemas.microsoft.com/office/drawing/2014/main" id="{65E500DD-EB71-44B5-A2FA-88E99643578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32">
              <a:extLst>
                <a:ext uri="{FF2B5EF4-FFF2-40B4-BE49-F238E27FC236}">
                  <a16:creationId xmlns:a16="http://schemas.microsoft.com/office/drawing/2014/main" id="{04D6AAD6-45AE-454A-9206-8B90E8A264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33">
              <a:extLst>
                <a:ext uri="{FF2B5EF4-FFF2-40B4-BE49-F238E27FC236}">
                  <a16:creationId xmlns:a16="http://schemas.microsoft.com/office/drawing/2014/main" id="{F7399B13-8510-45F6-98C4-0F14C0B378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34">
              <a:extLst>
                <a:ext uri="{FF2B5EF4-FFF2-40B4-BE49-F238E27FC236}">
                  <a16:creationId xmlns:a16="http://schemas.microsoft.com/office/drawing/2014/main" id="{CA595445-6A38-4465-9A5D-9705388D93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35">
              <a:extLst>
                <a:ext uri="{FF2B5EF4-FFF2-40B4-BE49-F238E27FC236}">
                  <a16:creationId xmlns:a16="http://schemas.microsoft.com/office/drawing/2014/main" id="{21D40BAF-4AE0-46F4-BD65-057F0DC668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6">
              <a:extLst>
                <a:ext uri="{FF2B5EF4-FFF2-40B4-BE49-F238E27FC236}">
                  <a16:creationId xmlns:a16="http://schemas.microsoft.com/office/drawing/2014/main" id="{B17F2D73-16DF-4138-B72D-E5B204717A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7">
              <a:extLst>
                <a:ext uri="{FF2B5EF4-FFF2-40B4-BE49-F238E27FC236}">
                  <a16:creationId xmlns:a16="http://schemas.microsoft.com/office/drawing/2014/main" id="{DB8ABBC2-6C0C-4F6E-97EB-55B3B7B2F3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8">
              <a:extLst>
                <a:ext uri="{FF2B5EF4-FFF2-40B4-BE49-F238E27FC236}">
                  <a16:creationId xmlns:a16="http://schemas.microsoft.com/office/drawing/2014/main" id="{7A49885E-6B05-41B6-B47F-9D24456FE7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9" name="Rectangle 38">
            <a:extLst>
              <a:ext uri="{FF2B5EF4-FFF2-40B4-BE49-F238E27FC236}">
                <a16:creationId xmlns:a16="http://schemas.microsoft.com/office/drawing/2014/main" id="{BDADA868-08FE-425A-AEF9-B622F93730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3716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41" name="Freeform 11">
            <a:extLst>
              <a:ext uri="{FF2B5EF4-FFF2-40B4-BE49-F238E27FC236}">
                <a16:creationId xmlns:a16="http://schemas.microsoft.com/office/drawing/2014/main" id="{4AE17B7F-6C2F-42A9-946F-8FF49617D1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3141" y="714375"/>
            <a:ext cx="1191394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A3D9AEEE-1CCD-43C0-BA3E-16D60A6E23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04431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919" y="3101093"/>
            <a:ext cx="1840539" cy="302934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>
                <a:solidFill>
                  <a:schemeClr val="bg1"/>
                </a:solidFill>
              </a:rPr>
              <a:t>Legacy and Lasting Impact</a:t>
            </a:r>
          </a:p>
        </p:txBody>
      </p:sp>
      <p:sp>
        <p:nvSpPr>
          <p:cNvPr id="45" name="Freeform 11">
            <a:extLst>
              <a:ext uri="{FF2B5EF4-FFF2-40B4-BE49-F238E27FC236}">
                <a16:creationId xmlns:a16="http://schemas.microsoft.com/office/drawing/2014/main" id="{60F880A6-33D3-4EEC-A780-B73559B9F2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119" y="3179901"/>
            <a:ext cx="823645" cy="514066"/>
          </a:xfrm>
          <a:custGeom>
            <a:avLst/>
            <a:gdLst>
              <a:gd name="connsiteX0" fmla="*/ 10000 w 10044"/>
              <a:gd name="connsiteY0" fmla="*/ 4701 h 9966"/>
              <a:gd name="connsiteX1" fmla="*/ 8559 w 10044"/>
              <a:gd name="connsiteY1" fmla="*/ 188 h 9966"/>
              <a:gd name="connsiteX2" fmla="*/ 8527 w 10044"/>
              <a:gd name="connsiteY2" fmla="*/ 94 h 9966"/>
              <a:gd name="connsiteX3" fmla="*/ 8438 w 10044"/>
              <a:gd name="connsiteY3" fmla="*/ 0 h 9966"/>
              <a:gd name="connsiteX4" fmla="*/ 7867 w 10044"/>
              <a:gd name="connsiteY4" fmla="*/ 0 h 9966"/>
              <a:gd name="connsiteX5" fmla="*/ 0 w 10044"/>
              <a:gd name="connsiteY5" fmla="*/ 70 h 9966"/>
              <a:gd name="connsiteX6" fmla="*/ 3132 w 10044"/>
              <a:gd name="connsiteY6" fmla="*/ 9763 h 9966"/>
              <a:gd name="connsiteX7" fmla="*/ 7867 w 10044"/>
              <a:gd name="connsiteY7" fmla="*/ 9966 h 9966"/>
              <a:gd name="connsiteX8" fmla="*/ 8438 w 10044"/>
              <a:gd name="connsiteY8" fmla="*/ 9966 h 9966"/>
              <a:gd name="connsiteX9" fmla="*/ 8527 w 10044"/>
              <a:gd name="connsiteY9" fmla="*/ 9872 h 9966"/>
              <a:gd name="connsiteX10" fmla="*/ 8559 w 10044"/>
              <a:gd name="connsiteY10" fmla="*/ 9778 h 9966"/>
              <a:gd name="connsiteX11" fmla="*/ 10000 w 10044"/>
              <a:gd name="connsiteY11" fmla="*/ 5265 h 9966"/>
              <a:gd name="connsiteX12" fmla="*/ 10000 w 10044"/>
              <a:gd name="connsiteY12" fmla="*/ 4701 h 9966"/>
              <a:gd name="connsiteX0" fmla="*/ 6839 w 6883"/>
              <a:gd name="connsiteY0" fmla="*/ 4885 h 10168"/>
              <a:gd name="connsiteX1" fmla="*/ 5405 w 6883"/>
              <a:gd name="connsiteY1" fmla="*/ 357 h 10168"/>
              <a:gd name="connsiteX2" fmla="*/ 5373 w 6883"/>
              <a:gd name="connsiteY2" fmla="*/ 262 h 10168"/>
              <a:gd name="connsiteX3" fmla="*/ 5284 w 6883"/>
              <a:gd name="connsiteY3" fmla="*/ 168 h 10168"/>
              <a:gd name="connsiteX4" fmla="*/ 4716 w 6883"/>
              <a:gd name="connsiteY4" fmla="*/ 168 h 10168"/>
              <a:gd name="connsiteX5" fmla="*/ 50 w 6883"/>
              <a:gd name="connsiteY5" fmla="*/ 0 h 10168"/>
              <a:gd name="connsiteX6" fmla="*/ 1 w 6883"/>
              <a:gd name="connsiteY6" fmla="*/ 9964 h 10168"/>
              <a:gd name="connsiteX7" fmla="*/ 4716 w 6883"/>
              <a:gd name="connsiteY7" fmla="*/ 10168 h 10168"/>
              <a:gd name="connsiteX8" fmla="*/ 5284 w 6883"/>
              <a:gd name="connsiteY8" fmla="*/ 10168 h 10168"/>
              <a:gd name="connsiteX9" fmla="*/ 5373 w 6883"/>
              <a:gd name="connsiteY9" fmla="*/ 10074 h 10168"/>
              <a:gd name="connsiteX10" fmla="*/ 5405 w 6883"/>
              <a:gd name="connsiteY10" fmla="*/ 9979 h 10168"/>
              <a:gd name="connsiteX11" fmla="*/ 6839 w 6883"/>
              <a:gd name="connsiteY11" fmla="*/ 5451 h 10168"/>
              <a:gd name="connsiteX12" fmla="*/ 6839 w 6883"/>
              <a:gd name="connsiteY12" fmla="*/ 4885 h 10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83" h="10168">
                <a:moveTo>
                  <a:pt x="6839" y="4885"/>
                </a:moveTo>
                <a:lnTo>
                  <a:pt x="5405" y="357"/>
                </a:lnTo>
                <a:cubicBezTo>
                  <a:pt x="5395" y="325"/>
                  <a:pt x="5383" y="294"/>
                  <a:pt x="5373" y="262"/>
                </a:cubicBezTo>
                <a:cubicBezTo>
                  <a:pt x="5344" y="168"/>
                  <a:pt x="5314" y="168"/>
                  <a:pt x="5284" y="168"/>
                </a:cubicBezTo>
                <a:lnTo>
                  <a:pt x="4716" y="168"/>
                </a:lnTo>
                <a:lnTo>
                  <a:pt x="50" y="0"/>
                </a:lnTo>
                <a:cubicBezTo>
                  <a:pt x="59" y="3322"/>
                  <a:pt x="-8" y="6643"/>
                  <a:pt x="1" y="9964"/>
                </a:cubicBezTo>
                <a:lnTo>
                  <a:pt x="4716" y="10168"/>
                </a:lnTo>
                <a:lnTo>
                  <a:pt x="5284" y="10168"/>
                </a:lnTo>
                <a:cubicBezTo>
                  <a:pt x="5314" y="10168"/>
                  <a:pt x="5344" y="10074"/>
                  <a:pt x="5373" y="10074"/>
                </a:cubicBezTo>
                <a:cubicBezTo>
                  <a:pt x="5373" y="9979"/>
                  <a:pt x="5405" y="9979"/>
                  <a:pt x="5405" y="9979"/>
                </a:cubicBezTo>
                <a:lnTo>
                  <a:pt x="6839" y="5451"/>
                </a:lnTo>
                <a:cubicBezTo>
                  <a:pt x="6898" y="5262"/>
                  <a:pt x="6898" y="5074"/>
                  <a:pt x="6839" y="48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2C6246ED-0535-4496-A8F6-1E80CC4EB8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96802" y="0"/>
            <a:ext cx="554719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0BC0C0-7446-FEA9-682A-C964B1C8BB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29934" y="6135808"/>
            <a:ext cx="412697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© NJ Italian Commission </a:t>
            </a:r>
            <a:endParaRPr lang="en-US" kern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7134EED2-1DA6-C71D-0A5D-874DFDC3A8D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13550209"/>
              </p:ext>
            </p:extLst>
          </p:nvPr>
        </p:nvGraphicFramePr>
        <p:xfrm>
          <a:off x="3534858" y="641551"/>
          <a:ext cx="5124159" cy="52647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BD6420-8115-B64A-7BFC-C5F427F702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6325" y="6491472"/>
            <a:ext cx="4717149" cy="273844"/>
          </a:xfrm>
        </p:spPr>
        <p:txBody>
          <a:bodyPr/>
          <a:lstStyle/>
          <a:p>
            <a:r>
              <a:rPr lang="en-US" dirty="0"/>
              <a:t>© New Jersey Italian Heritage Commission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BA328A-0430-4562-C3F2-3196DB12D7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2248" y="3907050"/>
            <a:ext cx="3708970" cy="140796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6858351-1235-E2C7-966D-DEBCF8D8E9C3}"/>
              </a:ext>
            </a:extLst>
          </p:cNvPr>
          <p:cNvSpPr txBox="1"/>
          <p:nvPr/>
        </p:nvSpPr>
        <p:spPr>
          <a:xfrm>
            <a:off x="2450106" y="5624577"/>
            <a:ext cx="485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Bahnschrift Light Condensed" panose="020B0502040204020203" pitchFamily="34" charset="0"/>
              </a:rPr>
              <a:t>Visit</a:t>
            </a:r>
            <a:r>
              <a:rPr lang="en-US" sz="2400" dirty="0">
                <a:latin typeface="Bahnschrift Light Condensed" panose="020B0502040204020203" pitchFamily="34" charset="0"/>
              </a:rPr>
              <a:t>: </a:t>
            </a:r>
            <a:r>
              <a:rPr lang="en-US" sz="2400" dirty="0">
                <a:solidFill>
                  <a:srgbClr val="00B050"/>
                </a:solidFill>
                <a:latin typeface="Bahnschrift Light Condensed" panose="020B0502040204020203" pitchFamily="34" charset="0"/>
              </a:rPr>
              <a:t>NJItalianHeritage.org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9EBF9F5-D657-5800-0D3C-C3C586370049}"/>
              </a:ext>
            </a:extLst>
          </p:cNvPr>
          <p:cNvSpPr txBox="1"/>
          <p:nvPr/>
        </p:nvSpPr>
        <p:spPr>
          <a:xfrm>
            <a:off x="1854060" y="501763"/>
            <a:ext cx="7529369" cy="3500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New Jersey Italian Heritage Commission </a:t>
            </a:r>
          </a:p>
          <a:p>
            <a:pPr algn="ctr"/>
            <a:endParaRPr lang="en-US" sz="1350" b="1" dirty="0">
              <a:solidFill>
                <a:srgbClr val="FF0000"/>
              </a:solidFill>
            </a:endParaRPr>
          </a:p>
          <a:p>
            <a:r>
              <a:rPr lang="en-US" b="1" dirty="0"/>
              <a:t>Education Committee Chair</a:t>
            </a:r>
            <a:r>
              <a:rPr lang="en-US" dirty="0"/>
              <a:t>: 		</a:t>
            </a:r>
          </a:p>
          <a:p>
            <a:r>
              <a:rPr lang="en-US" dirty="0"/>
              <a:t>Cav. Gilda Rorro Baldassari, Ed.D.</a:t>
            </a:r>
          </a:p>
          <a:p>
            <a:r>
              <a:rPr lang="en-US" dirty="0"/>
              <a:t> </a:t>
            </a:r>
          </a:p>
          <a:p>
            <a:r>
              <a:rPr lang="en-US" b="1" dirty="0"/>
              <a:t>Chairman:						</a:t>
            </a:r>
          </a:p>
          <a:p>
            <a:r>
              <a:rPr lang="en-US" dirty="0"/>
              <a:t>Vincent Maione:</a:t>
            </a:r>
          </a:p>
          <a:p>
            <a:endParaRPr lang="en-US" dirty="0"/>
          </a:p>
          <a:p>
            <a:r>
              <a:rPr lang="en-US" b="1" dirty="0"/>
              <a:t>Executive Director</a:t>
            </a:r>
            <a:r>
              <a:rPr lang="en-US" dirty="0"/>
              <a:t>:  				</a:t>
            </a:r>
          </a:p>
          <a:p>
            <a:r>
              <a:rPr lang="en-US" dirty="0"/>
              <a:t>Margaret Fontana</a:t>
            </a:r>
          </a:p>
        </p:txBody>
      </p:sp>
    </p:spTree>
    <p:extLst>
      <p:ext uri="{BB962C8B-B14F-4D97-AF65-F5344CB8AC3E}">
        <p14:creationId xmlns:p14="http://schemas.microsoft.com/office/powerpoint/2010/main" val="34537516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Early Life and Education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/>
              <a:t>Montessori was an Italian physician, educator, and innovator who prioritized children’s curiosity.</a:t>
            </a:r>
          </a:p>
          <a:p>
            <a:r>
              <a:rPr dirty="0"/>
              <a:t>Born in 1870, she became one of Italy’s first female physicians.</a:t>
            </a:r>
          </a:p>
          <a:p>
            <a:r>
              <a:rPr dirty="0"/>
              <a:t>Her Montessori Method continues to inspire educators globally.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1DEC93-652B-0955-3844-46DDBAC8E9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NJ Italian Commission 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4719AF73-8B28-2459-4019-51D9952629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828" y="1606516"/>
            <a:ext cx="2992535" cy="412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81" name="Group 3080">
            <a:extLst>
              <a:ext uri="{FF2B5EF4-FFF2-40B4-BE49-F238E27FC236}">
                <a16:creationId xmlns:a16="http://schemas.microsoft.com/office/drawing/2014/main" id="{7398C59F-5A18-487B-91D6-B955AACF2E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0" y="228600"/>
            <a:ext cx="2138628" cy="6638625"/>
            <a:chOff x="2487613" y="285750"/>
            <a:chExt cx="2428875" cy="5654676"/>
          </a:xfrm>
        </p:grpSpPr>
        <p:sp>
          <p:nvSpPr>
            <p:cNvPr id="3082" name="Freeform 11">
              <a:extLst>
                <a:ext uri="{FF2B5EF4-FFF2-40B4-BE49-F238E27FC236}">
                  <a16:creationId xmlns:a16="http://schemas.microsoft.com/office/drawing/2014/main" id="{0557FAFE-C7C3-47EC-A4F5-9B21663192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3" name="Freeform 12">
              <a:extLst>
                <a:ext uri="{FF2B5EF4-FFF2-40B4-BE49-F238E27FC236}">
                  <a16:creationId xmlns:a16="http://schemas.microsoft.com/office/drawing/2014/main" id="{95BC28FB-3882-4674-9D79-EA58BEB7CE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4" name="Freeform 13">
              <a:extLst>
                <a:ext uri="{FF2B5EF4-FFF2-40B4-BE49-F238E27FC236}">
                  <a16:creationId xmlns:a16="http://schemas.microsoft.com/office/drawing/2014/main" id="{9C6EC892-83F9-402F-8552-0AD7C0556E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5" name="Freeform 14">
              <a:extLst>
                <a:ext uri="{FF2B5EF4-FFF2-40B4-BE49-F238E27FC236}">
                  <a16:creationId xmlns:a16="http://schemas.microsoft.com/office/drawing/2014/main" id="{18387766-037C-4EF0-8471-D19CBF2A43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6" name="Freeform 15">
              <a:extLst>
                <a:ext uri="{FF2B5EF4-FFF2-40B4-BE49-F238E27FC236}">
                  <a16:creationId xmlns:a16="http://schemas.microsoft.com/office/drawing/2014/main" id="{1E364F38-6F3A-476A-93E6-962EA817C4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7" name="Freeform 16">
              <a:extLst>
                <a:ext uri="{FF2B5EF4-FFF2-40B4-BE49-F238E27FC236}">
                  <a16:creationId xmlns:a16="http://schemas.microsoft.com/office/drawing/2014/main" id="{35C335A4-1E67-4293-8BE2-DFB085D4FB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8" name="Freeform 17">
              <a:extLst>
                <a:ext uri="{FF2B5EF4-FFF2-40B4-BE49-F238E27FC236}">
                  <a16:creationId xmlns:a16="http://schemas.microsoft.com/office/drawing/2014/main" id="{9A8A0F10-2C98-4297-9F92-5D95533927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9" name="Freeform 18">
              <a:extLst>
                <a:ext uri="{FF2B5EF4-FFF2-40B4-BE49-F238E27FC236}">
                  <a16:creationId xmlns:a16="http://schemas.microsoft.com/office/drawing/2014/main" id="{C3B112A3-006E-4008-A778-DB5F6A09D5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0" name="Freeform 19">
              <a:extLst>
                <a:ext uri="{FF2B5EF4-FFF2-40B4-BE49-F238E27FC236}">
                  <a16:creationId xmlns:a16="http://schemas.microsoft.com/office/drawing/2014/main" id="{E5E62767-5C25-4C49-9568-432433A3C5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1" name="Freeform 20">
              <a:extLst>
                <a:ext uri="{FF2B5EF4-FFF2-40B4-BE49-F238E27FC236}">
                  <a16:creationId xmlns:a16="http://schemas.microsoft.com/office/drawing/2014/main" id="{598EC006-77B1-42BA-B815-66CCB9B170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2" name="Freeform 21">
              <a:extLst>
                <a:ext uri="{FF2B5EF4-FFF2-40B4-BE49-F238E27FC236}">
                  <a16:creationId xmlns:a16="http://schemas.microsoft.com/office/drawing/2014/main" id="{A144ED09-DA06-491D-95A8-AB3DED4329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3" name="Freeform 22">
              <a:extLst>
                <a:ext uri="{FF2B5EF4-FFF2-40B4-BE49-F238E27FC236}">
                  <a16:creationId xmlns:a16="http://schemas.microsoft.com/office/drawing/2014/main" id="{1CB00BD2-11CD-4A38-8F38-02B0D1105E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095" name="Group 3094">
            <a:extLst>
              <a:ext uri="{FF2B5EF4-FFF2-40B4-BE49-F238E27FC236}">
                <a16:creationId xmlns:a16="http://schemas.microsoft.com/office/drawing/2014/main" id="{520234FB-542E-4550-9C2F-1B56FD41A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0412" y="-786"/>
            <a:ext cx="1767505" cy="6854040"/>
            <a:chOff x="6627813" y="194833"/>
            <a:chExt cx="1952625" cy="5678918"/>
          </a:xfrm>
        </p:grpSpPr>
        <p:sp>
          <p:nvSpPr>
            <p:cNvPr id="3096" name="Freeform 27">
              <a:extLst>
                <a:ext uri="{FF2B5EF4-FFF2-40B4-BE49-F238E27FC236}">
                  <a16:creationId xmlns:a16="http://schemas.microsoft.com/office/drawing/2014/main" id="{41FCE1F3-DEB3-47CD-90FF-7DABB4AF45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7" name="Freeform 28">
              <a:extLst>
                <a:ext uri="{FF2B5EF4-FFF2-40B4-BE49-F238E27FC236}">
                  <a16:creationId xmlns:a16="http://schemas.microsoft.com/office/drawing/2014/main" id="{5708E488-C19B-452C-B197-6F1C34F6E7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8" name="Freeform 29">
              <a:extLst>
                <a:ext uri="{FF2B5EF4-FFF2-40B4-BE49-F238E27FC236}">
                  <a16:creationId xmlns:a16="http://schemas.microsoft.com/office/drawing/2014/main" id="{89D3FD25-890E-4981-A71D-EE796873D7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9" name="Freeform 30">
              <a:extLst>
                <a:ext uri="{FF2B5EF4-FFF2-40B4-BE49-F238E27FC236}">
                  <a16:creationId xmlns:a16="http://schemas.microsoft.com/office/drawing/2014/main" id="{51B5414C-556A-47CB-8EE2-974A85A7A4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00" name="Freeform 31">
              <a:extLst>
                <a:ext uri="{FF2B5EF4-FFF2-40B4-BE49-F238E27FC236}">
                  <a16:creationId xmlns:a16="http://schemas.microsoft.com/office/drawing/2014/main" id="{1C02B20C-2B27-4B75-8AEE-A5D2E2674B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01" name="Freeform 32">
              <a:extLst>
                <a:ext uri="{FF2B5EF4-FFF2-40B4-BE49-F238E27FC236}">
                  <a16:creationId xmlns:a16="http://schemas.microsoft.com/office/drawing/2014/main" id="{54427714-F9AA-4F93-BD1D-400F1EA93F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02" name="Freeform 33">
              <a:extLst>
                <a:ext uri="{FF2B5EF4-FFF2-40B4-BE49-F238E27FC236}">
                  <a16:creationId xmlns:a16="http://schemas.microsoft.com/office/drawing/2014/main" id="{28A77D6A-9E81-497F-ABCC-2695BB5ADD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03" name="Freeform 34">
              <a:extLst>
                <a:ext uri="{FF2B5EF4-FFF2-40B4-BE49-F238E27FC236}">
                  <a16:creationId xmlns:a16="http://schemas.microsoft.com/office/drawing/2014/main" id="{2A1533BA-1478-4F7C-8E24-3F3E905050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04" name="Freeform 35">
              <a:extLst>
                <a:ext uri="{FF2B5EF4-FFF2-40B4-BE49-F238E27FC236}">
                  <a16:creationId xmlns:a16="http://schemas.microsoft.com/office/drawing/2014/main" id="{39686201-E633-40FD-A80A-1E28AD52E3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05" name="Freeform 36">
              <a:extLst>
                <a:ext uri="{FF2B5EF4-FFF2-40B4-BE49-F238E27FC236}">
                  <a16:creationId xmlns:a16="http://schemas.microsoft.com/office/drawing/2014/main" id="{76A215C2-F590-4938-810B-F8A79366C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06" name="Freeform 37">
              <a:extLst>
                <a:ext uri="{FF2B5EF4-FFF2-40B4-BE49-F238E27FC236}">
                  <a16:creationId xmlns:a16="http://schemas.microsoft.com/office/drawing/2014/main" id="{85F418E7-330D-4002-8EC8-33C1A897FF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07" name="Freeform 38">
              <a:extLst>
                <a:ext uri="{FF2B5EF4-FFF2-40B4-BE49-F238E27FC236}">
                  <a16:creationId xmlns:a16="http://schemas.microsoft.com/office/drawing/2014/main" id="{8FFE669A-54C9-4436-9566-C5A90F16DB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109" name="Rectangle 3108">
            <a:extLst>
              <a:ext uri="{FF2B5EF4-FFF2-40B4-BE49-F238E27FC236}">
                <a16:creationId xmlns:a16="http://schemas.microsoft.com/office/drawing/2014/main" id="{DE91395A-2D18-4AF6-A0AC-AAA7189FE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3716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111" name="Freeform 11">
            <a:extLst>
              <a:ext uri="{FF2B5EF4-FFF2-40B4-BE49-F238E27FC236}">
                <a16:creationId xmlns:a16="http://schemas.microsoft.com/office/drawing/2014/main" id="{A57352BE-A213-4040-BE8E-D4A925AD9D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3141" y="714375"/>
            <a:ext cx="1191394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5751" y="624110"/>
            <a:ext cx="3102795" cy="128089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/>
              <a:t>Childhood and Family Influence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2967" y="2133600"/>
            <a:ext cx="3105579" cy="3777622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1400">
                <a:solidFill>
                  <a:schemeClr val="tx1"/>
                </a:solidFill>
              </a:rPr>
              <a:t>Maria Montessori was born on August 31, 1870, in Chiaravalle, Italy.</a:t>
            </a:r>
          </a:p>
          <a:p>
            <a:r>
              <a:rPr lang="en-US" sz="1400">
                <a:solidFill>
                  <a:schemeClr val="tx1"/>
                </a:solidFill>
              </a:rPr>
              <a:t>Her parents valued education and encouraged her intellectual exploration.</a:t>
            </a:r>
          </a:p>
          <a:p>
            <a:r>
              <a:rPr lang="en-US" sz="1400">
                <a:solidFill>
                  <a:schemeClr val="tx1"/>
                </a:solidFill>
              </a:rPr>
              <a:t>From a young age, she challenged traditional gender roles in society.</a:t>
            </a:r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4178C02E-7054-335A-BD49-9A8CEB72E0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2563"/>
          <a:stretch/>
        </p:blipFill>
        <p:spPr bwMode="auto">
          <a:xfrm>
            <a:off x="4568937" y="10"/>
            <a:ext cx="4575063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B60CEB-C68E-D71E-15A7-FB564C8638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41909" y="6135808"/>
            <a:ext cx="5714999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r>
              <a:rPr lang="en-US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© NJ Italian Commission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05" name="Group 4104">
            <a:extLst>
              <a:ext uri="{FF2B5EF4-FFF2-40B4-BE49-F238E27FC236}">
                <a16:creationId xmlns:a16="http://schemas.microsoft.com/office/drawing/2014/main" id="{7398C59F-5A18-487B-91D6-B955AACF2E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0" y="228600"/>
            <a:ext cx="2138628" cy="6638625"/>
            <a:chOff x="2487613" y="285750"/>
            <a:chExt cx="2428875" cy="5654676"/>
          </a:xfrm>
        </p:grpSpPr>
        <p:sp>
          <p:nvSpPr>
            <p:cNvPr id="4106" name="Freeform 11">
              <a:extLst>
                <a:ext uri="{FF2B5EF4-FFF2-40B4-BE49-F238E27FC236}">
                  <a16:creationId xmlns:a16="http://schemas.microsoft.com/office/drawing/2014/main" id="{0557FAFE-C7C3-47EC-A4F5-9B21663192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7" name="Freeform 12">
              <a:extLst>
                <a:ext uri="{FF2B5EF4-FFF2-40B4-BE49-F238E27FC236}">
                  <a16:creationId xmlns:a16="http://schemas.microsoft.com/office/drawing/2014/main" id="{95BC28FB-3882-4674-9D79-EA58BEB7CE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8" name="Freeform 13">
              <a:extLst>
                <a:ext uri="{FF2B5EF4-FFF2-40B4-BE49-F238E27FC236}">
                  <a16:creationId xmlns:a16="http://schemas.microsoft.com/office/drawing/2014/main" id="{9C6EC892-83F9-402F-8552-0AD7C0556E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9" name="Freeform 14">
              <a:extLst>
                <a:ext uri="{FF2B5EF4-FFF2-40B4-BE49-F238E27FC236}">
                  <a16:creationId xmlns:a16="http://schemas.microsoft.com/office/drawing/2014/main" id="{18387766-037C-4EF0-8471-D19CBF2A43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0" name="Freeform 15">
              <a:extLst>
                <a:ext uri="{FF2B5EF4-FFF2-40B4-BE49-F238E27FC236}">
                  <a16:creationId xmlns:a16="http://schemas.microsoft.com/office/drawing/2014/main" id="{1E364F38-6F3A-476A-93E6-962EA817C4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1" name="Freeform 16">
              <a:extLst>
                <a:ext uri="{FF2B5EF4-FFF2-40B4-BE49-F238E27FC236}">
                  <a16:creationId xmlns:a16="http://schemas.microsoft.com/office/drawing/2014/main" id="{35C335A4-1E67-4293-8BE2-DFB085D4FB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2" name="Freeform 17">
              <a:extLst>
                <a:ext uri="{FF2B5EF4-FFF2-40B4-BE49-F238E27FC236}">
                  <a16:creationId xmlns:a16="http://schemas.microsoft.com/office/drawing/2014/main" id="{9A8A0F10-2C98-4297-9F92-5D95533927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3" name="Freeform 18">
              <a:extLst>
                <a:ext uri="{FF2B5EF4-FFF2-40B4-BE49-F238E27FC236}">
                  <a16:creationId xmlns:a16="http://schemas.microsoft.com/office/drawing/2014/main" id="{C3B112A3-006E-4008-A778-DB5F6A09D5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4" name="Freeform 19">
              <a:extLst>
                <a:ext uri="{FF2B5EF4-FFF2-40B4-BE49-F238E27FC236}">
                  <a16:creationId xmlns:a16="http://schemas.microsoft.com/office/drawing/2014/main" id="{E5E62767-5C25-4C49-9568-432433A3C5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5" name="Freeform 20">
              <a:extLst>
                <a:ext uri="{FF2B5EF4-FFF2-40B4-BE49-F238E27FC236}">
                  <a16:creationId xmlns:a16="http://schemas.microsoft.com/office/drawing/2014/main" id="{598EC006-77B1-42BA-B815-66CCB9B170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6" name="Freeform 21">
              <a:extLst>
                <a:ext uri="{FF2B5EF4-FFF2-40B4-BE49-F238E27FC236}">
                  <a16:creationId xmlns:a16="http://schemas.microsoft.com/office/drawing/2014/main" id="{A144ED09-DA06-491D-95A8-AB3DED4329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7" name="Freeform 22">
              <a:extLst>
                <a:ext uri="{FF2B5EF4-FFF2-40B4-BE49-F238E27FC236}">
                  <a16:creationId xmlns:a16="http://schemas.microsoft.com/office/drawing/2014/main" id="{1CB00BD2-11CD-4A38-8F38-02B0D1105E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119" name="Group 4118">
            <a:extLst>
              <a:ext uri="{FF2B5EF4-FFF2-40B4-BE49-F238E27FC236}">
                <a16:creationId xmlns:a16="http://schemas.microsoft.com/office/drawing/2014/main" id="{520234FB-542E-4550-9C2F-1B56FD41A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0412" y="-786"/>
            <a:ext cx="1767505" cy="6854040"/>
            <a:chOff x="6627813" y="194833"/>
            <a:chExt cx="1952625" cy="5678918"/>
          </a:xfrm>
        </p:grpSpPr>
        <p:sp>
          <p:nvSpPr>
            <p:cNvPr id="4120" name="Freeform 27">
              <a:extLst>
                <a:ext uri="{FF2B5EF4-FFF2-40B4-BE49-F238E27FC236}">
                  <a16:creationId xmlns:a16="http://schemas.microsoft.com/office/drawing/2014/main" id="{41FCE1F3-DEB3-47CD-90FF-7DABB4AF45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21" name="Freeform 28">
              <a:extLst>
                <a:ext uri="{FF2B5EF4-FFF2-40B4-BE49-F238E27FC236}">
                  <a16:creationId xmlns:a16="http://schemas.microsoft.com/office/drawing/2014/main" id="{5708E488-C19B-452C-B197-6F1C34F6E7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22" name="Freeform 29">
              <a:extLst>
                <a:ext uri="{FF2B5EF4-FFF2-40B4-BE49-F238E27FC236}">
                  <a16:creationId xmlns:a16="http://schemas.microsoft.com/office/drawing/2014/main" id="{89D3FD25-890E-4981-A71D-EE796873D7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23" name="Freeform 30">
              <a:extLst>
                <a:ext uri="{FF2B5EF4-FFF2-40B4-BE49-F238E27FC236}">
                  <a16:creationId xmlns:a16="http://schemas.microsoft.com/office/drawing/2014/main" id="{51B5414C-556A-47CB-8EE2-974A85A7A4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24" name="Freeform 31">
              <a:extLst>
                <a:ext uri="{FF2B5EF4-FFF2-40B4-BE49-F238E27FC236}">
                  <a16:creationId xmlns:a16="http://schemas.microsoft.com/office/drawing/2014/main" id="{1C02B20C-2B27-4B75-8AEE-A5D2E2674B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25" name="Freeform 32">
              <a:extLst>
                <a:ext uri="{FF2B5EF4-FFF2-40B4-BE49-F238E27FC236}">
                  <a16:creationId xmlns:a16="http://schemas.microsoft.com/office/drawing/2014/main" id="{54427714-F9AA-4F93-BD1D-400F1EA93F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26" name="Freeform 33">
              <a:extLst>
                <a:ext uri="{FF2B5EF4-FFF2-40B4-BE49-F238E27FC236}">
                  <a16:creationId xmlns:a16="http://schemas.microsoft.com/office/drawing/2014/main" id="{28A77D6A-9E81-497F-ABCC-2695BB5ADD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27" name="Freeform 34">
              <a:extLst>
                <a:ext uri="{FF2B5EF4-FFF2-40B4-BE49-F238E27FC236}">
                  <a16:creationId xmlns:a16="http://schemas.microsoft.com/office/drawing/2014/main" id="{2A1533BA-1478-4F7C-8E24-3F3E905050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28" name="Freeform 35">
              <a:extLst>
                <a:ext uri="{FF2B5EF4-FFF2-40B4-BE49-F238E27FC236}">
                  <a16:creationId xmlns:a16="http://schemas.microsoft.com/office/drawing/2014/main" id="{39686201-E633-40FD-A80A-1E28AD52E3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29" name="Freeform 36">
              <a:extLst>
                <a:ext uri="{FF2B5EF4-FFF2-40B4-BE49-F238E27FC236}">
                  <a16:creationId xmlns:a16="http://schemas.microsoft.com/office/drawing/2014/main" id="{76A215C2-F590-4938-810B-F8A79366C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30" name="Freeform 37">
              <a:extLst>
                <a:ext uri="{FF2B5EF4-FFF2-40B4-BE49-F238E27FC236}">
                  <a16:creationId xmlns:a16="http://schemas.microsoft.com/office/drawing/2014/main" id="{85F418E7-330D-4002-8EC8-33C1A897FF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31" name="Freeform 38">
              <a:extLst>
                <a:ext uri="{FF2B5EF4-FFF2-40B4-BE49-F238E27FC236}">
                  <a16:creationId xmlns:a16="http://schemas.microsoft.com/office/drawing/2014/main" id="{8FFE669A-54C9-4436-9566-C5A90F16DB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133" name="Rectangle 4132">
            <a:extLst>
              <a:ext uri="{FF2B5EF4-FFF2-40B4-BE49-F238E27FC236}">
                <a16:creationId xmlns:a16="http://schemas.microsoft.com/office/drawing/2014/main" id="{DE91395A-2D18-4AF6-A0AC-AAA7189FE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3716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4135" name="Freeform 11">
            <a:extLst>
              <a:ext uri="{FF2B5EF4-FFF2-40B4-BE49-F238E27FC236}">
                <a16:creationId xmlns:a16="http://schemas.microsoft.com/office/drawing/2014/main" id="{A57352BE-A213-4040-BE8E-D4A925AD9D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3141" y="714375"/>
            <a:ext cx="1191394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 useBgFill="1">
        <p:nvSpPr>
          <p:cNvPr id="4137" name="Rectangle 4136">
            <a:extLst>
              <a:ext uri="{FF2B5EF4-FFF2-40B4-BE49-F238E27FC236}">
                <a16:creationId xmlns:a16="http://schemas.microsoft.com/office/drawing/2014/main" id="{F7E42047-F7E7-4687-BBE0-D4BDC8E77B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5715" y="-1"/>
            <a:ext cx="915543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4139" name="Group 4138">
            <a:extLst>
              <a:ext uri="{FF2B5EF4-FFF2-40B4-BE49-F238E27FC236}">
                <a16:creationId xmlns:a16="http://schemas.microsoft.com/office/drawing/2014/main" id="{8D6F839A-C8D9-4FBC-8EFD-9E56D12F4C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180072" y="228600"/>
            <a:ext cx="2138628" cy="6638625"/>
            <a:chOff x="2487613" y="285750"/>
            <a:chExt cx="2428875" cy="5654676"/>
          </a:xfrm>
        </p:grpSpPr>
        <p:sp>
          <p:nvSpPr>
            <p:cNvPr id="4140" name="Freeform 11">
              <a:extLst>
                <a:ext uri="{FF2B5EF4-FFF2-40B4-BE49-F238E27FC236}">
                  <a16:creationId xmlns:a16="http://schemas.microsoft.com/office/drawing/2014/main" id="{D1F0D09B-BA85-41B1-A8DE-73728B72E59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41" name="Freeform 12">
              <a:extLst>
                <a:ext uri="{FF2B5EF4-FFF2-40B4-BE49-F238E27FC236}">
                  <a16:creationId xmlns:a16="http://schemas.microsoft.com/office/drawing/2014/main" id="{FB2D0F0C-3A27-4FC3-A6A3-D2095D9B24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42" name="Freeform 13">
              <a:extLst>
                <a:ext uri="{FF2B5EF4-FFF2-40B4-BE49-F238E27FC236}">
                  <a16:creationId xmlns:a16="http://schemas.microsoft.com/office/drawing/2014/main" id="{FA1C69EF-E6E6-4BDD-B62F-637FC9F3C33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43" name="Freeform 14">
              <a:extLst>
                <a:ext uri="{FF2B5EF4-FFF2-40B4-BE49-F238E27FC236}">
                  <a16:creationId xmlns:a16="http://schemas.microsoft.com/office/drawing/2014/main" id="{75B4F36E-07F6-4E6F-A9D9-A7F6D9585A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44" name="Freeform 15">
              <a:extLst>
                <a:ext uri="{FF2B5EF4-FFF2-40B4-BE49-F238E27FC236}">
                  <a16:creationId xmlns:a16="http://schemas.microsoft.com/office/drawing/2014/main" id="{7D9136C7-12F1-4F21-A438-ED7668DDFA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45" name="Freeform 16">
              <a:extLst>
                <a:ext uri="{FF2B5EF4-FFF2-40B4-BE49-F238E27FC236}">
                  <a16:creationId xmlns:a16="http://schemas.microsoft.com/office/drawing/2014/main" id="{C718EF12-B769-45D9-9B6E-7AEAA3108A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46" name="Freeform 17">
              <a:extLst>
                <a:ext uri="{FF2B5EF4-FFF2-40B4-BE49-F238E27FC236}">
                  <a16:creationId xmlns:a16="http://schemas.microsoft.com/office/drawing/2014/main" id="{534EAD53-3968-459E-B27C-09126A0FE3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47" name="Freeform 18">
              <a:extLst>
                <a:ext uri="{FF2B5EF4-FFF2-40B4-BE49-F238E27FC236}">
                  <a16:creationId xmlns:a16="http://schemas.microsoft.com/office/drawing/2014/main" id="{67658BFE-59E2-4A2D-9E8A-18F81C350BB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48" name="Freeform 19">
              <a:extLst>
                <a:ext uri="{FF2B5EF4-FFF2-40B4-BE49-F238E27FC236}">
                  <a16:creationId xmlns:a16="http://schemas.microsoft.com/office/drawing/2014/main" id="{3FEC8A9E-385D-4407-9671-E3023802296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49" name="Freeform 20">
              <a:extLst>
                <a:ext uri="{FF2B5EF4-FFF2-40B4-BE49-F238E27FC236}">
                  <a16:creationId xmlns:a16="http://schemas.microsoft.com/office/drawing/2014/main" id="{EFC82234-632C-4B76-A8FF-2C9C0DCA682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50" name="Freeform 21">
              <a:extLst>
                <a:ext uri="{FF2B5EF4-FFF2-40B4-BE49-F238E27FC236}">
                  <a16:creationId xmlns:a16="http://schemas.microsoft.com/office/drawing/2014/main" id="{662A4DB3-C195-4230-953D-307E4100FE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51" name="Freeform 22">
              <a:extLst>
                <a:ext uri="{FF2B5EF4-FFF2-40B4-BE49-F238E27FC236}">
                  <a16:creationId xmlns:a16="http://schemas.microsoft.com/office/drawing/2014/main" id="{94D310CF-9541-4CD7-855B-E2E1EF3437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153" name="Group 4152">
            <a:extLst>
              <a:ext uri="{FF2B5EF4-FFF2-40B4-BE49-F238E27FC236}">
                <a16:creationId xmlns:a16="http://schemas.microsoft.com/office/drawing/2014/main" id="{70EDA856-A216-4EEC-9AB6-A59FFC7036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060794" y="-786"/>
            <a:ext cx="1767505" cy="6854040"/>
            <a:chOff x="6627813" y="194833"/>
            <a:chExt cx="1952625" cy="5678918"/>
          </a:xfrm>
        </p:grpSpPr>
        <p:sp>
          <p:nvSpPr>
            <p:cNvPr id="4154" name="Freeform 27">
              <a:extLst>
                <a:ext uri="{FF2B5EF4-FFF2-40B4-BE49-F238E27FC236}">
                  <a16:creationId xmlns:a16="http://schemas.microsoft.com/office/drawing/2014/main" id="{36F815B8-AFA8-45E9-A3D1-977F2D1921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55" name="Freeform 28">
              <a:extLst>
                <a:ext uri="{FF2B5EF4-FFF2-40B4-BE49-F238E27FC236}">
                  <a16:creationId xmlns:a16="http://schemas.microsoft.com/office/drawing/2014/main" id="{5D8FF653-8B3F-4B96-904D-1A4482EAEE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56" name="Freeform 29">
              <a:extLst>
                <a:ext uri="{FF2B5EF4-FFF2-40B4-BE49-F238E27FC236}">
                  <a16:creationId xmlns:a16="http://schemas.microsoft.com/office/drawing/2014/main" id="{4DD2E775-AB45-4AF1-B5B7-54948CFB987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57" name="Freeform 30">
              <a:extLst>
                <a:ext uri="{FF2B5EF4-FFF2-40B4-BE49-F238E27FC236}">
                  <a16:creationId xmlns:a16="http://schemas.microsoft.com/office/drawing/2014/main" id="{7BDE7E7B-E3AA-4A24-8F9D-CE77C96CA2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58" name="Freeform 31">
              <a:extLst>
                <a:ext uri="{FF2B5EF4-FFF2-40B4-BE49-F238E27FC236}">
                  <a16:creationId xmlns:a16="http://schemas.microsoft.com/office/drawing/2014/main" id="{D129CAA9-35E5-48CE-88AE-9806695CB8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59" name="Freeform 32">
              <a:extLst>
                <a:ext uri="{FF2B5EF4-FFF2-40B4-BE49-F238E27FC236}">
                  <a16:creationId xmlns:a16="http://schemas.microsoft.com/office/drawing/2014/main" id="{A73989FF-4EFF-4181-81A4-72EF2E67DB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60" name="Freeform 33">
              <a:extLst>
                <a:ext uri="{FF2B5EF4-FFF2-40B4-BE49-F238E27FC236}">
                  <a16:creationId xmlns:a16="http://schemas.microsoft.com/office/drawing/2014/main" id="{8C2C17BD-8FA0-4F42-B2CD-5E5A9F54298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61" name="Freeform 34">
              <a:extLst>
                <a:ext uri="{FF2B5EF4-FFF2-40B4-BE49-F238E27FC236}">
                  <a16:creationId xmlns:a16="http://schemas.microsoft.com/office/drawing/2014/main" id="{EEE99CF3-AD71-46FB-8E7D-67825F7816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62" name="Freeform 35">
              <a:extLst>
                <a:ext uri="{FF2B5EF4-FFF2-40B4-BE49-F238E27FC236}">
                  <a16:creationId xmlns:a16="http://schemas.microsoft.com/office/drawing/2014/main" id="{D0F9D5ED-7591-4E88-9FDA-4C1DC47E9D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63" name="Freeform 36">
              <a:extLst>
                <a:ext uri="{FF2B5EF4-FFF2-40B4-BE49-F238E27FC236}">
                  <a16:creationId xmlns:a16="http://schemas.microsoft.com/office/drawing/2014/main" id="{88FA7C13-D80D-4514-B9DB-87AE076ACE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64" name="Freeform 37">
              <a:extLst>
                <a:ext uri="{FF2B5EF4-FFF2-40B4-BE49-F238E27FC236}">
                  <a16:creationId xmlns:a16="http://schemas.microsoft.com/office/drawing/2014/main" id="{202C78DF-D842-450B-A87D-E035719E4E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65" name="Freeform 38">
              <a:extLst>
                <a:ext uri="{FF2B5EF4-FFF2-40B4-BE49-F238E27FC236}">
                  <a16:creationId xmlns:a16="http://schemas.microsoft.com/office/drawing/2014/main" id="{A4789F83-2423-47F8-8958-48E477BAE0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4640" y="624110"/>
            <a:ext cx="5133819" cy="128089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/>
              <a:t>Pioneering in Higher Education</a:t>
            </a:r>
          </a:p>
        </p:txBody>
      </p:sp>
      <p:sp>
        <p:nvSpPr>
          <p:cNvPr id="4167" name="Rectangle 4166">
            <a:extLst>
              <a:ext uri="{FF2B5EF4-FFF2-40B4-BE49-F238E27FC236}">
                <a16:creationId xmlns:a16="http://schemas.microsoft.com/office/drawing/2014/main" id="{2C509E7A-337A-4664-BEC2-03F9BCA0A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037240" y="0"/>
            <a:ext cx="13716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4169" name="Freeform 11">
            <a:extLst>
              <a:ext uri="{FF2B5EF4-FFF2-40B4-BE49-F238E27FC236}">
                <a16:creationId xmlns:a16="http://schemas.microsoft.com/office/drawing/2014/main" id="{D9AB99AB-E300-4B19-97C3-9A12EA3C7B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2037240" y="714375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pic>
        <p:nvPicPr>
          <p:cNvPr id="4100" name="Picture 4" descr="Montessori | Storia | Rai Cultura">
            <a:extLst>
              <a:ext uri="{FF2B5EF4-FFF2-40B4-BE49-F238E27FC236}">
                <a16:creationId xmlns:a16="http://schemas.microsoft.com/office/drawing/2014/main" id="{3FD6DD85-13B7-0C22-59CA-196D670691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30" r="23961"/>
          <a:stretch/>
        </p:blipFill>
        <p:spPr bwMode="auto">
          <a:xfrm>
            <a:off x="20" y="1730"/>
            <a:ext cx="20403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92500" y="2133600"/>
            <a:ext cx="5135958" cy="3777622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/>
              <a:t>Few women pursued higher education at that time.</a:t>
            </a:r>
          </a:p>
          <a:p>
            <a:r>
              <a:rPr lang="en-US"/>
              <a:t>Maria initially studied engineering before switching to medicine.</a:t>
            </a:r>
          </a:p>
          <a:p>
            <a:r>
              <a:rPr lang="en-US"/>
              <a:t>She graduated as one of Italy’s first female physicians in 1896.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68A8E7-8E5C-06EA-D6CF-FCDFADD2E2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79749" y="6135808"/>
            <a:ext cx="4577159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r>
              <a:rPr lang="en-US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© NJ Italian Commission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9" name="Group 5128">
            <a:extLst>
              <a:ext uri="{FF2B5EF4-FFF2-40B4-BE49-F238E27FC236}">
                <a16:creationId xmlns:a16="http://schemas.microsoft.com/office/drawing/2014/main" id="{7398C59F-5A18-487B-91D6-B955AACF2E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0" y="228600"/>
            <a:ext cx="2138628" cy="6638625"/>
            <a:chOff x="2487613" y="285750"/>
            <a:chExt cx="2428875" cy="5654676"/>
          </a:xfrm>
        </p:grpSpPr>
        <p:sp>
          <p:nvSpPr>
            <p:cNvPr id="5130" name="Freeform 11">
              <a:extLst>
                <a:ext uri="{FF2B5EF4-FFF2-40B4-BE49-F238E27FC236}">
                  <a16:creationId xmlns:a16="http://schemas.microsoft.com/office/drawing/2014/main" id="{0557FAFE-C7C3-47EC-A4F5-9B21663192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1" name="Freeform 12">
              <a:extLst>
                <a:ext uri="{FF2B5EF4-FFF2-40B4-BE49-F238E27FC236}">
                  <a16:creationId xmlns:a16="http://schemas.microsoft.com/office/drawing/2014/main" id="{95BC28FB-3882-4674-9D79-EA58BEB7CE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2" name="Freeform 13">
              <a:extLst>
                <a:ext uri="{FF2B5EF4-FFF2-40B4-BE49-F238E27FC236}">
                  <a16:creationId xmlns:a16="http://schemas.microsoft.com/office/drawing/2014/main" id="{9C6EC892-83F9-402F-8552-0AD7C0556E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3" name="Freeform 14">
              <a:extLst>
                <a:ext uri="{FF2B5EF4-FFF2-40B4-BE49-F238E27FC236}">
                  <a16:creationId xmlns:a16="http://schemas.microsoft.com/office/drawing/2014/main" id="{18387766-037C-4EF0-8471-D19CBF2A43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4" name="Freeform 15">
              <a:extLst>
                <a:ext uri="{FF2B5EF4-FFF2-40B4-BE49-F238E27FC236}">
                  <a16:creationId xmlns:a16="http://schemas.microsoft.com/office/drawing/2014/main" id="{1E364F38-6F3A-476A-93E6-962EA817C4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5" name="Freeform 16">
              <a:extLst>
                <a:ext uri="{FF2B5EF4-FFF2-40B4-BE49-F238E27FC236}">
                  <a16:creationId xmlns:a16="http://schemas.microsoft.com/office/drawing/2014/main" id="{35C335A4-1E67-4293-8BE2-DFB085D4FB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6" name="Freeform 17">
              <a:extLst>
                <a:ext uri="{FF2B5EF4-FFF2-40B4-BE49-F238E27FC236}">
                  <a16:creationId xmlns:a16="http://schemas.microsoft.com/office/drawing/2014/main" id="{9A8A0F10-2C98-4297-9F92-5D95533927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7" name="Freeform 18">
              <a:extLst>
                <a:ext uri="{FF2B5EF4-FFF2-40B4-BE49-F238E27FC236}">
                  <a16:creationId xmlns:a16="http://schemas.microsoft.com/office/drawing/2014/main" id="{C3B112A3-006E-4008-A778-DB5F6A09D5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8" name="Freeform 19">
              <a:extLst>
                <a:ext uri="{FF2B5EF4-FFF2-40B4-BE49-F238E27FC236}">
                  <a16:creationId xmlns:a16="http://schemas.microsoft.com/office/drawing/2014/main" id="{E5E62767-5C25-4C49-9568-432433A3C5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9" name="Freeform 20">
              <a:extLst>
                <a:ext uri="{FF2B5EF4-FFF2-40B4-BE49-F238E27FC236}">
                  <a16:creationId xmlns:a16="http://schemas.microsoft.com/office/drawing/2014/main" id="{598EC006-77B1-42BA-B815-66CCB9B170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0" name="Freeform 21">
              <a:extLst>
                <a:ext uri="{FF2B5EF4-FFF2-40B4-BE49-F238E27FC236}">
                  <a16:creationId xmlns:a16="http://schemas.microsoft.com/office/drawing/2014/main" id="{A144ED09-DA06-491D-95A8-AB3DED4329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1" name="Freeform 22">
              <a:extLst>
                <a:ext uri="{FF2B5EF4-FFF2-40B4-BE49-F238E27FC236}">
                  <a16:creationId xmlns:a16="http://schemas.microsoft.com/office/drawing/2014/main" id="{1CB00BD2-11CD-4A38-8F38-02B0D1105E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43" name="Group 5142">
            <a:extLst>
              <a:ext uri="{FF2B5EF4-FFF2-40B4-BE49-F238E27FC236}">
                <a16:creationId xmlns:a16="http://schemas.microsoft.com/office/drawing/2014/main" id="{520234FB-542E-4550-9C2F-1B56FD41A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0412" y="-786"/>
            <a:ext cx="1767505" cy="6854040"/>
            <a:chOff x="6627813" y="194833"/>
            <a:chExt cx="1952625" cy="5678918"/>
          </a:xfrm>
        </p:grpSpPr>
        <p:sp>
          <p:nvSpPr>
            <p:cNvPr id="5144" name="Freeform 27">
              <a:extLst>
                <a:ext uri="{FF2B5EF4-FFF2-40B4-BE49-F238E27FC236}">
                  <a16:creationId xmlns:a16="http://schemas.microsoft.com/office/drawing/2014/main" id="{41FCE1F3-DEB3-47CD-90FF-7DABB4AF45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5" name="Freeform 28">
              <a:extLst>
                <a:ext uri="{FF2B5EF4-FFF2-40B4-BE49-F238E27FC236}">
                  <a16:creationId xmlns:a16="http://schemas.microsoft.com/office/drawing/2014/main" id="{5708E488-C19B-452C-B197-6F1C34F6E7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6" name="Freeform 29">
              <a:extLst>
                <a:ext uri="{FF2B5EF4-FFF2-40B4-BE49-F238E27FC236}">
                  <a16:creationId xmlns:a16="http://schemas.microsoft.com/office/drawing/2014/main" id="{89D3FD25-890E-4981-A71D-EE796873D7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7" name="Freeform 30">
              <a:extLst>
                <a:ext uri="{FF2B5EF4-FFF2-40B4-BE49-F238E27FC236}">
                  <a16:creationId xmlns:a16="http://schemas.microsoft.com/office/drawing/2014/main" id="{51B5414C-556A-47CB-8EE2-974A85A7A4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8" name="Freeform 31">
              <a:extLst>
                <a:ext uri="{FF2B5EF4-FFF2-40B4-BE49-F238E27FC236}">
                  <a16:creationId xmlns:a16="http://schemas.microsoft.com/office/drawing/2014/main" id="{1C02B20C-2B27-4B75-8AEE-A5D2E2674B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9" name="Freeform 32">
              <a:extLst>
                <a:ext uri="{FF2B5EF4-FFF2-40B4-BE49-F238E27FC236}">
                  <a16:creationId xmlns:a16="http://schemas.microsoft.com/office/drawing/2014/main" id="{54427714-F9AA-4F93-BD1D-400F1EA93F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50" name="Freeform 33">
              <a:extLst>
                <a:ext uri="{FF2B5EF4-FFF2-40B4-BE49-F238E27FC236}">
                  <a16:creationId xmlns:a16="http://schemas.microsoft.com/office/drawing/2014/main" id="{28A77D6A-9E81-497F-ABCC-2695BB5ADD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51" name="Freeform 34">
              <a:extLst>
                <a:ext uri="{FF2B5EF4-FFF2-40B4-BE49-F238E27FC236}">
                  <a16:creationId xmlns:a16="http://schemas.microsoft.com/office/drawing/2014/main" id="{2A1533BA-1478-4F7C-8E24-3F3E905050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52" name="Freeform 35">
              <a:extLst>
                <a:ext uri="{FF2B5EF4-FFF2-40B4-BE49-F238E27FC236}">
                  <a16:creationId xmlns:a16="http://schemas.microsoft.com/office/drawing/2014/main" id="{39686201-E633-40FD-A80A-1E28AD52E3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53" name="Freeform 36">
              <a:extLst>
                <a:ext uri="{FF2B5EF4-FFF2-40B4-BE49-F238E27FC236}">
                  <a16:creationId xmlns:a16="http://schemas.microsoft.com/office/drawing/2014/main" id="{76A215C2-F590-4938-810B-F8A79366C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54" name="Freeform 37">
              <a:extLst>
                <a:ext uri="{FF2B5EF4-FFF2-40B4-BE49-F238E27FC236}">
                  <a16:creationId xmlns:a16="http://schemas.microsoft.com/office/drawing/2014/main" id="{85F418E7-330D-4002-8EC8-33C1A897FF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55" name="Freeform 38">
              <a:extLst>
                <a:ext uri="{FF2B5EF4-FFF2-40B4-BE49-F238E27FC236}">
                  <a16:creationId xmlns:a16="http://schemas.microsoft.com/office/drawing/2014/main" id="{8FFE669A-54C9-4436-9566-C5A90F16DB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57" name="Rectangle 5156">
            <a:extLst>
              <a:ext uri="{FF2B5EF4-FFF2-40B4-BE49-F238E27FC236}">
                <a16:creationId xmlns:a16="http://schemas.microsoft.com/office/drawing/2014/main" id="{DE91395A-2D18-4AF6-A0AC-AAA7189FE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3716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5159" name="Freeform 11">
            <a:extLst>
              <a:ext uri="{FF2B5EF4-FFF2-40B4-BE49-F238E27FC236}">
                <a16:creationId xmlns:a16="http://schemas.microsoft.com/office/drawing/2014/main" id="{A57352BE-A213-4040-BE8E-D4A925AD9D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3141" y="714375"/>
            <a:ext cx="1191394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pic>
        <p:nvPicPr>
          <p:cNvPr id="5124" name="Picture 4" descr="The Life and Work of Maria Montessori — The Helpful Garden">
            <a:extLst>
              <a:ext uri="{FF2B5EF4-FFF2-40B4-BE49-F238E27FC236}">
                <a16:creationId xmlns:a16="http://schemas.microsoft.com/office/drawing/2014/main" id="{B0CB5F3A-2BEE-D8AB-187F-F9D84A1E1D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3" r="5039"/>
          <a:stretch/>
        </p:blipFill>
        <p:spPr bwMode="auto">
          <a:xfrm>
            <a:off x="3364167" y="10"/>
            <a:ext cx="5779833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5161" name="Freeform: Shape 5160">
            <a:extLst>
              <a:ext uri="{FF2B5EF4-FFF2-40B4-BE49-F238E27FC236}">
                <a16:creationId xmlns:a16="http://schemas.microsoft.com/office/drawing/2014/main" id="{23C7736A-5A08-4021-9AB6-390DFF506A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0" y="0"/>
            <a:ext cx="6127684" cy="6858000"/>
          </a:xfrm>
          <a:custGeom>
            <a:avLst/>
            <a:gdLst>
              <a:gd name="connsiteX0" fmla="*/ 4738960 w 8170246"/>
              <a:gd name="connsiteY0" fmla="*/ 0 h 6858000"/>
              <a:gd name="connsiteX1" fmla="*/ 4862151 w 8170246"/>
              <a:gd name="connsiteY1" fmla="*/ 0 h 6858000"/>
              <a:gd name="connsiteX2" fmla="*/ 8088169 w 8170246"/>
              <a:gd name="connsiteY2" fmla="*/ 3226735 h 6858000"/>
              <a:gd name="connsiteX3" fmla="*/ 8088169 w 8170246"/>
              <a:gd name="connsiteY3" fmla="*/ 3626507 h 6858000"/>
              <a:gd name="connsiteX4" fmla="*/ 4857393 w 8170246"/>
              <a:gd name="connsiteY4" fmla="*/ 6858000 h 6858000"/>
              <a:gd name="connsiteX5" fmla="*/ 4783581 w 8170246"/>
              <a:gd name="connsiteY5" fmla="*/ 6858000 h 6858000"/>
              <a:gd name="connsiteX6" fmla="*/ 4734202 w 8170246"/>
              <a:gd name="connsiteY6" fmla="*/ 6858000 h 6858000"/>
              <a:gd name="connsiteX7" fmla="*/ 7964978 w 8170246"/>
              <a:gd name="connsiteY7" fmla="*/ 3626507 h 6858000"/>
              <a:gd name="connsiteX8" fmla="*/ 7964978 w 8170246"/>
              <a:gd name="connsiteY8" fmla="*/ 3226735 h 6858000"/>
              <a:gd name="connsiteX9" fmla="*/ 4738960 w 8170246"/>
              <a:gd name="connsiteY9" fmla="*/ 0 h 6858000"/>
              <a:gd name="connsiteX10" fmla="*/ 0 w 8170246"/>
              <a:gd name="connsiteY10" fmla="*/ 0 h 6858000"/>
              <a:gd name="connsiteX11" fmla="*/ 98791 w 8170246"/>
              <a:gd name="connsiteY11" fmla="*/ 0 h 6858000"/>
              <a:gd name="connsiteX12" fmla="*/ 4456718 w 8170246"/>
              <a:gd name="connsiteY12" fmla="*/ 0 h 6858000"/>
              <a:gd name="connsiteX13" fmla="*/ 4603489 w 8170246"/>
              <a:gd name="connsiteY13" fmla="*/ 0 h 6858000"/>
              <a:gd name="connsiteX14" fmla="*/ 7829507 w 8170246"/>
              <a:gd name="connsiteY14" fmla="*/ 3226735 h 6858000"/>
              <a:gd name="connsiteX15" fmla="*/ 7829507 w 8170246"/>
              <a:gd name="connsiteY15" fmla="*/ 3626507 h 6858000"/>
              <a:gd name="connsiteX16" fmla="*/ 4598731 w 8170246"/>
              <a:gd name="connsiteY16" fmla="*/ 6858000 h 6858000"/>
              <a:gd name="connsiteX17" fmla="*/ 4540663 w 8170246"/>
              <a:gd name="connsiteY17" fmla="*/ 6858000 h 6858000"/>
              <a:gd name="connsiteX18" fmla="*/ 133398 w 8170246"/>
              <a:gd name="connsiteY18" fmla="*/ 6858000 h 6858000"/>
              <a:gd name="connsiteX19" fmla="*/ 0 w 8170246"/>
              <a:gd name="connsiteY1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170246" h="6858000">
                <a:moveTo>
                  <a:pt x="4738960" y="0"/>
                </a:moveTo>
                <a:lnTo>
                  <a:pt x="4862151" y="0"/>
                </a:lnTo>
                <a:cubicBezTo>
                  <a:pt x="4862151" y="0"/>
                  <a:pt x="4862151" y="0"/>
                  <a:pt x="8088169" y="3226735"/>
                </a:cubicBezTo>
                <a:cubicBezTo>
                  <a:pt x="8197606" y="3336196"/>
                  <a:pt x="8197606" y="3517045"/>
                  <a:pt x="8088169" y="3626507"/>
                </a:cubicBezTo>
                <a:cubicBezTo>
                  <a:pt x="8088169" y="3626507"/>
                  <a:pt x="8088169" y="3626507"/>
                  <a:pt x="4857393" y="6858000"/>
                </a:cubicBezTo>
                <a:cubicBezTo>
                  <a:pt x="4857393" y="6858000"/>
                  <a:pt x="4857393" y="6858000"/>
                  <a:pt x="4783581" y="6858000"/>
                </a:cubicBezTo>
                <a:lnTo>
                  <a:pt x="4734202" y="6858000"/>
                </a:lnTo>
                <a:cubicBezTo>
                  <a:pt x="7964978" y="3626507"/>
                  <a:pt x="7964978" y="3626507"/>
                  <a:pt x="7964978" y="3626507"/>
                </a:cubicBezTo>
                <a:cubicBezTo>
                  <a:pt x="8074415" y="3517045"/>
                  <a:pt x="8074415" y="3336196"/>
                  <a:pt x="7964978" y="3226735"/>
                </a:cubicBezTo>
                <a:cubicBezTo>
                  <a:pt x="4738960" y="0"/>
                  <a:pt x="4738960" y="0"/>
                  <a:pt x="4738960" y="0"/>
                </a:cubicBezTo>
                <a:close/>
                <a:moveTo>
                  <a:pt x="0" y="0"/>
                </a:moveTo>
                <a:lnTo>
                  <a:pt x="98791" y="0"/>
                </a:lnTo>
                <a:cubicBezTo>
                  <a:pt x="1075904" y="0"/>
                  <a:pt x="2469401" y="0"/>
                  <a:pt x="4456718" y="0"/>
                </a:cubicBezTo>
                <a:lnTo>
                  <a:pt x="4603489" y="0"/>
                </a:lnTo>
                <a:cubicBezTo>
                  <a:pt x="4603489" y="0"/>
                  <a:pt x="4603489" y="0"/>
                  <a:pt x="7829507" y="3226735"/>
                </a:cubicBezTo>
                <a:cubicBezTo>
                  <a:pt x="7938944" y="3336196"/>
                  <a:pt x="7938944" y="3517045"/>
                  <a:pt x="7829507" y="3626507"/>
                </a:cubicBezTo>
                <a:cubicBezTo>
                  <a:pt x="7829507" y="3626507"/>
                  <a:pt x="7829507" y="3626507"/>
                  <a:pt x="4598731" y="6858000"/>
                </a:cubicBezTo>
                <a:lnTo>
                  <a:pt x="4540663" y="6858000"/>
                </a:lnTo>
                <a:cubicBezTo>
                  <a:pt x="4077749" y="6858000"/>
                  <a:pt x="2938270" y="6858000"/>
                  <a:pt x="133398" y="6858000"/>
                </a:cubicBezTo>
                <a:lnTo>
                  <a:pt x="0" y="6858000"/>
                </a:lnTo>
                <a:close/>
              </a:path>
            </a:pathLst>
          </a:custGeom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1643" y="624110"/>
            <a:ext cx="3467967" cy="1280890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800"/>
              <a:t>Medical Career and Shift to Education</a:t>
            </a:r>
          </a:p>
        </p:txBody>
      </p:sp>
      <p:sp>
        <p:nvSpPr>
          <p:cNvPr id="5163" name="Rectangle 5162">
            <a:extLst>
              <a:ext uri="{FF2B5EF4-FFF2-40B4-BE49-F238E27FC236}">
                <a16:creationId xmlns:a16="http://schemas.microsoft.com/office/drawing/2014/main" id="{433DF4D3-8A35-461A-ABE0-F56B78A137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3716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8859" y="2133600"/>
            <a:ext cx="3469411" cy="3777622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/>
              <a:t>Specializing in psychiatry, Montessori worked with children with disabilities.</a:t>
            </a:r>
          </a:p>
          <a:p>
            <a:r>
              <a:rPr lang="en-US"/>
              <a:t>She noticed their great capacity for learning with proper support.</a:t>
            </a:r>
          </a:p>
          <a:p>
            <a:r>
              <a:rPr lang="en-US"/>
              <a:t>This experience shifted her focus from medicine to education.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06B549-F299-7935-928F-DB9D6C012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98859" y="6135808"/>
            <a:ext cx="2965308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r>
              <a:rPr lang="en-US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© NJ Italian Commission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51" name="Group 6150">
            <a:extLst>
              <a:ext uri="{FF2B5EF4-FFF2-40B4-BE49-F238E27FC236}">
                <a16:creationId xmlns:a16="http://schemas.microsoft.com/office/drawing/2014/main" id="{166BF9EE-F7AC-4FA5-AC7E-001B3A642F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0" y="228600"/>
            <a:ext cx="2138628" cy="6638625"/>
            <a:chOff x="2487613" y="285750"/>
            <a:chExt cx="2428875" cy="5654676"/>
          </a:xfrm>
        </p:grpSpPr>
        <p:sp>
          <p:nvSpPr>
            <p:cNvPr id="6152" name="Freeform 11">
              <a:extLst>
                <a:ext uri="{FF2B5EF4-FFF2-40B4-BE49-F238E27FC236}">
                  <a16:creationId xmlns:a16="http://schemas.microsoft.com/office/drawing/2014/main" id="{3B48D182-44E3-4D8B-ACEF-F1A900BE44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3" name="Freeform 12">
              <a:extLst>
                <a:ext uri="{FF2B5EF4-FFF2-40B4-BE49-F238E27FC236}">
                  <a16:creationId xmlns:a16="http://schemas.microsoft.com/office/drawing/2014/main" id="{355A535A-A489-477F-A314-593AA8CAFB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4" name="Freeform 13">
              <a:extLst>
                <a:ext uri="{FF2B5EF4-FFF2-40B4-BE49-F238E27FC236}">
                  <a16:creationId xmlns:a16="http://schemas.microsoft.com/office/drawing/2014/main" id="{954C2D4C-FD83-4EF4-9312-04442ABD66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5" name="Freeform 14">
              <a:extLst>
                <a:ext uri="{FF2B5EF4-FFF2-40B4-BE49-F238E27FC236}">
                  <a16:creationId xmlns:a16="http://schemas.microsoft.com/office/drawing/2014/main" id="{C20701C2-CD9A-4698-BC97-E1085820C2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6" name="Freeform 15">
              <a:extLst>
                <a:ext uri="{FF2B5EF4-FFF2-40B4-BE49-F238E27FC236}">
                  <a16:creationId xmlns:a16="http://schemas.microsoft.com/office/drawing/2014/main" id="{62575C35-466F-42AE-87A1-D691849AB8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7" name="Freeform 16">
              <a:extLst>
                <a:ext uri="{FF2B5EF4-FFF2-40B4-BE49-F238E27FC236}">
                  <a16:creationId xmlns:a16="http://schemas.microsoft.com/office/drawing/2014/main" id="{58236F37-6119-45AC-80A0-CD2C311B50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8" name="Freeform 17">
              <a:extLst>
                <a:ext uri="{FF2B5EF4-FFF2-40B4-BE49-F238E27FC236}">
                  <a16:creationId xmlns:a16="http://schemas.microsoft.com/office/drawing/2014/main" id="{F3FDD799-39FE-4D6F-9A64-2F472B2150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9" name="Freeform 18">
              <a:extLst>
                <a:ext uri="{FF2B5EF4-FFF2-40B4-BE49-F238E27FC236}">
                  <a16:creationId xmlns:a16="http://schemas.microsoft.com/office/drawing/2014/main" id="{9820D241-1D49-442C-A95A-00BC1BF9E2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0" name="Freeform 19">
              <a:extLst>
                <a:ext uri="{FF2B5EF4-FFF2-40B4-BE49-F238E27FC236}">
                  <a16:creationId xmlns:a16="http://schemas.microsoft.com/office/drawing/2014/main" id="{EBC2197C-B383-4866-8ABD-74222400BE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1" name="Freeform 20">
              <a:extLst>
                <a:ext uri="{FF2B5EF4-FFF2-40B4-BE49-F238E27FC236}">
                  <a16:creationId xmlns:a16="http://schemas.microsoft.com/office/drawing/2014/main" id="{404B06AA-FC93-4471-9DE4-56A401E70A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2" name="Freeform 21">
              <a:extLst>
                <a:ext uri="{FF2B5EF4-FFF2-40B4-BE49-F238E27FC236}">
                  <a16:creationId xmlns:a16="http://schemas.microsoft.com/office/drawing/2014/main" id="{E580600C-013F-4FAF-8FB7-4CC0FA80A9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3" name="Freeform 22">
              <a:extLst>
                <a:ext uri="{FF2B5EF4-FFF2-40B4-BE49-F238E27FC236}">
                  <a16:creationId xmlns:a16="http://schemas.microsoft.com/office/drawing/2014/main" id="{9BFCF199-64B2-4AEE-88C4-E954ABF362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165" name="Group 6164">
            <a:extLst>
              <a:ext uri="{FF2B5EF4-FFF2-40B4-BE49-F238E27FC236}">
                <a16:creationId xmlns:a16="http://schemas.microsoft.com/office/drawing/2014/main" id="{E312DBA5-56D8-42B2-BA94-28168C2A67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0412" y="-786"/>
            <a:ext cx="1767505" cy="6854040"/>
            <a:chOff x="6627813" y="194833"/>
            <a:chExt cx="1952625" cy="5678918"/>
          </a:xfrm>
        </p:grpSpPr>
        <p:sp>
          <p:nvSpPr>
            <p:cNvPr id="6166" name="Freeform 27">
              <a:extLst>
                <a:ext uri="{FF2B5EF4-FFF2-40B4-BE49-F238E27FC236}">
                  <a16:creationId xmlns:a16="http://schemas.microsoft.com/office/drawing/2014/main" id="{7AD46C74-3117-46B0-B267-0F61B57CAC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7" name="Freeform 28">
              <a:extLst>
                <a:ext uri="{FF2B5EF4-FFF2-40B4-BE49-F238E27FC236}">
                  <a16:creationId xmlns:a16="http://schemas.microsoft.com/office/drawing/2014/main" id="{8C13B810-9664-45D8-8510-D6ED0ADD72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8" name="Freeform 29">
              <a:extLst>
                <a:ext uri="{FF2B5EF4-FFF2-40B4-BE49-F238E27FC236}">
                  <a16:creationId xmlns:a16="http://schemas.microsoft.com/office/drawing/2014/main" id="{10306E52-A922-4458-BCCE-C3C840CC75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9" name="Freeform 30">
              <a:extLst>
                <a:ext uri="{FF2B5EF4-FFF2-40B4-BE49-F238E27FC236}">
                  <a16:creationId xmlns:a16="http://schemas.microsoft.com/office/drawing/2014/main" id="{CB578819-B7E7-4250-932F-52AE2A2A9A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70" name="Freeform 31">
              <a:extLst>
                <a:ext uri="{FF2B5EF4-FFF2-40B4-BE49-F238E27FC236}">
                  <a16:creationId xmlns:a16="http://schemas.microsoft.com/office/drawing/2014/main" id="{454B9C91-B623-424A-B16E-F764F189D3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71" name="Freeform 32">
              <a:extLst>
                <a:ext uri="{FF2B5EF4-FFF2-40B4-BE49-F238E27FC236}">
                  <a16:creationId xmlns:a16="http://schemas.microsoft.com/office/drawing/2014/main" id="{EFD03C4A-8484-41E6-B458-032F1DCA70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72" name="Freeform 33">
              <a:extLst>
                <a:ext uri="{FF2B5EF4-FFF2-40B4-BE49-F238E27FC236}">
                  <a16:creationId xmlns:a16="http://schemas.microsoft.com/office/drawing/2014/main" id="{DDC2F3C3-1D4E-4913-9C5C-F9A65B47E5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73" name="Freeform 34">
              <a:extLst>
                <a:ext uri="{FF2B5EF4-FFF2-40B4-BE49-F238E27FC236}">
                  <a16:creationId xmlns:a16="http://schemas.microsoft.com/office/drawing/2014/main" id="{1E15BCA2-2420-4C53-ADE9-40FBAC2384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74" name="Freeform 35">
              <a:extLst>
                <a:ext uri="{FF2B5EF4-FFF2-40B4-BE49-F238E27FC236}">
                  <a16:creationId xmlns:a16="http://schemas.microsoft.com/office/drawing/2014/main" id="{73D5FBF4-7129-4C51-B603-E3BC334195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75" name="Freeform 36">
              <a:extLst>
                <a:ext uri="{FF2B5EF4-FFF2-40B4-BE49-F238E27FC236}">
                  <a16:creationId xmlns:a16="http://schemas.microsoft.com/office/drawing/2014/main" id="{0165B164-CE2A-494C-88FC-507232B37C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76" name="Freeform 37">
              <a:extLst>
                <a:ext uri="{FF2B5EF4-FFF2-40B4-BE49-F238E27FC236}">
                  <a16:creationId xmlns:a16="http://schemas.microsoft.com/office/drawing/2014/main" id="{87F127E5-B10B-4D18-BCF0-E7C3C7F401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77" name="Freeform 38">
              <a:extLst>
                <a:ext uri="{FF2B5EF4-FFF2-40B4-BE49-F238E27FC236}">
                  <a16:creationId xmlns:a16="http://schemas.microsoft.com/office/drawing/2014/main" id="{FC692D59-F28D-4E42-B435-225F2C6CFA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79" name="Rectangle 6178">
            <a:extLst>
              <a:ext uri="{FF2B5EF4-FFF2-40B4-BE49-F238E27FC236}">
                <a16:creationId xmlns:a16="http://schemas.microsoft.com/office/drawing/2014/main" id="{1996130F-9AB5-4DE9-8574-3AF891C5C1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3716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6181" name="Freeform 11">
            <a:extLst>
              <a:ext uri="{FF2B5EF4-FFF2-40B4-BE49-F238E27FC236}">
                <a16:creationId xmlns:a16="http://schemas.microsoft.com/office/drawing/2014/main" id="{7326F4E6-9131-42DA-97B2-0BA8D1E258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3141" y="714375"/>
            <a:ext cx="1191394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 useBgFill="1">
        <p:nvSpPr>
          <p:cNvPr id="6183" name="Rectangle 6182">
            <a:extLst>
              <a:ext uri="{FF2B5EF4-FFF2-40B4-BE49-F238E27FC236}">
                <a16:creationId xmlns:a16="http://schemas.microsoft.com/office/drawing/2014/main" id="{763516C8-F227-4B77-9AA7-61B9A0B782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50991" y="646148"/>
            <a:ext cx="3069130" cy="132434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2400"/>
              <a:t>Foundation of Montessori Philosophy</a:t>
            </a:r>
          </a:p>
        </p:txBody>
      </p:sp>
      <p:sp>
        <p:nvSpPr>
          <p:cNvPr id="6185" name="Rectangle 6184">
            <a:extLst>
              <a:ext uri="{FF2B5EF4-FFF2-40B4-BE49-F238E27FC236}">
                <a16:creationId xmlns:a16="http://schemas.microsoft.com/office/drawing/2014/main" id="{D91B420C-C4C8-44DF-96B2-FBD1014646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37160" cy="6858000"/>
          </a:xfrm>
          <a:prstGeom prst="rect">
            <a:avLst/>
          </a:prstGeom>
          <a:solidFill>
            <a:srgbClr val="6F4A3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8468A275-41C4-910D-B0AF-3AE4ACDB06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32446" y="1626723"/>
            <a:ext cx="3935301" cy="3692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49712" y="2255492"/>
            <a:ext cx="3070409" cy="3521740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1700"/>
              <a:t>Montessori’s observations formed the foundation of her educational philosophy.</a:t>
            </a:r>
          </a:p>
          <a:p>
            <a:r>
              <a:rPr lang="en-US" sz="1700"/>
              <a:t>In 1907, she opened her first school, Casa dei Bambini.</a:t>
            </a:r>
          </a:p>
          <a:p>
            <a:r>
              <a:rPr lang="en-US" sz="1700"/>
              <a:t>It served underprivileged children and emphasized exploration and creativity.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D99069-5548-FCF5-2105-90C0F11D4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32446" y="6135808"/>
            <a:ext cx="5714999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r>
              <a:rPr lang="en-US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© NJ Italian Commission 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>
            <a:extLst>
              <a:ext uri="{FF2B5EF4-FFF2-40B4-BE49-F238E27FC236}">
                <a16:creationId xmlns:a16="http://schemas.microsoft.com/office/drawing/2014/main" id="{7398C59F-5A18-487B-91D6-B955AACF2E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0" y="228600"/>
            <a:ext cx="2138628" cy="6638625"/>
            <a:chOff x="2487613" y="285750"/>
            <a:chExt cx="2428875" cy="5654676"/>
          </a:xfrm>
        </p:grpSpPr>
        <p:sp>
          <p:nvSpPr>
            <p:cNvPr id="58" name="Freeform 11">
              <a:extLst>
                <a:ext uri="{FF2B5EF4-FFF2-40B4-BE49-F238E27FC236}">
                  <a16:creationId xmlns:a16="http://schemas.microsoft.com/office/drawing/2014/main" id="{0557FAFE-C7C3-47EC-A4F5-9B21663192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12">
              <a:extLst>
                <a:ext uri="{FF2B5EF4-FFF2-40B4-BE49-F238E27FC236}">
                  <a16:creationId xmlns:a16="http://schemas.microsoft.com/office/drawing/2014/main" id="{95BC28FB-3882-4674-9D79-EA58BEB7CE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13">
              <a:extLst>
                <a:ext uri="{FF2B5EF4-FFF2-40B4-BE49-F238E27FC236}">
                  <a16:creationId xmlns:a16="http://schemas.microsoft.com/office/drawing/2014/main" id="{9C6EC892-83F9-402F-8552-0AD7C0556E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14">
              <a:extLst>
                <a:ext uri="{FF2B5EF4-FFF2-40B4-BE49-F238E27FC236}">
                  <a16:creationId xmlns:a16="http://schemas.microsoft.com/office/drawing/2014/main" id="{18387766-037C-4EF0-8471-D19CBF2A43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15">
              <a:extLst>
                <a:ext uri="{FF2B5EF4-FFF2-40B4-BE49-F238E27FC236}">
                  <a16:creationId xmlns:a16="http://schemas.microsoft.com/office/drawing/2014/main" id="{1E364F38-6F3A-476A-93E6-962EA817C4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16">
              <a:extLst>
                <a:ext uri="{FF2B5EF4-FFF2-40B4-BE49-F238E27FC236}">
                  <a16:creationId xmlns:a16="http://schemas.microsoft.com/office/drawing/2014/main" id="{35C335A4-1E67-4293-8BE2-DFB085D4FB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17">
              <a:extLst>
                <a:ext uri="{FF2B5EF4-FFF2-40B4-BE49-F238E27FC236}">
                  <a16:creationId xmlns:a16="http://schemas.microsoft.com/office/drawing/2014/main" id="{9A8A0F10-2C98-4297-9F92-5D95533927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18">
              <a:extLst>
                <a:ext uri="{FF2B5EF4-FFF2-40B4-BE49-F238E27FC236}">
                  <a16:creationId xmlns:a16="http://schemas.microsoft.com/office/drawing/2014/main" id="{C3B112A3-006E-4008-A778-DB5F6A09D5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19">
              <a:extLst>
                <a:ext uri="{FF2B5EF4-FFF2-40B4-BE49-F238E27FC236}">
                  <a16:creationId xmlns:a16="http://schemas.microsoft.com/office/drawing/2014/main" id="{E5E62767-5C25-4C49-9568-432433A3C5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20">
              <a:extLst>
                <a:ext uri="{FF2B5EF4-FFF2-40B4-BE49-F238E27FC236}">
                  <a16:creationId xmlns:a16="http://schemas.microsoft.com/office/drawing/2014/main" id="{598EC006-77B1-42BA-B815-66CCB9B170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21">
              <a:extLst>
                <a:ext uri="{FF2B5EF4-FFF2-40B4-BE49-F238E27FC236}">
                  <a16:creationId xmlns:a16="http://schemas.microsoft.com/office/drawing/2014/main" id="{A144ED09-DA06-491D-95A8-AB3DED4329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22">
              <a:extLst>
                <a:ext uri="{FF2B5EF4-FFF2-40B4-BE49-F238E27FC236}">
                  <a16:creationId xmlns:a16="http://schemas.microsoft.com/office/drawing/2014/main" id="{1CB00BD2-11CD-4A38-8F38-02B0D1105E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520234FB-542E-4550-9C2F-1B56FD41A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0412" y="-786"/>
            <a:ext cx="1767505" cy="6854040"/>
            <a:chOff x="6627813" y="194833"/>
            <a:chExt cx="1952625" cy="5678918"/>
          </a:xfrm>
        </p:grpSpPr>
        <p:sp>
          <p:nvSpPr>
            <p:cNvPr id="86" name="Freeform 27">
              <a:extLst>
                <a:ext uri="{FF2B5EF4-FFF2-40B4-BE49-F238E27FC236}">
                  <a16:creationId xmlns:a16="http://schemas.microsoft.com/office/drawing/2014/main" id="{41FCE1F3-DEB3-47CD-90FF-7DABB4AF45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28">
              <a:extLst>
                <a:ext uri="{FF2B5EF4-FFF2-40B4-BE49-F238E27FC236}">
                  <a16:creationId xmlns:a16="http://schemas.microsoft.com/office/drawing/2014/main" id="{5708E488-C19B-452C-B197-6F1C34F6E7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29">
              <a:extLst>
                <a:ext uri="{FF2B5EF4-FFF2-40B4-BE49-F238E27FC236}">
                  <a16:creationId xmlns:a16="http://schemas.microsoft.com/office/drawing/2014/main" id="{89D3FD25-890E-4981-A71D-EE796873D7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30">
              <a:extLst>
                <a:ext uri="{FF2B5EF4-FFF2-40B4-BE49-F238E27FC236}">
                  <a16:creationId xmlns:a16="http://schemas.microsoft.com/office/drawing/2014/main" id="{51B5414C-556A-47CB-8EE2-974A85A7A4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31">
              <a:extLst>
                <a:ext uri="{FF2B5EF4-FFF2-40B4-BE49-F238E27FC236}">
                  <a16:creationId xmlns:a16="http://schemas.microsoft.com/office/drawing/2014/main" id="{1C02B20C-2B27-4B75-8AEE-A5D2E2674B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32">
              <a:extLst>
                <a:ext uri="{FF2B5EF4-FFF2-40B4-BE49-F238E27FC236}">
                  <a16:creationId xmlns:a16="http://schemas.microsoft.com/office/drawing/2014/main" id="{54427714-F9AA-4F93-BD1D-400F1EA93F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33">
              <a:extLst>
                <a:ext uri="{FF2B5EF4-FFF2-40B4-BE49-F238E27FC236}">
                  <a16:creationId xmlns:a16="http://schemas.microsoft.com/office/drawing/2014/main" id="{28A77D6A-9E81-497F-ABCC-2695BB5ADD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34">
              <a:extLst>
                <a:ext uri="{FF2B5EF4-FFF2-40B4-BE49-F238E27FC236}">
                  <a16:creationId xmlns:a16="http://schemas.microsoft.com/office/drawing/2014/main" id="{2A1533BA-1478-4F7C-8E24-3F3E905050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35">
              <a:extLst>
                <a:ext uri="{FF2B5EF4-FFF2-40B4-BE49-F238E27FC236}">
                  <a16:creationId xmlns:a16="http://schemas.microsoft.com/office/drawing/2014/main" id="{39686201-E633-40FD-A80A-1E28AD52E3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36">
              <a:extLst>
                <a:ext uri="{FF2B5EF4-FFF2-40B4-BE49-F238E27FC236}">
                  <a16:creationId xmlns:a16="http://schemas.microsoft.com/office/drawing/2014/main" id="{76A215C2-F590-4938-810B-F8A79366C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37">
              <a:extLst>
                <a:ext uri="{FF2B5EF4-FFF2-40B4-BE49-F238E27FC236}">
                  <a16:creationId xmlns:a16="http://schemas.microsoft.com/office/drawing/2014/main" id="{85F418E7-330D-4002-8EC8-33C1A897FF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38">
              <a:extLst>
                <a:ext uri="{FF2B5EF4-FFF2-40B4-BE49-F238E27FC236}">
                  <a16:creationId xmlns:a16="http://schemas.microsoft.com/office/drawing/2014/main" id="{8FFE669A-54C9-4436-9566-C5A90F16DB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8" name="Rectangle 97">
            <a:extLst>
              <a:ext uri="{FF2B5EF4-FFF2-40B4-BE49-F238E27FC236}">
                <a16:creationId xmlns:a16="http://schemas.microsoft.com/office/drawing/2014/main" id="{DE91395A-2D18-4AF6-A0AC-AAA7189FE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3716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99" name="Freeform 11">
            <a:extLst>
              <a:ext uri="{FF2B5EF4-FFF2-40B4-BE49-F238E27FC236}">
                <a16:creationId xmlns:a16="http://schemas.microsoft.com/office/drawing/2014/main" id="{A57352BE-A213-4040-BE8E-D4A925AD9D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3141" y="714375"/>
            <a:ext cx="1191394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 useBgFill="1">
        <p:nvSpPr>
          <p:cNvPr id="43" name="Rectangle 42">
            <a:extLst>
              <a:ext uri="{FF2B5EF4-FFF2-40B4-BE49-F238E27FC236}">
                <a16:creationId xmlns:a16="http://schemas.microsoft.com/office/drawing/2014/main" id="{F7E42047-F7E7-4687-BBE0-D4BDC8E77B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5715" y="-1"/>
            <a:ext cx="915543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8D6F839A-C8D9-4FBC-8EFD-9E56D12F4C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180072" y="228600"/>
            <a:ext cx="2138628" cy="6638625"/>
            <a:chOff x="2487613" y="285750"/>
            <a:chExt cx="2428875" cy="5654676"/>
          </a:xfrm>
        </p:grpSpPr>
        <p:sp>
          <p:nvSpPr>
            <p:cNvPr id="46" name="Freeform 11">
              <a:extLst>
                <a:ext uri="{FF2B5EF4-FFF2-40B4-BE49-F238E27FC236}">
                  <a16:creationId xmlns:a16="http://schemas.microsoft.com/office/drawing/2014/main" id="{D1F0D09B-BA85-41B1-A8DE-73728B72E59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12">
              <a:extLst>
                <a:ext uri="{FF2B5EF4-FFF2-40B4-BE49-F238E27FC236}">
                  <a16:creationId xmlns:a16="http://schemas.microsoft.com/office/drawing/2014/main" id="{FB2D0F0C-3A27-4FC3-A6A3-D2095D9B24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13">
              <a:extLst>
                <a:ext uri="{FF2B5EF4-FFF2-40B4-BE49-F238E27FC236}">
                  <a16:creationId xmlns:a16="http://schemas.microsoft.com/office/drawing/2014/main" id="{FA1C69EF-E6E6-4BDD-B62F-637FC9F3C33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14">
              <a:extLst>
                <a:ext uri="{FF2B5EF4-FFF2-40B4-BE49-F238E27FC236}">
                  <a16:creationId xmlns:a16="http://schemas.microsoft.com/office/drawing/2014/main" id="{75B4F36E-07F6-4E6F-A9D9-A7F6D9585A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15">
              <a:extLst>
                <a:ext uri="{FF2B5EF4-FFF2-40B4-BE49-F238E27FC236}">
                  <a16:creationId xmlns:a16="http://schemas.microsoft.com/office/drawing/2014/main" id="{7D9136C7-12F1-4F21-A438-ED7668DDFA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16">
              <a:extLst>
                <a:ext uri="{FF2B5EF4-FFF2-40B4-BE49-F238E27FC236}">
                  <a16:creationId xmlns:a16="http://schemas.microsoft.com/office/drawing/2014/main" id="{C718EF12-B769-45D9-9B6E-7AEAA3108A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17">
              <a:extLst>
                <a:ext uri="{FF2B5EF4-FFF2-40B4-BE49-F238E27FC236}">
                  <a16:creationId xmlns:a16="http://schemas.microsoft.com/office/drawing/2014/main" id="{534EAD53-3968-459E-B27C-09126A0FE3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18">
              <a:extLst>
                <a:ext uri="{FF2B5EF4-FFF2-40B4-BE49-F238E27FC236}">
                  <a16:creationId xmlns:a16="http://schemas.microsoft.com/office/drawing/2014/main" id="{67658BFE-59E2-4A2D-9E8A-18F81C350BB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19">
              <a:extLst>
                <a:ext uri="{FF2B5EF4-FFF2-40B4-BE49-F238E27FC236}">
                  <a16:creationId xmlns:a16="http://schemas.microsoft.com/office/drawing/2014/main" id="{3FEC8A9E-385D-4407-9671-E3023802296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20">
              <a:extLst>
                <a:ext uri="{FF2B5EF4-FFF2-40B4-BE49-F238E27FC236}">
                  <a16:creationId xmlns:a16="http://schemas.microsoft.com/office/drawing/2014/main" id="{EFC82234-632C-4B76-A8FF-2C9C0DCA682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21">
              <a:extLst>
                <a:ext uri="{FF2B5EF4-FFF2-40B4-BE49-F238E27FC236}">
                  <a16:creationId xmlns:a16="http://schemas.microsoft.com/office/drawing/2014/main" id="{662A4DB3-C195-4230-953D-307E4100FE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22">
              <a:extLst>
                <a:ext uri="{FF2B5EF4-FFF2-40B4-BE49-F238E27FC236}">
                  <a16:creationId xmlns:a16="http://schemas.microsoft.com/office/drawing/2014/main" id="{94D310CF-9541-4CD7-855B-E2E1EF3437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70EDA856-A216-4EEC-9AB6-A59FFC7036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060794" y="-786"/>
            <a:ext cx="1767505" cy="6854040"/>
            <a:chOff x="6627813" y="194833"/>
            <a:chExt cx="1952625" cy="5678918"/>
          </a:xfrm>
        </p:grpSpPr>
        <p:sp>
          <p:nvSpPr>
            <p:cNvPr id="60" name="Freeform 27">
              <a:extLst>
                <a:ext uri="{FF2B5EF4-FFF2-40B4-BE49-F238E27FC236}">
                  <a16:creationId xmlns:a16="http://schemas.microsoft.com/office/drawing/2014/main" id="{36F815B8-AFA8-45E9-A3D1-977F2D1921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28">
              <a:extLst>
                <a:ext uri="{FF2B5EF4-FFF2-40B4-BE49-F238E27FC236}">
                  <a16:creationId xmlns:a16="http://schemas.microsoft.com/office/drawing/2014/main" id="{5D8FF653-8B3F-4B96-904D-1A4482EAEE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29">
              <a:extLst>
                <a:ext uri="{FF2B5EF4-FFF2-40B4-BE49-F238E27FC236}">
                  <a16:creationId xmlns:a16="http://schemas.microsoft.com/office/drawing/2014/main" id="{4DD2E775-AB45-4AF1-B5B7-54948CFB987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30">
              <a:extLst>
                <a:ext uri="{FF2B5EF4-FFF2-40B4-BE49-F238E27FC236}">
                  <a16:creationId xmlns:a16="http://schemas.microsoft.com/office/drawing/2014/main" id="{7BDE7E7B-E3AA-4A24-8F9D-CE77C96CA2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31">
              <a:extLst>
                <a:ext uri="{FF2B5EF4-FFF2-40B4-BE49-F238E27FC236}">
                  <a16:creationId xmlns:a16="http://schemas.microsoft.com/office/drawing/2014/main" id="{D129CAA9-35E5-48CE-88AE-9806695CB8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32">
              <a:extLst>
                <a:ext uri="{FF2B5EF4-FFF2-40B4-BE49-F238E27FC236}">
                  <a16:creationId xmlns:a16="http://schemas.microsoft.com/office/drawing/2014/main" id="{A73989FF-4EFF-4181-81A4-72EF2E67DB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33">
              <a:extLst>
                <a:ext uri="{FF2B5EF4-FFF2-40B4-BE49-F238E27FC236}">
                  <a16:creationId xmlns:a16="http://schemas.microsoft.com/office/drawing/2014/main" id="{8C2C17BD-8FA0-4F42-B2CD-5E5A9F54298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34">
              <a:extLst>
                <a:ext uri="{FF2B5EF4-FFF2-40B4-BE49-F238E27FC236}">
                  <a16:creationId xmlns:a16="http://schemas.microsoft.com/office/drawing/2014/main" id="{EEE99CF3-AD71-46FB-8E7D-67825F7816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35">
              <a:extLst>
                <a:ext uri="{FF2B5EF4-FFF2-40B4-BE49-F238E27FC236}">
                  <a16:creationId xmlns:a16="http://schemas.microsoft.com/office/drawing/2014/main" id="{D0F9D5ED-7591-4E88-9FDA-4C1DC47E9D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36">
              <a:extLst>
                <a:ext uri="{FF2B5EF4-FFF2-40B4-BE49-F238E27FC236}">
                  <a16:creationId xmlns:a16="http://schemas.microsoft.com/office/drawing/2014/main" id="{88FA7C13-D80D-4514-B9DB-87AE076ACE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37">
              <a:extLst>
                <a:ext uri="{FF2B5EF4-FFF2-40B4-BE49-F238E27FC236}">
                  <a16:creationId xmlns:a16="http://schemas.microsoft.com/office/drawing/2014/main" id="{202C78DF-D842-450B-A87D-E035719E4E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38">
              <a:extLst>
                <a:ext uri="{FF2B5EF4-FFF2-40B4-BE49-F238E27FC236}">
                  <a16:creationId xmlns:a16="http://schemas.microsoft.com/office/drawing/2014/main" id="{A4789F83-2423-47F8-8958-48E477BAE0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4640" y="624110"/>
            <a:ext cx="5133819" cy="128089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/>
              <a:t>The Montessori Method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2C509E7A-337A-4664-BEC2-03F9BCA0A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037240" y="0"/>
            <a:ext cx="13716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75" name="Freeform 11">
            <a:extLst>
              <a:ext uri="{FF2B5EF4-FFF2-40B4-BE49-F238E27FC236}">
                <a16:creationId xmlns:a16="http://schemas.microsoft.com/office/drawing/2014/main" id="{D9AB99AB-E300-4B19-97C3-9A12EA3C7B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2037240" y="714375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pic>
        <p:nvPicPr>
          <p:cNvPr id="100" name="Picture 99">
            <a:extLst>
              <a:ext uri="{FF2B5EF4-FFF2-40B4-BE49-F238E27FC236}">
                <a16:creationId xmlns:a16="http://schemas.microsoft.com/office/drawing/2014/main" id="{F83384E0-BE22-231D-33F3-90D6312A0B7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1075" r="39140"/>
          <a:stretch/>
        </p:blipFill>
        <p:spPr>
          <a:xfrm>
            <a:off x="20" y="1730"/>
            <a:ext cx="2040388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92500" y="2133600"/>
            <a:ext cx="5135958" cy="3777622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/>
              <a:t>The Montessori Method is based on the belief that children are naturally curious.</a:t>
            </a:r>
          </a:p>
          <a:p>
            <a:r>
              <a:rPr lang="en-US"/>
              <a:t>It emphasizes independence, hands-on experiences, and a prepared environment.</a:t>
            </a:r>
          </a:p>
          <a:p>
            <a:r>
              <a:rPr lang="en-US"/>
              <a:t>Unlike traditional education, the child directs their own learning process.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697D7E-D9AF-22D0-F5A4-432408E4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79749" y="6135808"/>
            <a:ext cx="4577159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r>
              <a:rPr lang="en-US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© NJ Italian Commission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7398C59F-5A18-487B-91D6-B955AACF2E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0" y="228600"/>
            <a:ext cx="2138628" cy="6638625"/>
            <a:chOff x="2487613" y="285750"/>
            <a:chExt cx="2428875" cy="5654676"/>
          </a:xfrm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0557FAFE-C7C3-47EC-A4F5-9B21663192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95BC28FB-3882-4674-9D79-EA58BEB7CE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9C6EC892-83F9-402F-8552-0AD7C0556E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18387766-037C-4EF0-8471-D19CBF2A43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1E364F38-6F3A-476A-93E6-962EA817C4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35C335A4-1E67-4293-8BE2-DFB085D4FB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9A8A0F10-2C98-4297-9F92-5D95533927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C3B112A3-006E-4008-A778-DB5F6A09D5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E5E62767-5C25-4C49-9568-432433A3C5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598EC006-77B1-42BA-B815-66CCB9B170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A144ED09-DA06-491D-95A8-AB3DED4329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1CB00BD2-11CD-4A38-8F38-02B0D1105E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520234FB-542E-4550-9C2F-1B56FD41A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0412" y="-786"/>
            <a:ext cx="1767505" cy="6854040"/>
            <a:chOff x="6627813" y="194833"/>
            <a:chExt cx="1952625" cy="5678918"/>
          </a:xfrm>
        </p:grpSpPr>
        <p:sp>
          <p:nvSpPr>
            <p:cNvPr id="26" name="Freeform 27">
              <a:extLst>
                <a:ext uri="{FF2B5EF4-FFF2-40B4-BE49-F238E27FC236}">
                  <a16:creationId xmlns:a16="http://schemas.microsoft.com/office/drawing/2014/main" id="{41FCE1F3-DEB3-47CD-90FF-7DABB4AF45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8">
              <a:extLst>
                <a:ext uri="{FF2B5EF4-FFF2-40B4-BE49-F238E27FC236}">
                  <a16:creationId xmlns:a16="http://schemas.microsoft.com/office/drawing/2014/main" id="{5708E488-C19B-452C-B197-6F1C34F6E7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9">
              <a:extLst>
                <a:ext uri="{FF2B5EF4-FFF2-40B4-BE49-F238E27FC236}">
                  <a16:creationId xmlns:a16="http://schemas.microsoft.com/office/drawing/2014/main" id="{89D3FD25-890E-4981-A71D-EE796873D7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30">
              <a:extLst>
                <a:ext uri="{FF2B5EF4-FFF2-40B4-BE49-F238E27FC236}">
                  <a16:creationId xmlns:a16="http://schemas.microsoft.com/office/drawing/2014/main" id="{51B5414C-556A-47CB-8EE2-974A85A7A4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31">
              <a:extLst>
                <a:ext uri="{FF2B5EF4-FFF2-40B4-BE49-F238E27FC236}">
                  <a16:creationId xmlns:a16="http://schemas.microsoft.com/office/drawing/2014/main" id="{1C02B20C-2B27-4B75-8AEE-A5D2E2674B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32">
              <a:extLst>
                <a:ext uri="{FF2B5EF4-FFF2-40B4-BE49-F238E27FC236}">
                  <a16:creationId xmlns:a16="http://schemas.microsoft.com/office/drawing/2014/main" id="{54427714-F9AA-4F93-BD1D-400F1EA93F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33">
              <a:extLst>
                <a:ext uri="{FF2B5EF4-FFF2-40B4-BE49-F238E27FC236}">
                  <a16:creationId xmlns:a16="http://schemas.microsoft.com/office/drawing/2014/main" id="{28A77D6A-9E81-497F-ABCC-2695BB5ADD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34">
              <a:extLst>
                <a:ext uri="{FF2B5EF4-FFF2-40B4-BE49-F238E27FC236}">
                  <a16:creationId xmlns:a16="http://schemas.microsoft.com/office/drawing/2014/main" id="{2A1533BA-1478-4F7C-8E24-3F3E905050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35">
              <a:extLst>
                <a:ext uri="{FF2B5EF4-FFF2-40B4-BE49-F238E27FC236}">
                  <a16:creationId xmlns:a16="http://schemas.microsoft.com/office/drawing/2014/main" id="{39686201-E633-40FD-A80A-1E28AD52E3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6">
              <a:extLst>
                <a:ext uri="{FF2B5EF4-FFF2-40B4-BE49-F238E27FC236}">
                  <a16:creationId xmlns:a16="http://schemas.microsoft.com/office/drawing/2014/main" id="{76A215C2-F590-4938-810B-F8A79366C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7">
              <a:extLst>
                <a:ext uri="{FF2B5EF4-FFF2-40B4-BE49-F238E27FC236}">
                  <a16:creationId xmlns:a16="http://schemas.microsoft.com/office/drawing/2014/main" id="{85F418E7-330D-4002-8EC8-33C1A897FF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8">
              <a:extLst>
                <a:ext uri="{FF2B5EF4-FFF2-40B4-BE49-F238E27FC236}">
                  <a16:creationId xmlns:a16="http://schemas.microsoft.com/office/drawing/2014/main" id="{8FFE669A-54C9-4436-9566-C5A90F16DB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9" name="Rectangle 38">
            <a:extLst>
              <a:ext uri="{FF2B5EF4-FFF2-40B4-BE49-F238E27FC236}">
                <a16:creationId xmlns:a16="http://schemas.microsoft.com/office/drawing/2014/main" id="{DE91395A-2D18-4AF6-A0AC-AAA7189FE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3716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41" name="Freeform 11">
            <a:extLst>
              <a:ext uri="{FF2B5EF4-FFF2-40B4-BE49-F238E27FC236}">
                <a16:creationId xmlns:a16="http://schemas.microsoft.com/office/drawing/2014/main" id="{A57352BE-A213-4040-BE8E-D4A925AD9D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3141" y="714375"/>
            <a:ext cx="1191394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pic>
        <p:nvPicPr>
          <p:cNvPr id="7" name="Picture 6" descr="A top view of colorful abacus">
            <a:extLst>
              <a:ext uri="{FF2B5EF4-FFF2-40B4-BE49-F238E27FC236}">
                <a16:creationId xmlns:a16="http://schemas.microsoft.com/office/drawing/2014/main" id="{1D1281C2-D61B-9A10-0CE8-9E85902446A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0934" r="22809" b="-1"/>
          <a:stretch/>
        </p:blipFill>
        <p:spPr>
          <a:xfrm>
            <a:off x="3364167" y="10"/>
            <a:ext cx="5779833" cy="6857990"/>
          </a:xfrm>
          <a:prstGeom prst="rect">
            <a:avLst/>
          </a:prstGeom>
        </p:spPr>
      </p:pic>
      <p:sp useBgFill="1">
        <p:nvSpPr>
          <p:cNvPr id="43" name="Freeform: Shape 42">
            <a:extLst>
              <a:ext uri="{FF2B5EF4-FFF2-40B4-BE49-F238E27FC236}">
                <a16:creationId xmlns:a16="http://schemas.microsoft.com/office/drawing/2014/main" id="{23C7736A-5A08-4021-9AB6-390DFF506A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0" y="0"/>
            <a:ext cx="6127684" cy="6858000"/>
          </a:xfrm>
          <a:custGeom>
            <a:avLst/>
            <a:gdLst>
              <a:gd name="connsiteX0" fmla="*/ 4738960 w 8170246"/>
              <a:gd name="connsiteY0" fmla="*/ 0 h 6858000"/>
              <a:gd name="connsiteX1" fmla="*/ 4862151 w 8170246"/>
              <a:gd name="connsiteY1" fmla="*/ 0 h 6858000"/>
              <a:gd name="connsiteX2" fmla="*/ 8088169 w 8170246"/>
              <a:gd name="connsiteY2" fmla="*/ 3226735 h 6858000"/>
              <a:gd name="connsiteX3" fmla="*/ 8088169 w 8170246"/>
              <a:gd name="connsiteY3" fmla="*/ 3626507 h 6858000"/>
              <a:gd name="connsiteX4" fmla="*/ 4857393 w 8170246"/>
              <a:gd name="connsiteY4" fmla="*/ 6858000 h 6858000"/>
              <a:gd name="connsiteX5" fmla="*/ 4783581 w 8170246"/>
              <a:gd name="connsiteY5" fmla="*/ 6858000 h 6858000"/>
              <a:gd name="connsiteX6" fmla="*/ 4734202 w 8170246"/>
              <a:gd name="connsiteY6" fmla="*/ 6858000 h 6858000"/>
              <a:gd name="connsiteX7" fmla="*/ 7964978 w 8170246"/>
              <a:gd name="connsiteY7" fmla="*/ 3626507 h 6858000"/>
              <a:gd name="connsiteX8" fmla="*/ 7964978 w 8170246"/>
              <a:gd name="connsiteY8" fmla="*/ 3226735 h 6858000"/>
              <a:gd name="connsiteX9" fmla="*/ 4738960 w 8170246"/>
              <a:gd name="connsiteY9" fmla="*/ 0 h 6858000"/>
              <a:gd name="connsiteX10" fmla="*/ 0 w 8170246"/>
              <a:gd name="connsiteY10" fmla="*/ 0 h 6858000"/>
              <a:gd name="connsiteX11" fmla="*/ 98791 w 8170246"/>
              <a:gd name="connsiteY11" fmla="*/ 0 h 6858000"/>
              <a:gd name="connsiteX12" fmla="*/ 4456718 w 8170246"/>
              <a:gd name="connsiteY12" fmla="*/ 0 h 6858000"/>
              <a:gd name="connsiteX13" fmla="*/ 4603489 w 8170246"/>
              <a:gd name="connsiteY13" fmla="*/ 0 h 6858000"/>
              <a:gd name="connsiteX14" fmla="*/ 7829507 w 8170246"/>
              <a:gd name="connsiteY14" fmla="*/ 3226735 h 6858000"/>
              <a:gd name="connsiteX15" fmla="*/ 7829507 w 8170246"/>
              <a:gd name="connsiteY15" fmla="*/ 3626507 h 6858000"/>
              <a:gd name="connsiteX16" fmla="*/ 4598731 w 8170246"/>
              <a:gd name="connsiteY16" fmla="*/ 6858000 h 6858000"/>
              <a:gd name="connsiteX17" fmla="*/ 4540663 w 8170246"/>
              <a:gd name="connsiteY17" fmla="*/ 6858000 h 6858000"/>
              <a:gd name="connsiteX18" fmla="*/ 133398 w 8170246"/>
              <a:gd name="connsiteY18" fmla="*/ 6858000 h 6858000"/>
              <a:gd name="connsiteX19" fmla="*/ 0 w 8170246"/>
              <a:gd name="connsiteY1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170246" h="6858000">
                <a:moveTo>
                  <a:pt x="4738960" y="0"/>
                </a:moveTo>
                <a:lnTo>
                  <a:pt x="4862151" y="0"/>
                </a:lnTo>
                <a:cubicBezTo>
                  <a:pt x="4862151" y="0"/>
                  <a:pt x="4862151" y="0"/>
                  <a:pt x="8088169" y="3226735"/>
                </a:cubicBezTo>
                <a:cubicBezTo>
                  <a:pt x="8197606" y="3336196"/>
                  <a:pt x="8197606" y="3517045"/>
                  <a:pt x="8088169" y="3626507"/>
                </a:cubicBezTo>
                <a:cubicBezTo>
                  <a:pt x="8088169" y="3626507"/>
                  <a:pt x="8088169" y="3626507"/>
                  <a:pt x="4857393" y="6858000"/>
                </a:cubicBezTo>
                <a:cubicBezTo>
                  <a:pt x="4857393" y="6858000"/>
                  <a:pt x="4857393" y="6858000"/>
                  <a:pt x="4783581" y="6858000"/>
                </a:cubicBezTo>
                <a:lnTo>
                  <a:pt x="4734202" y="6858000"/>
                </a:lnTo>
                <a:cubicBezTo>
                  <a:pt x="7964978" y="3626507"/>
                  <a:pt x="7964978" y="3626507"/>
                  <a:pt x="7964978" y="3626507"/>
                </a:cubicBezTo>
                <a:cubicBezTo>
                  <a:pt x="8074415" y="3517045"/>
                  <a:pt x="8074415" y="3336196"/>
                  <a:pt x="7964978" y="3226735"/>
                </a:cubicBezTo>
                <a:cubicBezTo>
                  <a:pt x="4738960" y="0"/>
                  <a:pt x="4738960" y="0"/>
                  <a:pt x="4738960" y="0"/>
                </a:cubicBezTo>
                <a:close/>
                <a:moveTo>
                  <a:pt x="0" y="0"/>
                </a:moveTo>
                <a:lnTo>
                  <a:pt x="98791" y="0"/>
                </a:lnTo>
                <a:cubicBezTo>
                  <a:pt x="1075904" y="0"/>
                  <a:pt x="2469401" y="0"/>
                  <a:pt x="4456718" y="0"/>
                </a:cubicBezTo>
                <a:lnTo>
                  <a:pt x="4603489" y="0"/>
                </a:lnTo>
                <a:cubicBezTo>
                  <a:pt x="4603489" y="0"/>
                  <a:pt x="4603489" y="0"/>
                  <a:pt x="7829507" y="3226735"/>
                </a:cubicBezTo>
                <a:cubicBezTo>
                  <a:pt x="7938944" y="3336196"/>
                  <a:pt x="7938944" y="3517045"/>
                  <a:pt x="7829507" y="3626507"/>
                </a:cubicBezTo>
                <a:cubicBezTo>
                  <a:pt x="7829507" y="3626507"/>
                  <a:pt x="7829507" y="3626507"/>
                  <a:pt x="4598731" y="6858000"/>
                </a:cubicBezTo>
                <a:lnTo>
                  <a:pt x="4540663" y="6858000"/>
                </a:lnTo>
                <a:cubicBezTo>
                  <a:pt x="4077749" y="6858000"/>
                  <a:pt x="2938270" y="6858000"/>
                  <a:pt x="133398" y="6858000"/>
                </a:cubicBezTo>
                <a:lnTo>
                  <a:pt x="0" y="6858000"/>
                </a:lnTo>
                <a:close/>
              </a:path>
            </a:pathLst>
          </a:custGeom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1643" y="624110"/>
            <a:ext cx="3467967" cy="128089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/>
              <a:t>The Prepared Environment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433DF4D3-8A35-461A-ABE0-F56B78A137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3716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8859" y="2133600"/>
            <a:ext cx="3469411" cy="3777622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dirty="0"/>
              <a:t>A key principle is the 'prepared environment.</a:t>
            </a:r>
          </a:p>
          <a:p>
            <a:r>
              <a:rPr lang="en-US" dirty="0"/>
              <a:t>Classrooms are equipped with age-appropriate, engaging materials.</a:t>
            </a:r>
          </a:p>
          <a:p>
            <a:r>
              <a:rPr lang="en-US" dirty="0"/>
              <a:t>Tools like sandpaper letters and bead chains foster tactile learning.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7EEBA3-DFEB-8ECE-0BDC-7870B0B80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98859" y="6135808"/>
            <a:ext cx="2965308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r>
              <a:rPr lang="en-US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© NJ Italian Commission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2996</TotalTime>
  <Words>1034</Words>
  <Application>Microsoft Office PowerPoint</Application>
  <PresentationFormat>On-screen Show (4:3)</PresentationFormat>
  <Paragraphs>146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Amasis MT Pro Black</vt:lpstr>
      <vt:lpstr>Aptos</vt:lpstr>
      <vt:lpstr>Arial</vt:lpstr>
      <vt:lpstr>Bahnschrift Light Condensed</vt:lpstr>
      <vt:lpstr>Century Gothic</vt:lpstr>
      <vt:lpstr>Wingdings 3</vt:lpstr>
      <vt:lpstr>Wisp</vt:lpstr>
      <vt:lpstr>PowerPoint Presentation</vt:lpstr>
      <vt:lpstr>Maria Montessori: A Revolutionary Approach to Education</vt:lpstr>
      <vt:lpstr>Early Life and Education</vt:lpstr>
      <vt:lpstr>Childhood and Family Influence</vt:lpstr>
      <vt:lpstr>Pioneering in Higher Education</vt:lpstr>
      <vt:lpstr>Medical Career and Shift to Education</vt:lpstr>
      <vt:lpstr>Foundation of Montessori Philosophy</vt:lpstr>
      <vt:lpstr>The Montessori Method</vt:lpstr>
      <vt:lpstr>The Prepared Environment</vt:lpstr>
      <vt:lpstr>Self-Correcting Materials</vt:lpstr>
      <vt:lpstr>Role of the Teacher</vt:lpstr>
      <vt:lpstr>Mixed-Age Classrooms</vt:lpstr>
      <vt:lpstr>Global Expansion</vt:lpstr>
      <vt:lpstr>Gandhi</vt:lpstr>
      <vt:lpstr>Influence on Jean Piaget</vt:lpstr>
      <vt:lpstr>Modern Montessori Schools</vt:lpstr>
      <vt:lpstr>Core Principles</vt:lpstr>
      <vt:lpstr>Respect, Independence, Environment</vt:lpstr>
      <vt:lpstr>Observation and Holistic Development</vt:lpstr>
      <vt:lpstr>Faith and Philosophy</vt:lpstr>
      <vt:lpstr>Peace and Justice</vt:lpstr>
      <vt:lpstr>Criticisms of the Method</vt:lpstr>
      <vt:lpstr>Variability of Schools</vt:lpstr>
      <vt:lpstr>Accessibility Concerns</vt:lpstr>
      <vt:lpstr>Modern Influence</vt:lpstr>
      <vt:lpstr>Legacy and Lasting Impact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Dr. Kevin T Brady</dc:creator>
  <cp:keywords/>
  <dc:description>generated using python-pptx</dc:description>
  <cp:lastModifiedBy>Dr. Kevin T Brady</cp:lastModifiedBy>
  <cp:revision>8</cp:revision>
  <dcterms:created xsi:type="dcterms:W3CDTF">2013-01-27T09:14:16Z</dcterms:created>
  <dcterms:modified xsi:type="dcterms:W3CDTF">2025-07-11T01:44:05Z</dcterms:modified>
  <cp:category/>
</cp:coreProperties>
</file>